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0" r:id="rId6"/>
    <p:sldId id="269" r:id="rId7"/>
    <p:sldId id="268" r:id="rId8"/>
    <p:sldId id="267" r:id="rId9"/>
    <p:sldId id="266" r:id="rId10"/>
    <p:sldId id="265" r:id="rId11"/>
    <p:sldId id="264" r:id="rId12"/>
    <p:sldId id="263" r:id="rId13"/>
    <p:sldId id="262" r:id="rId14"/>
    <p:sldId id="261" r:id="rId15"/>
    <p:sldId id="26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344691"/>
            <a:ext cx="7766936" cy="1646302"/>
          </a:xfrm>
        </p:spPr>
        <p:txBody>
          <a:bodyPr/>
          <a:lstStyle/>
          <a:p>
            <a:r>
              <a:rPr lang="en-IN" dirty="0"/>
              <a:t>Hybrid Graphical User Authentication by Mesh of Matrix</a:t>
            </a:r>
            <a:br>
              <a:rPr lang="en-IN" dirty="0"/>
            </a:br>
            <a:r>
              <a:rPr lang="en-US" dirty="0"/>
              <a:t/>
            </a:r>
            <a:br>
              <a:rPr lang="en-US" dirty="0"/>
            </a:br>
            <a:endParaRPr lang="en-IN" dirty="0"/>
          </a:p>
        </p:txBody>
      </p:sp>
      <p:sp>
        <p:nvSpPr>
          <p:cNvPr id="3" name="Subtitle 2"/>
          <p:cNvSpPr>
            <a:spLocks noGrp="1"/>
          </p:cNvSpPr>
          <p:nvPr>
            <p:ph type="subTitle" idx="1"/>
          </p:nvPr>
        </p:nvSpPr>
        <p:spPr>
          <a:xfrm>
            <a:off x="1507067" y="3503054"/>
            <a:ext cx="7766936" cy="3000777"/>
          </a:xfrm>
        </p:spPr>
        <p:txBody>
          <a:bodyPr>
            <a:normAutofit fontScale="92500" lnSpcReduction="10000"/>
          </a:bodyPr>
          <a:lstStyle/>
          <a:p>
            <a:pPr algn="ctr"/>
            <a:r>
              <a:rPr lang="en-US" dirty="0"/>
              <a:t>Salim </a:t>
            </a:r>
            <a:r>
              <a:rPr lang="en-US" dirty="0" smtClean="0"/>
              <a:t>Istyaq</a:t>
            </a:r>
            <a:endParaRPr lang="en-IN" dirty="0"/>
          </a:p>
          <a:p>
            <a:pPr algn="ctr"/>
            <a:r>
              <a:rPr lang="en-US" dirty="0"/>
              <a:t>University Polytechnic, Faculty of Engineering &amp; Technology, AMU, Aligarh, U.P., India</a:t>
            </a:r>
            <a:endParaRPr lang="en-IN" dirty="0"/>
          </a:p>
          <a:p>
            <a:pPr algn="ctr"/>
            <a:r>
              <a:rPr lang="en-US" dirty="0"/>
              <a:t>saleemishtiyak@gmail.com</a:t>
            </a:r>
            <a:endParaRPr lang="en-IN" dirty="0"/>
          </a:p>
          <a:p>
            <a:pPr algn="ctr"/>
            <a:r>
              <a:rPr lang="en-US" dirty="0"/>
              <a:t> </a:t>
            </a:r>
            <a:endParaRPr lang="en-IN" dirty="0"/>
          </a:p>
          <a:p>
            <a:pPr algn="ctr"/>
            <a:r>
              <a:rPr lang="en-US" dirty="0"/>
              <a:t>Mohammad Sarosh Umar</a:t>
            </a:r>
            <a:endParaRPr lang="en-IN" dirty="0"/>
          </a:p>
          <a:p>
            <a:pPr algn="ctr"/>
            <a:r>
              <a:rPr lang="en-US" dirty="0"/>
              <a:t>Department of Computer Engineering, Faculty of Engineering &amp; Technology, AMU, Aligarh,</a:t>
            </a:r>
            <a:r>
              <a:rPr lang="en-US" i="1" dirty="0"/>
              <a:t> </a:t>
            </a:r>
            <a:r>
              <a:rPr lang="en-US" dirty="0"/>
              <a:t>U.P., India</a:t>
            </a:r>
            <a:br>
              <a:rPr lang="en-US" dirty="0"/>
            </a:br>
            <a:r>
              <a:rPr lang="en-US" dirty="0"/>
              <a:t>saroshumar@zhcet.ac.in</a:t>
            </a:r>
            <a:endParaRPr lang="en-IN" dirty="0"/>
          </a:p>
        </p:txBody>
      </p:sp>
    </p:spTree>
    <p:extLst>
      <p:ext uri="{BB962C8B-B14F-4D97-AF65-F5344CB8AC3E}">
        <p14:creationId xmlns:p14="http://schemas.microsoft.com/office/powerpoint/2010/main" val="3708964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9475" y="839789"/>
            <a:ext cx="207275" cy="1320800"/>
          </a:xfrm>
        </p:spPr>
        <p:txBody>
          <a:bodyPr/>
          <a:lstStyle/>
          <a:p>
            <a:endParaRPr lang="en-IN" dirty="0"/>
          </a:p>
        </p:txBody>
      </p:sp>
      <p:sp>
        <p:nvSpPr>
          <p:cNvPr id="3" name="Content Placeholder 2"/>
          <p:cNvSpPr>
            <a:spLocks noGrp="1"/>
          </p:cNvSpPr>
          <p:nvPr>
            <p:ph sz="half" idx="1"/>
          </p:nvPr>
        </p:nvSpPr>
        <p:spPr>
          <a:xfrm>
            <a:off x="677334" y="1184856"/>
            <a:ext cx="4963612" cy="4856505"/>
          </a:xfrm>
        </p:spPr>
        <p:txBody>
          <a:bodyPr>
            <a:normAutofit/>
          </a:bodyPr>
          <a:lstStyle/>
          <a:p>
            <a:pPr lvl="0"/>
            <a:r>
              <a:rPr lang="en-US" dirty="0"/>
              <a:t>Login Phase</a:t>
            </a:r>
            <a:endParaRPr lang="en-IN" dirty="0"/>
          </a:p>
          <a:p>
            <a:r>
              <a:rPr lang="en-US" dirty="0" smtClean="0"/>
              <a:t>In </a:t>
            </a:r>
            <a:r>
              <a:rPr lang="en-US" dirty="0"/>
              <a:t>login phase, the user enters his username and password. The system checks the username and password is matching correctly with the username and password in the database or not. If the given user id is correct then the user have a blank matrix in which he/she has to click on the block sequentially as he/she has done in registration phase. In Fig. 8, the user has to click the blocks as he/she selected in login phase i.e. (a1 b3), (a3 b4), (a5 b5), (a4 b3), (a5 b1), this will act as a login index.</a:t>
            </a:r>
            <a:endParaRPr lang="en-IN" dirty="0"/>
          </a:p>
          <a:p>
            <a:endParaRPr lang="en-IN" dirty="0"/>
          </a:p>
        </p:txBody>
      </p:sp>
      <p:pic>
        <p:nvPicPr>
          <p:cNvPr id="5" name="Content Placeholder 4" descr="BFFD.JPG"/>
          <p:cNvPicPr>
            <a:picLocks noGrp="1"/>
          </p:cNvPicPr>
          <p:nvPr>
            <p:ph sz="half" idx="2"/>
          </p:nvPr>
        </p:nvPicPr>
        <p:blipFill>
          <a:blip r:embed="rId2"/>
          <a:stretch>
            <a:fillRect/>
          </a:stretch>
        </p:blipFill>
        <p:spPr>
          <a:xfrm>
            <a:off x="5988676" y="1184856"/>
            <a:ext cx="5679583" cy="4548139"/>
          </a:xfrm>
          <a:prstGeom prst="rect">
            <a:avLst/>
          </a:prstGeom>
        </p:spPr>
      </p:pic>
      <p:sp>
        <p:nvSpPr>
          <p:cNvPr id="6" name="Rectangle 5"/>
          <p:cNvSpPr/>
          <p:nvPr/>
        </p:nvSpPr>
        <p:spPr>
          <a:xfrm>
            <a:off x="7825628" y="5835920"/>
            <a:ext cx="2005677" cy="410882"/>
          </a:xfrm>
          <a:prstGeom prst="rect">
            <a:avLst/>
          </a:prstGeom>
        </p:spPr>
        <p:txBody>
          <a:bodyPr wrap="none">
            <a:spAutoFit/>
          </a:bodyPr>
          <a:lstStyle/>
          <a:p>
            <a:pPr algn="ctr">
              <a:lnSpc>
                <a:spcPct val="115000"/>
              </a:lnSpc>
              <a:spcAft>
                <a:spcPts val="1000"/>
              </a:spcAft>
              <a:tabLst>
                <a:tab pos="457200" algn="l"/>
              </a:tabLst>
            </a:pPr>
            <a:r>
              <a:rPr lang="en-US" b="1" dirty="0">
                <a:latin typeface="Times New Roman" panose="02020603050405020304" pitchFamily="18" charset="0"/>
                <a:ea typeface="DejaVu Sans"/>
                <a:cs typeface="Times New Roman" panose="02020603050405020304" pitchFamily="18" charset="0"/>
              </a:rPr>
              <a:t>Fig. 8 Login Phase</a:t>
            </a:r>
            <a:endParaRPr lang="en-IN" sz="1600" dirty="0">
              <a:effectLst/>
              <a:latin typeface="Calibri" panose="020F0502020204030204" pitchFamily="34" charset="0"/>
              <a:ea typeface="DejaVu Sans"/>
              <a:cs typeface="Times New Roman" panose="02020603050405020304" pitchFamily="18" charset="0"/>
            </a:endParaRPr>
          </a:p>
        </p:txBody>
      </p:sp>
    </p:spTree>
    <p:extLst>
      <p:ext uri="{BB962C8B-B14F-4D97-AF65-F5344CB8AC3E}">
        <p14:creationId xmlns:p14="http://schemas.microsoft.com/office/powerpoint/2010/main" val="3414203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0389" y="1189150"/>
            <a:ext cx="658036" cy="1320800"/>
          </a:xfrm>
        </p:spPr>
        <p:txBody>
          <a:bodyPr/>
          <a:lstStyle/>
          <a:p>
            <a:endParaRPr lang="en-IN" dirty="0"/>
          </a:p>
        </p:txBody>
      </p:sp>
      <p:sp>
        <p:nvSpPr>
          <p:cNvPr id="3" name="Content Placeholder 2"/>
          <p:cNvSpPr>
            <a:spLocks noGrp="1"/>
          </p:cNvSpPr>
          <p:nvPr>
            <p:ph sz="half" idx="1"/>
          </p:nvPr>
        </p:nvSpPr>
        <p:spPr>
          <a:xfrm>
            <a:off x="677334" y="1352282"/>
            <a:ext cx="4184035" cy="4689079"/>
          </a:xfrm>
        </p:spPr>
        <p:txBody>
          <a:bodyPr/>
          <a:lstStyle/>
          <a:p>
            <a:r>
              <a:rPr lang="en-US" dirty="0"/>
              <a:t>Verification Phase </a:t>
            </a:r>
            <a:endParaRPr lang="en-IN" dirty="0"/>
          </a:p>
          <a:p>
            <a:r>
              <a:rPr lang="en-US" dirty="0"/>
              <a:t>In this phase, the system fetches the database first in order to match the login index with the registration index as shown in Fig. 9. If all the details are matched successfully then the user becomes able to login the system. The flowchart of proposed system is show in Fig. 10. </a:t>
            </a:r>
            <a:endParaRPr lang="en-IN" dirty="0"/>
          </a:p>
          <a:p>
            <a:endParaRPr lang="en-IN" dirty="0"/>
          </a:p>
        </p:txBody>
      </p:sp>
      <p:pic>
        <p:nvPicPr>
          <p:cNvPr id="5" name="Content Placeholder 4" descr="db.jpg"/>
          <p:cNvPicPr>
            <a:picLocks noGrp="1"/>
          </p:cNvPicPr>
          <p:nvPr>
            <p:ph sz="half" idx="2"/>
          </p:nvPr>
        </p:nvPicPr>
        <p:blipFill>
          <a:blip r:embed="rId2"/>
          <a:stretch>
            <a:fillRect/>
          </a:stretch>
        </p:blipFill>
        <p:spPr>
          <a:xfrm>
            <a:off x="5847008" y="1352282"/>
            <a:ext cx="5743978" cy="4380713"/>
          </a:xfrm>
          <a:prstGeom prst="rect">
            <a:avLst/>
          </a:prstGeom>
        </p:spPr>
      </p:pic>
      <p:sp>
        <p:nvSpPr>
          <p:cNvPr id="6" name="Rectangle 5"/>
          <p:cNvSpPr/>
          <p:nvPr/>
        </p:nvSpPr>
        <p:spPr>
          <a:xfrm>
            <a:off x="6856949" y="5835920"/>
            <a:ext cx="3724096" cy="410882"/>
          </a:xfrm>
          <a:prstGeom prst="rect">
            <a:avLst/>
          </a:prstGeom>
        </p:spPr>
        <p:txBody>
          <a:bodyPr wrap="none">
            <a:spAutoFit/>
          </a:bodyPr>
          <a:lstStyle/>
          <a:p>
            <a:pPr algn="ctr">
              <a:lnSpc>
                <a:spcPct val="115000"/>
              </a:lnSpc>
              <a:spcAft>
                <a:spcPts val="1000"/>
              </a:spcAft>
              <a:tabLst>
                <a:tab pos="457200" algn="l"/>
                <a:tab pos="457200" algn="l"/>
                <a:tab pos="1790700" algn="l"/>
              </a:tabLst>
            </a:pPr>
            <a:r>
              <a:rPr lang="en-US" b="1" dirty="0">
                <a:latin typeface="Times New Roman" panose="02020603050405020304" pitchFamily="18" charset="0"/>
                <a:ea typeface="DejaVu Sans"/>
                <a:cs typeface="Times New Roman" panose="02020603050405020304" pitchFamily="18" charset="0"/>
              </a:rPr>
              <a:t>Fig. 9 Database matching of indexes</a:t>
            </a:r>
            <a:endParaRPr lang="en-IN" sz="1600" dirty="0">
              <a:effectLst/>
              <a:latin typeface="Calibri" panose="020F0502020204030204" pitchFamily="34" charset="0"/>
              <a:ea typeface="DejaVu Sans"/>
              <a:cs typeface="Times New Roman" panose="02020603050405020304" pitchFamily="18" charset="0"/>
            </a:endParaRPr>
          </a:p>
        </p:txBody>
      </p:sp>
    </p:spTree>
    <p:extLst>
      <p:ext uri="{BB962C8B-B14F-4D97-AF65-F5344CB8AC3E}">
        <p14:creationId xmlns:p14="http://schemas.microsoft.com/office/powerpoint/2010/main" val="2398410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6" y="248992"/>
            <a:ext cx="8596668" cy="729803"/>
          </a:xfrm>
        </p:spPr>
        <p:txBody>
          <a:bodyPr/>
          <a:lstStyle/>
          <a:p>
            <a:r>
              <a:rPr lang="en-US" dirty="0" smtClean="0"/>
              <a:t>FLOWCHART</a:t>
            </a:r>
            <a:endParaRPr lang="en-IN" dirty="0"/>
          </a:p>
        </p:txBody>
      </p:sp>
      <p:sp>
        <p:nvSpPr>
          <p:cNvPr id="4" name="Content Placeholder 3"/>
          <p:cNvSpPr>
            <a:spLocks noGrp="1"/>
          </p:cNvSpPr>
          <p:nvPr>
            <p:ph sz="half" idx="2"/>
          </p:nvPr>
        </p:nvSpPr>
        <p:spPr/>
        <p:txBody>
          <a:bodyPr/>
          <a:lstStyle/>
          <a:p>
            <a:endParaRPr lang="en-IN"/>
          </a:p>
        </p:txBody>
      </p:sp>
      <p:pic>
        <p:nvPicPr>
          <p:cNvPr id="5" name="Content Placeholder 4" descr="flowchart.jpg"/>
          <p:cNvPicPr>
            <a:picLocks noGrp="1"/>
          </p:cNvPicPr>
          <p:nvPr>
            <p:ph sz="half" idx="1"/>
          </p:nvPr>
        </p:nvPicPr>
        <p:blipFill>
          <a:blip r:embed="rId2"/>
          <a:stretch>
            <a:fillRect/>
          </a:stretch>
        </p:blipFill>
        <p:spPr>
          <a:xfrm>
            <a:off x="677863" y="978796"/>
            <a:ext cx="9316143" cy="5293215"/>
          </a:xfrm>
          <a:prstGeom prst="rect">
            <a:avLst/>
          </a:prstGeom>
        </p:spPr>
      </p:pic>
      <p:sp>
        <p:nvSpPr>
          <p:cNvPr id="6" name="Rectangle 5"/>
          <p:cNvSpPr/>
          <p:nvPr/>
        </p:nvSpPr>
        <p:spPr>
          <a:xfrm>
            <a:off x="4310591" y="6272011"/>
            <a:ext cx="1922321" cy="410882"/>
          </a:xfrm>
          <a:prstGeom prst="rect">
            <a:avLst/>
          </a:prstGeom>
        </p:spPr>
        <p:txBody>
          <a:bodyPr wrap="none">
            <a:spAutoFit/>
          </a:bodyPr>
          <a:lstStyle/>
          <a:p>
            <a:pPr algn="ctr">
              <a:lnSpc>
                <a:spcPct val="115000"/>
              </a:lnSpc>
              <a:spcAft>
                <a:spcPts val="1000"/>
              </a:spcAft>
              <a:tabLst>
                <a:tab pos="457200" algn="l"/>
              </a:tabLst>
            </a:pPr>
            <a:r>
              <a:rPr lang="en-US" b="1" dirty="0">
                <a:latin typeface="Times New Roman" panose="02020603050405020304" pitchFamily="18" charset="0"/>
                <a:ea typeface="DejaVu Sans"/>
                <a:cs typeface="Times New Roman" panose="02020603050405020304" pitchFamily="18" charset="0"/>
              </a:rPr>
              <a:t>Fig. 10 Flowchart</a:t>
            </a:r>
            <a:endParaRPr lang="en-IN" sz="1600" dirty="0">
              <a:effectLst/>
              <a:latin typeface="Calibri" panose="020F0502020204030204" pitchFamily="34" charset="0"/>
              <a:ea typeface="DejaVu Sans"/>
              <a:cs typeface="Times New Roman" panose="02020603050405020304" pitchFamily="18" charset="0"/>
            </a:endParaRPr>
          </a:p>
        </p:txBody>
      </p:sp>
    </p:spTree>
    <p:extLst>
      <p:ext uri="{BB962C8B-B14F-4D97-AF65-F5344CB8AC3E}">
        <p14:creationId xmlns:p14="http://schemas.microsoft.com/office/powerpoint/2010/main" val="253054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6" y="197476"/>
            <a:ext cx="8596668" cy="742682"/>
          </a:xfrm>
        </p:spPr>
        <p:txBody>
          <a:bodyPr>
            <a:normAutofit fontScale="90000"/>
          </a:bodyPr>
          <a:lstStyle/>
          <a:p>
            <a:r>
              <a:rPr lang="en-US" b="1" dirty="0"/>
              <a:t>SECURITY AND USABILITY</a:t>
            </a:r>
            <a:r>
              <a:rPr lang="en-IN" b="1" dirty="0"/>
              <a:t/>
            </a:r>
            <a:br>
              <a:rPr lang="en-IN" b="1" dirty="0"/>
            </a:br>
            <a:endParaRPr lang="en-IN" dirty="0"/>
          </a:p>
        </p:txBody>
      </p:sp>
      <p:sp>
        <p:nvSpPr>
          <p:cNvPr id="3" name="Content Placeholder 2"/>
          <p:cNvSpPr>
            <a:spLocks noGrp="1"/>
          </p:cNvSpPr>
          <p:nvPr>
            <p:ph sz="half" idx="1"/>
          </p:nvPr>
        </p:nvSpPr>
        <p:spPr>
          <a:xfrm>
            <a:off x="677336" y="1173956"/>
            <a:ext cx="4184035" cy="4353058"/>
          </a:xfrm>
        </p:spPr>
        <p:txBody>
          <a:bodyPr/>
          <a:lstStyle/>
          <a:p>
            <a:r>
              <a:rPr lang="en-US" dirty="0"/>
              <a:t>The proposed system is hybrid and too much secure as you compare with the other authentication techniques, here it is too complex to the faulty user in order to pass through the different phases of system i.e. click on the correct grid and placed in a sequential manner to access OTP.</a:t>
            </a:r>
            <a:endParaRPr lang="en-IN" dirty="0"/>
          </a:p>
          <a:p>
            <a:endParaRPr lang="en-IN" dirty="0"/>
          </a:p>
        </p:txBody>
      </p:sp>
      <p:pic>
        <p:nvPicPr>
          <p:cNvPr id="5" name="Content Placeholder 4" descr="Capture.JPG"/>
          <p:cNvPicPr>
            <a:picLocks noGrp="1"/>
          </p:cNvPicPr>
          <p:nvPr>
            <p:ph sz="half" idx="2"/>
          </p:nvPr>
        </p:nvPicPr>
        <p:blipFill>
          <a:blip r:embed="rId2"/>
          <a:stretch>
            <a:fillRect/>
          </a:stretch>
        </p:blipFill>
        <p:spPr>
          <a:xfrm>
            <a:off x="5557837" y="1173956"/>
            <a:ext cx="5363448" cy="5057775"/>
          </a:xfrm>
          <a:prstGeom prst="rect">
            <a:avLst/>
          </a:prstGeom>
        </p:spPr>
      </p:pic>
    </p:spTree>
    <p:extLst>
      <p:ext uri="{BB962C8B-B14F-4D97-AF65-F5344CB8AC3E}">
        <p14:creationId xmlns:p14="http://schemas.microsoft.com/office/powerpoint/2010/main" val="385060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865993" y="515153"/>
            <a:ext cx="464853" cy="64395"/>
          </a:xfrm>
        </p:spPr>
        <p:txBody>
          <a:bodyPr>
            <a:normAutofit fontScale="90000"/>
          </a:bodyPr>
          <a:lstStyle/>
          <a:p>
            <a:endParaRPr lang="en-IN" dirty="0"/>
          </a:p>
        </p:txBody>
      </p:sp>
      <p:sp>
        <p:nvSpPr>
          <p:cNvPr id="3" name="Content Placeholder 2"/>
          <p:cNvSpPr>
            <a:spLocks noGrp="1"/>
          </p:cNvSpPr>
          <p:nvPr>
            <p:ph sz="half" idx="1"/>
          </p:nvPr>
        </p:nvSpPr>
        <p:spPr>
          <a:xfrm>
            <a:off x="677334" y="1249251"/>
            <a:ext cx="4184035" cy="4792110"/>
          </a:xfrm>
        </p:spPr>
        <p:txBody>
          <a:bodyPr/>
          <a:lstStyle/>
          <a:p>
            <a:r>
              <a:rPr lang="en-US" dirty="0"/>
              <a:t>Our proposed system is too much secure as compared with others as shown in Fig. 12</a:t>
            </a:r>
            <a:r>
              <a:rPr lang="en-US" dirty="0" smtClean="0"/>
              <a:t>.</a:t>
            </a:r>
          </a:p>
          <a:p>
            <a:r>
              <a:rPr lang="en-US" dirty="0"/>
              <a:t>The possibilities of passwords generate in this system is very complex and depend on the indexes (positioning) and correct option of the matrix and finally a onetime password is to be send on the users phone.</a:t>
            </a:r>
            <a:endParaRPr lang="en-IN" dirty="0"/>
          </a:p>
          <a:p>
            <a:endParaRPr lang="en-IN" dirty="0"/>
          </a:p>
        </p:txBody>
      </p:sp>
      <p:pic>
        <p:nvPicPr>
          <p:cNvPr id="5" name="Content Placeholder 4" descr="Capture11.JPG"/>
          <p:cNvPicPr>
            <a:picLocks noGrp="1"/>
          </p:cNvPicPr>
          <p:nvPr>
            <p:ph sz="half" idx="2"/>
          </p:nvPr>
        </p:nvPicPr>
        <p:blipFill>
          <a:blip r:embed="rId2" cstate="print"/>
          <a:stretch>
            <a:fillRect/>
          </a:stretch>
        </p:blipFill>
        <p:spPr>
          <a:xfrm>
            <a:off x="5125791" y="579548"/>
            <a:ext cx="6800045" cy="5461813"/>
          </a:xfrm>
          <a:prstGeom prst="rect">
            <a:avLst/>
          </a:prstGeom>
        </p:spPr>
      </p:pic>
      <p:sp>
        <p:nvSpPr>
          <p:cNvPr id="6" name="Rectangle 5"/>
          <p:cNvSpPr/>
          <p:nvPr/>
        </p:nvSpPr>
        <p:spPr>
          <a:xfrm>
            <a:off x="6924413" y="6147064"/>
            <a:ext cx="3202800" cy="410882"/>
          </a:xfrm>
          <a:prstGeom prst="rect">
            <a:avLst/>
          </a:prstGeom>
        </p:spPr>
        <p:txBody>
          <a:bodyPr wrap="none">
            <a:spAutoFit/>
          </a:bodyPr>
          <a:lstStyle/>
          <a:p>
            <a:pPr algn="ctr">
              <a:lnSpc>
                <a:spcPct val="115000"/>
              </a:lnSpc>
              <a:spcAft>
                <a:spcPts val="1000"/>
              </a:spcAft>
              <a:tabLst>
                <a:tab pos="457200" algn="l"/>
              </a:tabLst>
            </a:pPr>
            <a:r>
              <a:rPr lang="en-US" b="1" dirty="0">
                <a:latin typeface="Times New Roman" panose="02020603050405020304" pitchFamily="18" charset="0"/>
                <a:ea typeface="DejaVu Sans"/>
                <a:cs typeface="Times New Roman" panose="02020603050405020304" pitchFamily="18" charset="0"/>
              </a:rPr>
              <a:t>Fig. 12 Compare of our system</a:t>
            </a:r>
            <a:endParaRPr lang="en-IN" sz="1600" dirty="0">
              <a:effectLst/>
              <a:latin typeface="Calibri" panose="020F0502020204030204" pitchFamily="34" charset="0"/>
              <a:ea typeface="DejaVu Sans"/>
              <a:cs typeface="Times New Roman" panose="02020603050405020304" pitchFamily="18" charset="0"/>
            </a:endParaRPr>
          </a:p>
        </p:txBody>
      </p:sp>
    </p:spTree>
    <p:extLst>
      <p:ext uri="{BB962C8B-B14F-4D97-AF65-F5344CB8AC3E}">
        <p14:creationId xmlns:p14="http://schemas.microsoft.com/office/powerpoint/2010/main" val="4236776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sz="half" idx="1"/>
          </p:nvPr>
        </p:nvSpPr>
        <p:spPr>
          <a:xfrm>
            <a:off x="677334" y="2160588"/>
            <a:ext cx="8827274" cy="4381879"/>
          </a:xfrm>
        </p:spPr>
        <p:txBody>
          <a:bodyPr>
            <a:normAutofit/>
          </a:bodyPr>
          <a:lstStyle/>
          <a:p>
            <a:r>
              <a:rPr lang="en-US" dirty="0"/>
              <a:t>In this paper we proposed a new way of authentication which is composed of both textual and graphical authentication schemes. The user one by one follows the schemes as he further able to login the system. The combination of this hybrid scheme will further provide a great protection from threatening attacks like shoulder surfing, brute force attack, dictionary attack etc. This concept of choosing the block in sequential manner from the mesh of matrix will create huge impact   in authentication scheme in present and future. Through the medium of this paper, we now approach new way of authentication in coming future.</a:t>
            </a:r>
            <a:endParaRPr lang="en-IN" dirty="0"/>
          </a:p>
        </p:txBody>
      </p:sp>
      <p:sp>
        <p:nvSpPr>
          <p:cNvPr id="4" name="Content Placeholder 3"/>
          <p:cNvSpPr>
            <a:spLocks noGrp="1"/>
          </p:cNvSpPr>
          <p:nvPr>
            <p:ph sz="half" idx="2"/>
          </p:nvPr>
        </p:nvSpPr>
        <p:spPr>
          <a:xfrm>
            <a:off x="13054884" y="538312"/>
            <a:ext cx="94445" cy="1392088"/>
          </a:xfrm>
        </p:spPr>
        <p:txBody>
          <a:bodyPr>
            <a:normAutofit/>
          </a:bodyPr>
          <a:lstStyle/>
          <a:p>
            <a:endParaRPr lang="en-IN" dirty="0"/>
          </a:p>
        </p:txBody>
      </p:sp>
    </p:spTree>
    <p:extLst>
      <p:ext uri="{BB962C8B-B14F-4D97-AF65-F5344CB8AC3E}">
        <p14:creationId xmlns:p14="http://schemas.microsoft.com/office/powerpoint/2010/main" val="400670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2488" y="2850524"/>
            <a:ext cx="8596668" cy="1320800"/>
          </a:xfrm>
        </p:spPr>
        <p:txBody>
          <a:bodyPr/>
          <a:lstStyle/>
          <a:p>
            <a:pPr algn="ctr"/>
            <a:r>
              <a:rPr lang="en-US" dirty="0" smtClean="0"/>
              <a:t>Thank You</a:t>
            </a:r>
            <a:endParaRPr lang="en-IN" dirty="0"/>
          </a:p>
        </p:txBody>
      </p:sp>
    </p:spTree>
    <p:extLst>
      <p:ext uri="{BB962C8B-B14F-4D97-AF65-F5344CB8AC3E}">
        <p14:creationId xmlns:p14="http://schemas.microsoft.com/office/powerpoint/2010/main" val="11552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7476"/>
            <a:ext cx="8596668" cy="832834"/>
          </a:xfrm>
        </p:spPr>
        <p:txBody>
          <a:bodyPr/>
          <a:lstStyle/>
          <a:p>
            <a:r>
              <a:rPr lang="en-US" dirty="0"/>
              <a:t>INTRODUCTION</a:t>
            </a:r>
            <a:endParaRPr lang="en-IN" dirty="0"/>
          </a:p>
        </p:txBody>
      </p:sp>
      <p:sp>
        <p:nvSpPr>
          <p:cNvPr id="3" name="Content Placeholder 2"/>
          <p:cNvSpPr>
            <a:spLocks noGrp="1"/>
          </p:cNvSpPr>
          <p:nvPr>
            <p:ph idx="1"/>
          </p:nvPr>
        </p:nvSpPr>
        <p:spPr>
          <a:xfrm>
            <a:off x="677333" y="1030310"/>
            <a:ext cx="9393945" cy="5434883"/>
          </a:xfrm>
        </p:spPr>
        <p:txBody>
          <a:bodyPr>
            <a:normAutofit/>
          </a:bodyPr>
          <a:lstStyle/>
          <a:p>
            <a:r>
              <a:rPr lang="en-US" dirty="0"/>
              <a:t>Textual password is the most common password used for authentication. The disadvantages of these methods are the system is prone to dictionary attack, shoulder surfing, social engineering etc. The concept of using long password is also good but there are many problems i.e. these are not easy to remember due to their complexity. Study shows that the user tends to choose their password which is short and friendly to </a:t>
            </a:r>
            <a:r>
              <a:rPr lang="en-US" dirty="0" smtClean="0"/>
              <a:t>remember. </a:t>
            </a:r>
            <a:r>
              <a:rPr lang="en-US" dirty="0"/>
              <a:t>So we move on to the new concepts i.e. graphical passwords and biometrics. But these techniques are also have their own barriers, e.g. in biometric like iris scan, retina scan, finger print etc. The cost of establishment is too much high compare to the others security modules and authentication process is too much slow. Huge numbers of techniques are coming day by day. From last decade most of those were suffered from vulnerabilities like shoulder surfing .There are graphical passwords scheme that have been proposed which are resistant to shoulder surfing. But have  own disadvantages like usability issue or taking more time for login or having tolerance level. In this paper, we introduced a system which has very rare chance of all the cracking possibilities. We provided very deep complexity to our system for unknown user and only the legal user knows the combination of lines and sequence of their selection.</a:t>
            </a:r>
            <a:endParaRPr lang="en-IN" b="1" dirty="0"/>
          </a:p>
          <a:p>
            <a:endParaRPr lang="en-IN" dirty="0"/>
          </a:p>
        </p:txBody>
      </p:sp>
    </p:spTree>
    <p:extLst>
      <p:ext uri="{BB962C8B-B14F-4D97-AF65-F5344CB8AC3E}">
        <p14:creationId xmlns:p14="http://schemas.microsoft.com/office/powerpoint/2010/main" val="228757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6214"/>
            <a:ext cx="8596668" cy="1056068"/>
          </a:xfrm>
        </p:spPr>
        <p:txBody>
          <a:bodyPr>
            <a:normAutofit fontScale="90000"/>
          </a:bodyPr>
          <a:lstStyle/>
          <a:p>
            <a:r>
              <a:rPr lang="en-US" b="1" dirty="0"/>
              <a:t>RELATED WORK</a:t>
            </a:r>
            <a:r>
              <a:rPr lang="en-IN" b="1" dirty="0"/>
              <a:t/>
            </a:r>
            <a:br>
              <a:rPr lang="en-IN" b="1" dirty="0"/>
            </a:br>
            <a:endParaRPr lang="en-IN" dirty="0"/>
          </a:p>
        </p:txBody>
      </p:sp>
      <p:sp>
        <p:nvSpPr>
          <p:cNvPr id="4" name="Content Placeholder 3"/>
          <p:cNvSpPr>
            <a:spLocks noGrp="1"/>
          </p:cNvSpPr>
          <p:nvPr>
            <p:ph sz="half" idx="1"/>
          </p:nvPr>
        </p:nvSpPr>
        <p:spPr>
          <a:xfrm>
            <a:off x="677334" y="1455313"/>
            <a:ext cx="4184035" cy="4515011"/>
          </a:xfrm>
        </p:spPr>
        <p:txBody>
          <a:bodyPr>
            <a:normAutofit/>
          </a:bodyPr>
          <a:lstStyle/>
          <a:p>
            <a:r>
              <a:rPr lang="en-US" dirty="0"/>
              <a:t>1. Dhamija and Perrig proposed a graphical authentication system based on the hash visualization technique. In this authentication system the user has to select the images from the set of random images. To authenticate in the system, he or she asked to select the preselected image as selected earlier in the registration phase. The weakness of the system is that the server needs to store the seeds of the selected image of each and every user in the simple or plain text.</a:t>
            </a:r>
            <a:endParaRPr lang="en-IN" dirty="0"/>
          </a:p>
        </p:txBody>
      </p:sp>
      <p:pic>
        <p:nvPicPr>
          <p:cNvPr id="6" name="Content Placeholder 5" descr="fig1.JPG"/>
          <p:cNvPicPr>
            <a:picLocks noGrp="1"/>
          </p:cNvPicPr>
          <p:nvPr>
            <p:ph sz="half" idx="2"/>
          </p:nvPr>
        </p:nvPicPr>
        <p:blipFill>
          <a:blip r:embed="rId2"/>
          <a:stretch>
            <a:fillRect/>
          </a:stretch>
        </p:blipFill>
        <p:spPr>
          <a:xfrm>
            <a:off x="5314478" y="1455314"/>
            <a:ext cx="5340307" cy="4027282"/>
          </a:xfrm>
          <a:prstGeom prst="rect">
            <a:avLst/>
          </a:prstGeom>
        </p:spPr>
      </p:pic>
      <p:sp>
        <p:nvSpPr>
          <p:cNvPr id="7" name="Rectangle 6"/>
          <p:cNvSpPr/>
          <p:nvPr/>
        </p:nvSpPr>
        <p:spPr>
          <a:xfrm>
            <a:off x="5314478" y="5785658"/>
            <a:ext cx="5340308" cy="369332"/>
          </a:xfrm>
          <a:prstGeom prst="rect">
            <a:avLst/>
          </a:prstGeom>
        </p:spPr>
        <p:txBody>
          <a:bodyPr wrap="none">
            <a:spAutoFit/>
          </a:bodyPr>
          <a:lstStyle/>
          <a:p>
            <a:r>
              <a:rPr lang="en-IN" dirty="0"/>
              <a:t>Fig. 1 Random images used by Dhamija and Perrig</a:t>
            </a:r>
          </a:p>
        </p:txBody>
      </p:sp>
    </p:spTree>
    <p:extLst>
      <p:ext uri="{BB962C8B-B14F-4D97-AF65-F5344CB8AC3E}">
        <p14:creationId xmlns:p14="http://schemas.microsoft.com/office/powerpoint/2010/main" val="175218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12917510" y="486606"/>
            <a:ext cx="154546" cy="170217"/>
          </a:xfrm>
        </p:spPr>
        <p:txBody>
          <a:bodyPr>
            <a:normAutofit fontScale="90000"/>
          </a:bodyPr>
          <a:lstStyle/>
          <a:p>
            <a:endParaRPr lang="en-IN" dirty="0"/>
          </a:p>
        </p:txBody>
      </p:sp>
      <p:sp>
        <p:nvSpPr>
          <p:cNvPr id="3" name="Content Placeholder 2"/>
          <p:cNvSpPr>
            <a:spLocks noGrp="1"/>
          </p:cNvSpPr>
          <p:nvPr>
            <p:ph sz="half" idx="1"/>
          </p:nvPr>
        </p:nvSpPr>
        <p:spPr>
          <a:xfrm>
            <a:off x="677334" y="1700011"/>
            <a:ext cx="4184035" cy="4341350"/>
          </a:xfrm>
        </p:spPr>
        <p:txBody>
          <a:bodyPr/>
          <a:lstStyle/>
          <a:p>
            <a:r>
              <a:rPr lang="en-US" dirty="0"/>
              <a:t>2. Pass face is supported by the fact that the human brain can quickly recognize the face. It is a technique in which a user has to select the faces from the grid. The user is asked to select the images for given period of time.</a:t>
            </a:r>
            <a:endParaRPr lang="en-IN" dirty="0"/>
          </a:p>
          <a:p>
            <a:endParaRPr lang="en-IN" dirty="0"/>
          </a:p>
        </p:txBody>
      </p:sp>
      <p:pic>
        <p:nvPicPr>
          <p:cNvPr id="5" name="Content Placeholder 4" descr="FIG2.JPG"/>
          <p:cNvPicPr>
            <a:picLocks noGrp="1"/>
          </p:cNvPicPr>
          <p:nvPr>
            <p:ph sz="half" idx="2"/>
          </p:nvPr>
        </p:nvPicPr>
        <p:blipFill>
          <a:blip r:embed="rId2"/>
          <a:stretch>
            <a:fillRect/>
          </a:stretch>
        </p:blipFill>
        <p:spPr>
          <a:xfrm>
            <a:off x="5281611" y="824249"/>
            <a:ext cx="5794219" cy="4782008"/>
          </a:xfrm>
          <a:prstGeom prst="rect">
            <a:avLst/>
          </a:prstGeom>
        </p:spPr>
      </p:pic>
      <p:sp>
        <p:nvSpPr>
          <p:cNvPr id="6" name="Rectangle 5"/>
          <p:cNvSpPr/>
          <p:nvPr/>
        </p:nvSpPr>
        <p:spPr>
          <a:xfrm>
            <a:off x="7291297" y="5835920"/>
            <a:ext cx="1774845" cy="410882"/>
          </a:xfrm>
          <a:prstGeom prst="rect">
            <a:avLst/>
          </a:prstGeom>
        </p:spPr>
        <p:txBody>
          <a:bodyPr wrap="none">
            <a:spAutoFit/>
          </a:bodyPr>
          <a:lstStyle/>
          <a:p>
            <a:pPr algn="ctr">
              <a:lnSpc>
                <a:spcPct val="115000"/>
              </a:lnSpc>
              <a:spcAft>
                <a:spcPts val="1000"/>
              </a:spcAft>
              <a:tabLst>
                <a:tab pos="457200" algn="l"/>
              </a:tabLst>
            </a:pPr>
            <a:r>
              <a:rPr lang="en-US" b="1" dirty="0">
                <a:solidFill>
                  <a:srgbClr val="000000"/>
                </a:solidFill>
                <a:latin typeface="Times New Roman" panose="02020603050405020304" pitchFamily="18" charset="0"/>
                <a:ea typeface="DejaVu Sans"/>
                <a:cs typeface="Times New Roman" panose="02020603050405020304" pitchFamily="18" charset="0"/>
              </a:rPr>
              <a:t>Fig. 2 Pass faces</a:t>
            </a:r>
            <a:endParaRPr lang="en-IN" sz="1600" dirty="0">
              <a:effectLst/>
              <a:latin typeface="Calibri" panose="020F0502020204030204" pitchFamily="34" charset="0"/>
              <a:ea typeface="DejaVu Sans"/>
              <a:cs typeface="Times New Roman" panose="02020603050405020304" pitchFamily="18" charset="0"/>
            </a:endParaRPr>
          </a:p>
        </p:txBody>
      </p:sp>
    </p:spTree>
    <p:extLst>
      <p:ext uri="{BB962C8B-B14F-4D97-AF65-F5344CB8AC3E}">
        <p14:creationId xmlns:p14="http://schemas.microsoft.com/office/powerpoint/2010/main" val="81601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5689" y="627654"/>
            <a:ext cx="117123" cy="472225"/>
          </a:xfrm>
        </p:spPr>
        <p:txBody>
          <a:bodyPr>
            <a:normAutofit fontScale="90000"/>
          </a:bodyPr>
          <a:lstStyle/>
          <a:p>
            <a:endParaRPr lang="en-IN" dirty="0"/>
          </a:p>
        </p:txBody>
      </p:sp>
      <p:sp>
        <p:nvSpPr>
          <p:cNvPr id="3" name="Content Placeholder 2"/>
          <p:cNvSpPr>
            <a:spLocks noGrp="1"/>
          </p:cNvSpPr>
          <p:nvPr>
            <p:ph sz="half" idx="1"/>
          </p:nvPr>
        </p:nvSpPr>
        <p:spPr/>
        <p:txBody>
          <a:bodyPr/>
          <a:lstStyle/>
          <a:p>
            <a:r>
              <a:rPr lang="en-US" dirty="0"/>
              <a:t>3. Jermyn et al., proposed a new technique on which user has to draw a secret i.e. DAS on a given 2D grid. If the drawing matches on the same grid in same sequence then the user is authenticated on the basis of their selection.   </a:t>
            </a:r>
            <a:endParaRPr lang="en-IN" dirty="0"/>
          </a:p>
          <a:p>
            <a:endParaRPr lang="en-IN" dirty="0"/>
          </a:p>
        </p:txBody>
      </p:sp>
      <p:pic>
        <p:nvPicPr>
          <p:cNvPr id="5" name="Content Placeholder 4" descr="FIG3.JPG"/>
          <p:cNvPicPr>
            <a:picLocks noGrp="1"/>
          </p:cNvPicPr>
          <p:nvPr>
            <p:ph sz="half" idx="2"/>
          </p:nvPr>
        </p:nvPicPr>
        <p:blipFill>
          <a:blip r:embed="rId2"/>
          <a:stretch>
            <a:fillRect/>
          </a:stretch>
        </p:blipFill>
        <p:spPr>
          <a:xfrm>
            <a:off x="5576887" y="1365161"/>
            <a:ext cx="5331519" cy="3974395"/>
          </a:xfrm>
          <a:prstGeom prst="rect">
            <a:avLst/>
          </a:prstGeom>
        </p:spPr>
      </p:pic>
      <p:sp>
        <p:nvSpPr>
          <p:cNvPr id="6" name="Rectangle 5"/>
          <p:cNvSpPr/>
          <p:nvPr/>
        </p:nvSpPr>
        <p:spPr>
          <a:xfrm>
            <a:off x="6547310" y="5604838"/>
            <a:ext cx="3390672" cy="410882"/>
          </a:xfrm>
          <a:prstGeom prst="rect">
            <a:avLst/>
          </a:prstGeom>
        </p:spPr>
        <p:txBody>
          <a:bodyPr wrap="none">
            <a:spAutoFit/>
          </a:bodyPr>
          <a:lstStyle/>
          <a:p>
            <a:pPr algn="ctr">
              <a:lnSpc>
                <a:spcPct val="115000"/>
              </a:lnSpc>
              <a:spcAft>
                <a:spcPts val="1000"/>
              </a:spcAft>
              <a:tabLst>
                <a:tab pos="457200" algn="l"/>
              </a:tabLst>
            </a:pPr>
            <a:r>
              <a:rPr lang="en-US" b="1" dirty="0">
                <a:solidFill>
                  <a:srgbClr val="000000"/>
                </a:solidFill>
                <a:latin typeface="Times New Roman" panose="02020603050405020304" pitchFamily="18" charset="0"/>
                <a:ea typeface="DejaVu Sans"/>
                <a:cs typeface="Times New Roman" panose="02020603050405020304" pitchFamily="18" charset="0"/>
              </a:rPr>
              <a:t>Fig. 3 DAS technique by Jermyn</a:t>
            </a:r>
            <a:endParaRPr lang="en-IN" sz="1600" dirty="0">
              <a:effectLst/>
              <a:latin typeface="Calibri" panose="020F0502020204030204" pitchFamily="34" charset="0"/>
              <a:ea typeface="DejaVu Sans"/>
              <a:cs typeface="Times New Roman" panose="02020603050405020304" pitchFamily="18" charset="0"/>
            </a:endParaRPr>
          </a:p>
        </p:txBody>
      </p:sp>
    </p:spTree>
    <p:extLst>
      <p:ext uri="{BB962C8B-B14F-4D97-AF65-F5344CB8AC3E}">
        <p14:creationId xmlns:p14="http://schemas.microsoft.com/office/powerpoint/2010/main" val="105269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14272591" y="1017431"/>
            <a:ext cx="190384" cy="162012"/>
          </a:xfrm>
        </p:spPr>
        <p:txBody>
          <a:bodyPr>
            <a:normAutofit fontScale="90000"/>
          </a:bodyPr>
          <a:lstStyle/>
          <a:p>
            <a:endParaRPr lang="en-IN" dirty="0"/>
          </a:p>
        </p:txBody>
      </p:sp>
      <p:sp>
        <p:nvSpPr>
          <p:cNvPr id="3" name="Content Placeholder 2"/>
          <p:cNvSpPr>
            <a:spLocks noGrp="1"/>
          </p:cNvSpPr>
          <p:nvPr>
            <p:ph sz="half" idx="1"/>
          </p:nvPr>
        </p:nvSpPr>
        <p:spPr>
          <a:xfrm>
            <a:off x="677334" y="1468192"/>
            <a:ext cx="4184035" cy="4573169"/>
          </a:xfrm>
        </p:spPr>
        <p:txBody>
          <a:bodyPr/>
          <a:lstStyle/>
          <a:p>
            <a:r>
              <a:rPr lang="en-US" dirty="0"/>
              <a:t>4. Syukri proposed a system in which the user has to draw the signature using the mouse. It includes registration and verification phases. At the time of registration, the user draws a signature on an area through which it has to be saved on the database and at the time of verification this signature is extracted from the database.  </a:t>
            </a:r>
            <a:endParaRPr lang="en-IN" dirty="0"/>
          </a:p>
          <a:p>
            <a:endParaRPr lang="en-IN" dirty="0"/>
          </a:p>
        </p:txBody>
      </p:sp>
      <p:pic>
        <p:nvPicPr>
          <p:cNvPr id="5" name="Content Placeholder 4" descr="FIG4.JPG"/>
          <p:cNvPicPr>
            <a:picLocks noGrp="1"/>
          </p:cNvPicPr>
          <p:nvPr>
            <p:ph sz="half" idx="2"/>
          </p:nvPr>
        </p:nvPicPr>
        <p:blipFill>
          <a:blip r:embed="rId2"/>
          <a:stretch>
            <a:fillRect/>
          </a:stretch>
        </p:blipFill>
        <p:spPr>
          <a:xfrm>
            <a:off x="5460641" y="1365161"/>
            <a:ext cx="5589431" cy="3876540"/>
          </a:xfrm>
          <a:prstGeom prst="rect">
            <a:avLst/>
          </a:prstGeom>
        </p:spPr>
      </p:pic>
      <p:sp>
        <p:nvSpPr>
          <p:cNvPr id="6" name="Rectangle 5"/>
          <p:cNvSpPr/>
          <p:nvPr/>
        </p:nvSpPr>
        <p:spPr>
          <a:xfrm>
            <a:off x="6209840" y="5493600"/>
            <a:ext cx="3796873" cy="410882"/>
          </a:xfrm>
          <a:prstGeom prst="rect">
            <a:avLst/>
          </a:prstGeom>
        </p:spPr>
        <p:txBody>
          <a:bodyPr wrap="none">
            <a:spAutoFit/>
          </a:bodyPr>
          <a:lstStyle/>
          <a:p>
            <a:pPr algn="ctr">
              <a:lnSpc>
                <a:spcPct val="115000"/>
              </a:lnSpc>
              <a:spcAft>
                <a:spcPts val="1000"/>
              </a:spcAft>
              <a:tabLst>
                <a:tab pos="457200" algn="l"/>
              </a:tabLst>
            </a:pPr>
            <a:r>
              <a:rPr lang="en-US" b="1" dirty="0">
                <a:solidFill>
                  <a:srgbClr val="000000"/>
                </a:solidFill>
                <a:latin typeface="Times New Roman" panose="02020603050405020304" pitchFamily="18" charset="0"/>
                <a:ea typeface="DejaVu Sans"/>
                <a:cs typeface="Times New Roman" panose="02020603050405020304" pitchFamily="18" charset="0"/>
              </a:rPr>
              <a:t>Fig. 4 Signature technique by Syukri</a:t>
            </a:r>
            <a:endParaRPr lang="en-IN" sz="1600" dirty="0">
              <a:effectLst/>
              <a:latin typeface="Calibri" panose="020F0502020204030204" pitchFamily="34" charset="0"/>
              <a:ea typeface="DejaVu Sans"/>
              <a:cs typeface="Times New Roman" panose="02020603050405020304" pitchFamily="18" charset="0"/>
            </a:endParaRPr>
          </a:p>
        </p:txBody>
      </p:sp>
    </p:spTree>
    <p:extLst>
      <p:ext uri="{BB962C8B-B14F-4D97-AF65-F5344CB8AC3E}">
        <p14:creationId xmlns:p14="http://schemas.microsoft.com/office/powerpoint/2010/main" val="112860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4941" y="863600"/>
            <a:ext cx="412156" cy="1320800"/>
          </a:xfrm>
        </p:spPr>
        <p:txBody>
          <a:bodyPr/>
          <a:lstStyle/>
          <a:p>
            <a:endParaRPr lang="en-IN"/>
          </a:p>
        </p:txBody>
      </p:sp>
      <p:sp>
        <p:nvSpPr>
          <p:cNvPr id="3" name="Content Placeholder 2"/>
          <p:cNvSpPr>
            <a:spLocks noGrp="1"/>
          </p:cNvSpPr>
          <p:nvPr>
            <p:ph sz="half" idx="1"/>
          </p:nvPr>
        </p:nvSpPr>
        <p:spPr>
          <a:xfrm>
            <a:off x="677334" y="1524000"/>
            <a:ext cx="4184035" cy="4517361"/>
          </a:xfrm>
        </p:spPr>
        <p:txBody>
          <a:bodyPr/>
          <a:lstStyle/>
          <a:p>
            <a:r>
              <a:rPr lang="en-US" dirty="0" smtClean="0"/>
              <a:t>5.Haichang </a:t>
            </a:r>
            <a:r>
              <a:rPr lang="en-US" dirty="0"/>
              <a:t>et el., proposed a new shoulder surfing resistant scheme as shown in Fig. 5, where the user is required to draw a curve. This graphical scheme is the combination of DAS and story scheme that provide the user great authenticity.</a:t>
            </a:r>
            <a:endParaRPr lang="en-IN" dirty="0"/>
          </a:p>
          <a:p>
            <a:endParaRPr lang="en-IN" dirty="0"/>
          </a:p>
        </p:txBody>
      </p:sp>
      <p:pic>
        <p:nvPicPr>
          <p:cNvPr id="5" name="Content Placeholder 4" descr="FIG5.JPG"/>
          <p:cNvPicPr>
            <a:picLocks noGrp="1"/>
          </p:cNvPicPr>
          <p:nvPr>
            <p:ph sz="half" idx="2"/>
          </p:nvPr>
        </p:nvPicPr>
        <p:blipFill>
          <a:blip r:embed="rId2"/>
          <a:stretch>
            <a:fillRect/>
          </a:stretch>
        </p:blipFill>
        <p:spPr>
          <a:xfrm>
            <a:off x="5190186" y="1524000"/>
            <a:ext cx="5305536" cy="3666185"/>
          </a:xfrm>
          <a:prstGeom prst="rect">
            <a:avLst/>
          </a:prstGeom>
        </p:spPr>
      </p:pic>
      <p:sp>
        <p:nvSpPr>
          <p:cNvPr id="6" name="Rectangle 5"/>
          <p:cNvSpPr/>
          <p:nvPr/>
        </p:nvSpPr>
        <p:spPr>
          <a:xfrm>
            <a:off x="5687611" y="5352184"/>
            <a:ext cx="4611006" cy="410882"/>
          </a:xfrm>
          <a:prstGeom prst="rect">
            <a:avLst/>
          </a:prstGeom>
        </p:spPr>
        <p:txBody>
          <a:bodyPr wrap="none">
            <a:spAutoFit/>
          </a:bodyPr>
          <a:lstStyle/>
          <a:p>
            <a:pPr algn="ctr">
              <a:lnSpc>
                <a:spcPct val="115000"/>
              </a:lnSpc>
              <a:spcAft>
                <a:spcPts val="1000"/>
              </a:spcAft>
              <a:tabLst>
                <a:tab pos="457200" algn="l"/>
              </a:tabLst>
            </a:pPr>
            <a:r>
              <a:rPr lang="en-US" b="1" dirty="0">
                <a:solidFill>
                  <a:srgbClr val="000000"/>
                </a:solidFill>
                <a:latin typeface="Times New Roman" panose="02020603050405020304" pitchFamily="18" charset="0"/>
                <a:ea typeface="DejaVu Sans"/>
                <a:cs typeface="Times New Roman" panose="02020603050405020304" pitchFamily="18" charset="0"/>
              </a:rPr>
              <a:t>Fig. 5 Haichang’s shoulder-surfing technique</a:t>
            </a:r>
            <a:endParaRPr lang="en-IN" sz="1600" dirty="0">
              <a:effectLst/>
              <a:latin typeface="Calibri" panose="020F0502020204030204" pitchFamily="34" charset="0"/>
              <a:ea typeface="DejaVu Sans"/>
              <a:cs typeface="Times New Roman" panose="02020603050405020304" pitchFamily="18" charset="0"/>
            </a:endParaRPr>
          </a:p>
        </p:txBody>
      </p:sp>
    </p:spTree>
    <p:extLst>
      <p:ext uri="{BB962C8B-B14F-4D97-AF65-F5344CB8AC3E}">
        <p14:creationId xmlns:p14="http://schemas.microsoft.com/office/powerpoint/2010/main" val="43846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8265" y="712631"/>
            <a:ext cx="361822" cy="1320800"/>
          </a:xfrm>
        </p:spPr>
        <p:txBody>
          <a:bodyPr/>
          <a:lstStyle/>
          <a:p>
            <a:endParaRPr lang="en-IN" dirty="0"/>
          </a:p>
        </p:txBody>
      </p:sp>
      <p:sp>
        <p:nvSpPr>
          <p:cNvPr id="3" name="Content Placeholder 2"/>
          <p:cNvSpPr>
            <a:spLocks noGrp="1"/>
          </p:cNvSpPr>
          <p:nvPr>
            <p:ph sz="half" idx="1"/>
          </p:nvPr>
        </p:nvSpPr>
        <p:spPr>
          <a:xfrm>
            <a:off x="677334" y="1156037"/>
            <a:ext cx="4184035" cy="3880772"/>
          </a:xfrm>
        </p:spPr>
        <p:txBody>
          <a:bodyPr/>
          <a:lstStyle/>
          <a:p>
            <a:r>
              <a:rPr lang="en-US" dirty="0"/>
              <a:t>6</a:t>
            </a:r>
            <a:r>
              <a:rPr lang="en-US" dirty="0" smtClean="0"/>
              <a:t>. </a:t>
            </a:r>
            <a:r>
              <a:rPr lang="en-US" dirty="0"/>
              <a:t>Wiedenback et al.,</a:t>
            </a:r>
            <a:r>
              <a:rPr lang="en-US" b="1" dirty="0"/>
              <a:t> </a:t>
            </a:r>
            <a:r>
              <a:rPr lang="en-US" dirty="0"/>
              <a:t>proposed a system which is resistant to shoulder surfing on some extent. In this method, the user has to click the convex hull formed among the different objects in the search of passwords. The password length depends on area of solution; it acts as indistinguishable or hard to guess if the area of picture is more.</a:t>
            </a:r>
            <a:r>
              <a:rPr lang="en-US" b="1" dirty="0"/>
              <a:t> </a:t>
            </a:r>
            <a:endParaRPr lang="en-IN" dirty="0"/>
          </a:p>
          <a:p>
            <a:endParaRPr lang="en-IN" dirty="0"/>
          </a:p>
        </p:txBody>
      </p:sp>
      <p:pic>
        <p:nvPicPr>
          <p:cNvPr id="5" name="Content Placeholder 4" descr="FIG6.JPG"/>
          <p:cNvPicPr>
            <a:picLocks noGrp="1"/>
          </p:cNvPicPr>
          <p:nvPr>
            <p:ph sz="half" idx="2"/>
          </p:nvPr>
        </p:nvPicPr>
        <p:blipFill>
          <a:blip r:embed="rId2"/>
          <a:stretch>
            <a:fillRect/>
          </a:stretch>
        </p:blipFill>
        <p:spPr>
          <a:xfrm>
            <a:off x="5576552" y="1017431"/>
            <a:ext cx="5756856" cy="4391695"/>
          </a:xfrm>
          <a:prstGeom prst="rect">
            <a:avLst/>
          </a:prstGeom>
        </p:spPr>
      </p:pic>
      <p:sp>
        <p:nvSpPr>
          <p:cNvPr id="6" name="Rectangle 5"/>
          <p:cNvSpPr/>
          <p:nvPr/>
        </p:nvSpPr>
        <p:spPr>
          <a:xfrm>
            <a:off x="6820558" y="5604721"/>
            <a:ext cx="3268844" cy="410882"/>
          </a:xfrm>
          <a:prstGeom prst="rect">
            <a:avLst/>
          </a:prstGeom>
        </p:spPr>
        <p:txBody>
          <a:bodyPr wrap="none">
            <a:spAutoFit/>
          </a:bodyPr>
          <a:lstStyle/>
          <a:p>
            <a:pPr algn="ctr">
              <a:lnSpc>
                <a:spcPct val="115000"/>
              </a:lnSpc>
              <a:spcAft>
                <a:spcPts val="1000"/>
              </a:spcAft>
              <a:tabLst>
                <a:tab pos="457200" algn="l"/>
              </a:tabLst>
            </a:pPr>
            <a:r>
              <a:rPr lang="en-US" b="1" dirty="0">
                <a:solidFill>
                  <a:srgbClr val="000000"/>
                </a:solidFill>
                <a:latin typeface="Times New Roman" panose="02020603050405020304" pitchFamily="18" charset="0"/>
                <a:ea typeface="DejaVu Sans"/>
                <a:cs typeface="Times New Roman" panose="02020603050405020304" pitchFamily="18" charset="0"/>
              </a:rPr>
              <a:t>Fig. 6 Example of a convex hull</a:t>
            </a:r>
            <a:endParaRPr lang="en-IN" sz="1600" dirty="0">
              <a:effectLst/>
              <a:latin typeface="Calibri" panose="020F0502020204030204" pitchFamily="34" charset="0"/>
              <a:ea typeface="DejaVu Sans"/>
              <a:cs typeface="Times New Roman" panose="02020603050405020304" pitchFamily="18" charset="0"/>
            </a:endParaRPr>
          </a:p>
        </p:txBody>
      </p:sp>
    </p:spTree>
    <p:extLst>
      <p:ext uri="{BB962C8B-B14F-4D97-AF65-F5344CB8AC3E}">
        <p14:creationId xmlns:p14="http://schemas.microsoft.com/office/powerpoint/2010/main" val="66476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13" y="186028"/>
            <a:ext cx="8596668" cy="754130"/>
          </a:xfrm>
        </p:spPr>
        <p:txBody>
          <a:bodyPr/>
          <a:lstStyle/>
          <a:p>
            <a:r>
              <a:rPr lang="en-US" dirty="0"/>
              <a:t>HYBRID AUTHENTICATION SCHEME</a:t>
            </a:r>
            <a:endParaRPr lang="en-IN" dirty="0"/>
          </a:p>
        </p:txBody>
      </p:sp>
      <p:sp>
        <p:nvSpPr>
          <p:cNvPr id="3" name="Content Placeholder 2"/>
          <p:cNvSpPr>
            <a:spLocks noGrp="1"/>
          </p:cNvSpPr>
          <p:nvPr>
            <p:ph sz="half" idx="1"/>
          </p:nvPr>
        </p:nvSpPr>
        <p:spPr>
          <a:xfrm>
            <a:off x="677334" y="940158"/>
            <a:ext cx="5727736" cy="5550793"/>
          </a:xfrm>
        </p:spPr>
        <p:txBody>
          <a:bodyPr>
            <a:normAutofit/>
          </a:bodyPr>
          <a:lstStyle/>
          <a:p>
            <a:pPr lvl="0"/>
            <a:r>
              <a:rPr lang="en-US" dirty="0"/>
              <a:t>Registration Phase</a:t>
            </a:r>
            <a:endParaRPr lang="en-IN" dirty="0"/>
          </a:p>
          <a:p>
            <a:r>
              <a:rPr lang="en-US" dirty="0" smtClean="0"/>
              <a:t>In </a:t>
            </a:r>
            <a:r>
              <a:rPr lang="en-US" dirty="0"/>
              <a:t>registration phase, the user first enters his username, the system checks whether the username exists or not in system. If it exists then the user has to choose another, if it does not then the user go further forward to choose their textual password. After choosing the textual password, the user has to click on some block of matrix on a blank matrix. When the user clicks on the matrix, the sequence of their selection is traced and saved to database as user presses the button to save as shown in Fig. 7. First user selects the username like (saleem) and password (1234), and then the user selects some block on a matrix. He selects the block (a1 b3), (a3 b4), (a5 b5), (a4 b3), (a5 b1). These selections are saved on the database after registration is successfully done. These act as a registration index.</a:t>
            </a:r>
            <a:endParaRPr lang="en-IN" dirty="0"/>
          </a:p>
          <a:p>
            <a:endParaRPr lang="en-IN" dirty="0"/>
          </a:p>
        </p:txBody>
      </p:sp>
      <p:pic>
        <p:nvPicPr>
          <p:cNvPr id="5" name="Content Placeholder 4" descr="fhfgh.JPG"/>
          <p:cNvPicPr>
            <a:picLocks noGrp="1"/>
          </p:cNvPicPr>
          <p:nvPr>
            <p:ph sz="half" idx="2"/>
          </p:nvPr>
        </p:nvPicPr>
        <p:blipFill>
          <a:blip r:embed="rId2"/>
          <a:stretch>
            <a:fillRect/>
          </a:stretch>
        </p:blipFill>
        <p:spPr>
          <a:xfrm>
            <a:off x="6555346" y="1506828"/>
            <a:ext cx="5447763" cy="4226167"/>
          </a:xfrm>
          <a:prstGeom prst="rect">
            <a:avLst/>
          </a:prstGeom>
        </p:spPr>
      </p:pic>
      <p:sp>
        <p:nvSpPr>
          <p:cNvPr id="6" name="Rectangle 5"/>
          <p:cNvSpPr/>
          <p:nvPr/>
        </p:nvSpPr>
        <p:spPr>
          <a:xfrm>
            <a:off x="7950342" y="5930333"/>
            <a:ext cx="2646878" cy="369332"/>
          </a:xfrm>
          <a:prstGeom prst="rect">
            <a:avLst/>
          </a:prstGeom>
        </p:spPr>
        <p:txBody>
          <a:bodyPr wrap="none">
            <a:spAutoFit/>
          </a:bodyPr>
          <a:lstStyle/>
          <a:p>
            <a:r>
              <a:rPr lang="en-US" b="1" dirty="0">
                <a:latin typeface="Times New Roman" panose="02020603050405020304" pitchFamily="18" charset="0"/>
                <a:ea typeface="DejaVu Sans"/>
              </a:rPr>
              <a:t>Fig. 7 Registration Phase</a:t>
            </a:r>
            <a:endParaRPr lang="en-IN" dirty="0"/>
          </a:p>
        </p:txBody>
      </p:sp>
    </p:spTree>
    <p:extLst>
      <p:ext uri="{BB962C8B-B14F-4D97-AF65-F5344CB8AC3E}">
        <p14:creationId xmlns:p14="http://schemas.microsoft.com/office/powerpoint/2010/main" val="28381457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36</TotalTime>
  <Words>1288</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DejaVu Sans</vt:lpstr>
      <vt:lpstr>Times New Roman</vt:lpstr>
      <vt:lpstr>Trebuchet MS</vt:lpstr>
      <vt:lpstr>Wingdings 3</vt:lpstr>
      <vt:lpstr>Facet</vt:lpstr>
      <vt:lpstr>Hybrid Graphical User Authentication by Mesh of Matrix  </vt:lpstr>
      <vt:lpstr>INTRODUCTION</vt:lpstr>
      <vt:lpstr>RELATED WORK </vt:lpstr>
      <vt:lpstr>PowerPoint Presentation</vt:lpstr>
      <vt:lpstr>PowerPoint Presentation</vt:lpstr>
      <vt:lpstr>PowerPoint Presentation</vt:lpstr>
      <vt:lpstr>PowerPoint Presentation</vt:lpstr>
      <vt:lpstr>PowerPoint Presentation</vt:lpstr>
      <vt:lpstr>HYBRID AUTHENTICATION SCHEME</vt:lpstr>
      <vt:lpstr>PowerPoint Presentation</vt:lpstr>
      <vt:lpstr>PowerPoint Presentation</vt:lpstr>
      <vt:lpstr>FLOWCHART</vt:lpstr>
      <vt:lpstr>SECURITY AND USABILITY </vt:lpstr>
      <vt:lpstr>PowerPoint Presentation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Graphical User Authentication by Mesh of Matrix</dc:title>
  <dc:creator>Lakshmendra Singh</dc:creator>
  <cp:lastModifiedBy>Lakshmendra Singh</cp:lastModifiedBy>
  <cp:revision>6</cp:revision>
  <dcterms:created xsi:type="dcterms:W3CDTF">2018-02-01T11:30:53Z</dcterms:created>
  <dcterms:modified xsi:type="dcterms:W3CDTF">2018-02-01T11:47:47Z</dcterms:modified>
</cp:coreProperties>
</file>