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5" r:id="rId7"/>
    <p:sldId id="260" r:id="rId8"/>
    <p:sldId id="279" r:id="rId9"/>
    <p:sldId id="261" r:id="rId10"/>
    <p:sldId id="262" r:id="rId11"/>
    <p:sldId id="263" r:id="rId12"/>
    <p:sldId id="264" r:id="rId13"/>
    <p:sldId id="265" r:id="rId14"/>
    <p:sldId id="280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6" r:id="rId24"/>
    <p:sldId id="277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Bradley Hand ITC" panose="03070402050302030203" pitchFamily="66" charset="0"/>
              </a:rPr>
              <a:t>Major Project</a:t>
            </a:r>
            <a:br>
              <a:rPr lang="en-US" sz="5400" b="1" dirty="0" smtClean="0">
                <a:solidFill>
                  <a:srgbClr val="002060"/>
                </a:solidFill>
                <a:latin typeface="Bradley Hand ITC" panose="03070402050302030203" pitchFamily="66" charset="0"/>
              </a:rPr>
            </a:br>
            <a:r>
              <a:rPr lang="en-US" sz="3600" b="1" dirty="0" smtClean="0">
                <a:solidFill>
                  <a:srgbClr val="00B0F0"/>
                </a:solidFill>
                <a:latin typeface="Tempus Sans ITC" panose="04020404030D07020202" pitchFamily="82" charset="0"/>
              </a:rPr>
              <a:t>(2017-18)</a:t>
            </a:r>
            <a:endParaRPr lang="en-IN" sz="3600" b="1" dirty="0">
              <a:solidFill>
                <a:srgbClr val="00B0F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Lucida Handwriting" panose="03010101010101010101" pitchFamily="66" charset="0"/>
              </a:rPr>
              <a:t>Library automation software 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Lucida Handwriting" panose="03010101010101010101" pitchFamily="66" charset="0"/>
              </a:rPr>
              <a:t>(JAVA)</a:t>
            </a:r>
            <a:endParaRPr lang="en-IN" sz="2800" dirty="0">
              <a:solidFill>
                <a:srgbClr val="00B05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92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9440"/>
            <a:ext cx="10364451" cy="1596177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New book page</a:t>
            </a:r>
            <a:endParaRPr lang="en-IN" b="1" dirty="0">
              <a:solidFill>
                <a:schemeClr val="accent4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0304" y="1635617"/>
            <a:ext cx="5839496" cy="4945487"/>
          </a:xfrm>
        </p:spPr>
        <p:txBody>
          <a:bodyPr>
            <a:normAutofit/>
          </a:bodyPr>
          <a:lstStyle/>
          <a:p>
            <a:r>
              <a:rPr lang="en-US" cap="none" dirty="0"/>
              <a:t>The </a:t>
            </a:r>
            <a:r>
              <a:rPr lang="en-US" cap="none" dirty="0" smtClean="0"/>
              <a:t>new book </a:t>
            </a:r>
            <a:r>
              <a:rPr lang="en-US" cap="none" dirty="0"/>
              <a:t>page allows the user to add new </a:t>
            </a:r>
            <a:r>
              <a:rPr lang="en-US" cap="none" dirty="0" smtClean="0"/>
              <a:t>book </a:t>
            </a:r>
            <a:r>
              <a:rPr lang="en-US" cap="none" dirty="0"/>
              <a:t>in database.</a:t>
            </a:r>
          </a:p>
          <a:p>
            <a:r>
              <a:rPr lang="en-US" cap="none" dirty="0" smtClean="0"/>
              <a:t>Book ID </a:t>
            </a:r>
            <a:r>
              <a:rPr lang="en-US" cap="none" dirty="0"/>
              <a:t>field </a:t>
            </a:r>
            <a:r>
              <a:rPr lang="en-US" cap="none" dirty="0" smtClean="0"/>
              <a:t>is </a:t>
            </a:r>
            <a:r>
              <a:rPr lang="en-US" cap="none" dirty="0"/>
              <a:t>generated </a:t>
            </a:r>
            <a:r>
              <a:rPr lang="en-US" cap="none" dirty="0" smtClean="0"/>
              <a:t>randomly and </a:t>
            </a:r>
            <a:r>
              <a:rPr lang="en-US" cap="none" dirty="0"/>
              <a:t>other fields are provided by user .</a:t>
            </a:r>
          </a:p>
          <a:p>
            <a:r>
              <a:rPr lang="en-US" cap="none" dirty="0"/>
              <a:t>User can add a new </a:t>
            </a:r>
            <a:r>
              <a:rPr lang="en-US" cap="none" dirty="0" smtClean="0"/>
              <a:t>item </a:t>
            </a:r>
            <a:r>
              <a:rPr lang="en-US" cap="none" dirty="0"/>
              <a:t>by pressing </a:t>
            </a:r>
            <a:r>
              <a:rPr lang="en-US" cap="none" dirty="0" smtClean="0"/>
              <a:t>“Add” </a:t>
            </a:r>
            <a:r>
              <a:rPr lang="en-US" cap="none" dirty="0"/>
              <a:t>button</a:t>
            </a:r>
            <a:r>
              <a:rPr lang="en-US" cap="none" dirty="0" smtClean="0"/>
              <a:t>.</a:t>
            </a:r>
          </a:p>
          <a:p>
            <a:r>
              <a:rPr lang="en-US" cap="none" dirty="0" smtClean="0"/>
              <a:t>The Edition of the book is provided by dropdown list.</a:t>
            </a:r>
          </a:p>
          <a:p>
            <a:r>
              <a:rPr lang="en-US" cap="none" dirty="0" smtClean="0"/>
              <a:t>User can also provide the image of the book.</a:t>
            </a:r>
            <a:endParaRPr lang="en-US" cap="none" dirty="0"/>
          </a:p>
          <a:p>
            <a:r>
              <a:rPr lang="en-US" cap="none" dirty="0"/>
              <a:t>When the records are entered in database, a message displaying </a:t>
            </a:r>
            <a:r>
              <a:rPr lang="en-US" cap="none" dirty="0" smtClean="0"/>
              <a:t>“Book Added” </a:t>
            </a:r>
            <a:r>
              <a:rPr lang="en-US" cap="none" dirty="0"/>
              <a:t>appears.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78039"/>
            <a:ext cx="6172200" cy="5479961"/>
          </a:xfrm>
        </p:spPr>
      </p:pic>
    </p:spTree>
    <p:extLst>
      <p:ext uri="{BB962C8B-B14F-4D97-AF65-F5344CB8AC3E}">
        <p14:creationId xmlns:p14="http://schemas.microsoft.com/office/powerpoint/2010/main" val="768903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55" y="1"/>
            <a:ext cx="10364451" cy="114622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Bradley Hand ITC" panose="03070402050302030203" pitchFamily="66" charset="0"/>
              </a:rPr>
              <a:t>Statistics page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" y="1906073"/>
            <a:ext cx="5100034" cy="4765183"/>
          </a:xfrm>
        </p:spPr>
        <p:txBody>
          <a:bodyPr/>
          <a:lstStyle/>
          <a:p>
            <a:r>
              <a:rPr lang="en-US" cap="none" dirty="0" smtClean="0"/>
              <a:t>This page shows the statistics of the Database.</a:t>
            </a:r>
          </a:p>
          <a:p>
            <a:r>
              <a:rPr lang="en-US" cap="none" dirty="0" smtClean="0"/>
              <a:t>It tells about the books that are currently issued and the students to which they are issued.</a:t>
            </a:r>
          </a:p>
          <a:p>
            <a:r>
              <a:rPr lang="en-US" cap="none" dirty="0" smtClean="0"/>
              <a:t>User can search for the book/student by id, name, edition, Branch, price, pages, author, enrolment no. etc</a:t>
            </a:r>
            <a:r>
              <a:rPr lang="en-US" cap="none" dirty="0"/>
              <a:t>.</a:t>
            </a:r>
            <a:endParaRPr lang="en-US" cap="none" dirty="0" smtClean="0"/>
          </a:p>
          <a:p>
            <a:r>
              <a:rPr lang="en-US" cap="none" dirty="0" smtClean="0"/>
              <a:t>The user can print the Library Statistics and even save the Statistics in the PDF form which increases the functionality.</a:t>
            </a:r>
          </a:p>
          <a:p>
            <a:pPr marL="0" indent="0">
              <a:buNone/>
            </a:pPr>
            <a:endParaRPr lang="en-US" cap="none" dirty="0" smtClean="0"/>
          </a:p>
          <a:p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34" y="1146221"/>
            <a:ext cx="7091965" cy="5525035"/>
          </a:xfrm>
        </p:spPr>
      </p:pic>
    </p:spTree>
    <p:extLst>
      <p:ext uri="{BB962C8B-B14F-4D97-AF65-F5344CB8AC3E}">
        <p14:creationId xmlns:p14="http://schemas.microsoft.com/office/powerpoint/2010/main" val="1896422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8439"/>
            <a:ext cx="10364451" cy="798159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Bradley Hand ITC" panose="03070402050302030203" pitchFamily="66" charset="0"/>
              </a:rPr>
              <a:t>Issue book page</a:t>
            </a:r>
            <a:endParaRPr lang="en-IN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0152" y="1313645"/>
            <a:ext cx="4739425" cy="5396247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This page lets the user to issue a book in the Database to a particular student present in the Database.</a:t>
            </a:r>
          </a:p>
          <a:p>
            <a:r>
              <a:rPr lang="en-US" cap="none" dirty="0" smtClean="0"/>
              <a:t>The user needs to enter the Book ID and click on the search button and all the fields related to that book are automatically retrieved from the Database. </a:t>
            </a:r>
          </a:p>
          <a:p>
            <a:r>
              <a:rPr lang="en-US" cap="none" dirty="0" smtClean="0"/>
              <a:t>The same case is with Student Detail.</a:t>
            </a:r>
          </a:p>
          <a:p>
            <a:r>
              <a:rPr lang="en-US" cap="none" dirty="0" smtClean="0"/>
              <a:t>A Date Chooser is provided at the bottom to select the date of the issue of the book.</a:t>
            </a:r>
          </a:p>
          <a:p>
            <a:r>
              <a:rPr lang="en-US" cap="none" dirty="0" smtClean="0"/>
              <a:t>When the user clicks on the “Issue” button, a confirmation message displaying “The Book has been issued” is displayed.</a:t>
            </a:r>
          </a:p>
          <a:p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77" y="1313645"/>
            <a:ext cx="7362423" cy="5544355"/>
          </a:xfrm>
        </p:spPr>
      </p:pic>
    </p:spTree>
    <p:extLst>
      <p:ext uri="{BB962C8B-B14F-4D97-AF65-F5344CB8AC3E}">
        <p14:creationId xmlns:p14="http://schemas.microsoft.com/office/powerpoint/2010/main" val="2211049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06063"/>
            <a:ext cx="10364451" cy="122349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</a:rPr>
              <a:t>Return book page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00766"/>
            <a:ext cx="4997004" cy="5557234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This page lets the user </a:t>
            </a:r>
            <a:r>
              <a:rPr lang="en-US" cap="none" dirty="0" smtClean="0"/>
              <a:t>to receive the returned book from a student</a:t>
            </a:r>
            <a:endParaRPr lang="en-US" cap="none" dirty="0"/>
          </a:p>
          <a:p>
            <a:r>
              <a:rPr lang="en-US" cap="none" dirty="0"/>
              <a:t>The user needs to enter the </a:t>
            </a:r>
            <a:r>
              <a:rPr lang="en-US" cap="none" dirty="0" smtClean="0"/>
              <a:t>Student </a:t>
            </a:r>
            <a:r>
              <a:rPr lang="en-US" cap="none" dirty="0"/>
              <a:t>ID and click on the search button and all the fields related to that </a:t>
            </a:r>
            <a:r>
              <a:rPr lang="en-US" cap="none" dirty="0" smtClean="0"/>
              <a:t>student </a:t>
            </a:r>
            <a:r>
              <a:rPr lang="en-US" cap="none" dirty="0"/>
              <a:t>are automatically retrieved from the Database. </a:t>
            </a:r>
          </a:p>
          <a:p>
            <a:r>
              <a:rPr lang="en-US" cap="none" dirty="0"/>
              <a:t>The same case is with </a:t>
            </a:r>
            <a:r>
              <a:rPr lang="en-US" cap="none" dirty="0" smtClean="0"/>
              <a:t>Books.</a:t>
            </a:r>
            <a:endParaRPr lang="en-US" cap="none" dirty="0"/>
          </a:p>
          <a:p>
            <a:r>
              <a:rPr lang="en-US" cap="none" dirty="0" smtClean="0"/>
              <a:t>A Date Chooser is provided at the bottom to select the date of return of book.</a:t>
            </a:r>
            <a:endParaRPr lang="en-US" cap="none" dirty="0"/>
          </a:p>
          <a:p>
            <a:r>
              <a:rPr lang="en-US" cap="none" dirty="0" smtClean="0"/>
              <a:t>Thereafter, the no. of days after book issue is calculated.</a:t>
            </a:r>
          </a:p>
          <a:p>
            <a:r>
              <a:rPr lang="en-US" cap="none" dirty="0" smtClean="0"/>
              <a:t>Finally, the amount of fine in rupees (if any) is calculated based on the no. of days after issue.</a:t>
            </a:r>
          </a:p>
          <a:p>
            <a:endParaRPr lang="en-US" cap="none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04" y="1300766"/>
            <a:ext cx="7194996" cy="5557234"/>
          </a:xfrm>
        </p:spPr>
      </p:pic>
    </p:spTree>
    <p:extLst>
      <p:ext uri="{BB962C8B-B14F-4D97-AF65-F5344CB8AC3E}">
        <p14:creationId xmlns:p14="http://schemas.microsoft.com/office/powerpoint/2010/main" val="541300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115579"/>
            <a:ext cx="10364451" cy="1236041"/>
          </a:xfrm>
        </p:spPr>
        <p:txBody>
          <a:bodyPr/>
          <a:lstStyle/>
          <a:p>
            <a:r>
              <a:rPr lang="en-IN" dirty="0" smtClean="0"/>
              <a:t>Renew book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287887"/>
            <a:ext cx="4842456" cy="5570113"/>
          </a:xfrm>
        </p:spPr>
        <p:txBody>
          <a:bodyPr>
            <a:normAutofit/>
          </a:bodyPr>
          <a:lstStyle/>
          <a:p>
            <a:r>
              <a:rPr lang="en-US" cap="none" dirty="0"/>
              <a:t>This page lets the </a:t>
            </a:r>
            <a:r>
              <a:rPr lang="en-US" cap="none" dirty="0" smtClean="0"/>
              <a:t>user </a:t>
            </a:r>
            <a:r>
              <a:rPr lang="en-US" cap="none" dirty="0"/>
              <a:t>to </a:t>
            </a:r>
            <a:r>
              <a:rPr lang="en-US" cap="none" dirty="0" smtClean="0"/>
              <a:t>renew </a:t>
            </a:r>
            <a:r>
              <a:rPr lang="en-US" cap="none" dirty="0"/>
              <a:t>the </a:t>
            </a:r>
            <a:r>
              <a:rPr lang="en-US" cap="none" dirty="0" smtClean="0"/>
              <a:t>issued </a:t>
            </a:r>
            <a:r>
              <a:rPr lang="en-US" cap="none" dirty="0"/>
              <a:t>book </a:t>
            </a:r>
            <a:r>
              <a:rPr lang="en-US" cap="none" dirty="0" smtClean="0"/>
              <a:t>for a student.</a:t>
            </a:r>
            <a:endParaRPr lang="en-US" cap="none" dirty="0"/>
          </a:p>
          <a:p>
            <a:r>
              <a:rPr lang="en-US" cap="none" dirty="0"/>
              <a:t>The user needs to enter the Student ID and click on the search button and all the fields related to that student are automatically retrieved from the Database. </a:t>
            </a:r>
          </a:p>
          <a:p>
            <a:r>
              <a:rPr lang="en-US" cap="none" dirty="0"/>
              <a:t>The same case is with Books.</a:t>
            </a:r>
          </a:p>
          <a:p>
            <a:r>
              <a:rPr lang="en-US" cap="none" dirty="0"/>
              <a:t>A </a:t>
            </a:r>
            <a:r>
              <a:rPr lang="en-US" cap="none" dirty="0" smtClean="0"/>
              <a:t>DateofIssue textfield  provide  the Issue date  when the book is </a:t>
            </a:r>
            <a:r>
              <a:rPr lang="en-US" cap="none" dirty="0"/>
              <a:t>first time </a:t>
            </a:r>
            <a:r>
              <a:rPr lang="en-US" cap="none" dirty="0" smtClean="0"/>
              <a:t>issued .</a:t>
            </a:r>
            <a:endParaRPr lang="en-US" cap="none" dirty="0"/>
          </a:p>
          <a:p>
            <a:r>
              <a:rPr lang="en-US" cap="none" dirty="0"/>
              <a:t>A Date Chooser is provided at the bottom to select the date of renew of book.</a:t>
            </a:r>
          </a:p>
          <a:p>
            <a:r>
              <a:rPr lang="en-IN" cap="none" dirty="0" smtClean="0"/>
              <a:t>After click on renew button the book is deleted from issuedetails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56" y="1287887"/>
            <a:ext cx="7349544" cy="5570114"/>
          </a:xfrm>
        </p:spPr>
      </p:pic>
    </p:spTree>
    <p:extLst>
      <p:ext uri="{BB962C8B-B14F-4D97-AF65-F5344CB8AC3E}">
        <p14:creationId xmlns:p14="http://schemas.microsoft.com/office/powerpoint/2010/main" val="1241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896" y="0"/>
            <a:ext cx="10364451" cy="137804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Edit students page</a:t>
            </a:r>
            <a:endParaRPr lang="en-IN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287888"/>
            <a:ext cx="5203065" cy="5570112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This page enables the user to edit any student’s detail in the Database.</a:t>
            </a:r>
          </a:p>
          <a:p>
            <a:r>
              <a:rPr lang="en-US" cap="none" dirty="0"/>
              <a:t>The user needs to enter the Student ID and click on the search button and all the fields related to that student are automatically retrieved from the Database. </a:t>
            </a:r>
          </a:p>
          <a:p>
            <a:r>
              <a:rPr lang="en-US" cap="none" dirty="0" smtClean="0"/>
              <a:t>User can edit the details by typing or by dropdown list.</a:t>
            </a:r>
          </a:p>
          <a:p>
            <a:r>
              <a:rPr lang="en-US" cap="none" dirty="0" smtClean="0"/>
              <a:t>User can also update the image of an student.</a:t>
            </a:r>
          </a:p>
          <a:p>
            <a:r>
              <a:rPr lang="en-US" cap="none" dirty="0"/>
              <a:t>When the user clicks on the </a:t>
            </a:r>
            <a:r>
              <a:rPr lang="en-US" cap="none" dirty="0" smtClean="0"/>
              <a:t>“Update” </a:t>
            </a:r>
            <a:r>
              <a:rPr lang="en-US" cap="none" dirty="0"/>
              <a:t>button, a confirmation message displaying “The </a:t>
            </a:r>
            <a:r>
              <a:rPr lang="en-US" cap="none" dirty="0" smtClean="0"/>
              <a:t>Details have </a:t>
            </a:r>
            <a:r>
              <a:rPr lang="en-US" cap="none" dirty="0"/>
              <a:t>been </a:t>
            </a:r>
            <a:r>
              <a:rPr lang="en-US" cap="none" dirty="0" smtClean="0"/>
              <a:t>updated” </a:t>
            </a:r>
            <a:r>
              <a:rPr lang="en-US" cap="none" dirty="0"/>
              <a:t>is displayed.</a:t>
            </a:r>
          </a:p>
          <a:p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65" y="1287887"/>
            <a:ext cx="6988935" cy="5570113"/>
          </a:xfrm>
        </p:spPr>
      </p:pic>
    </p:spTree>
    <p:extLst>
      <p:ext uri="{BB962C8B-B14F-4D97-AF65-F5344CB8AC3E}">
        <p14:creationId xmlns:p14="http://schemas.microsoft.com/office/powerpoint/2010/main" val="2014798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3031"/>
            <a:ext cx="10364451" cy="1365161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Bradley Hand ITC" panose="03070402050302030203" pitchFamily="66" charset="0"/>
              </a:rPr>
              <a:t>Edit books page</a:t>
            </a:r>
            <a:endParaRPr lang="en-IN" b="1" dirty="0">
              <a:solidFill>
                <a:srgbClr val="FFC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20462"/>
            <a:ext cx="5460642" cy="5737538"/>
          </a:xfrm>
        </p:spPr>
        <p:txBody>
          <a:bodyPr>
            <a:normAutofit/>
          </a:bodyPr>
          <a:lstStyle/>
          <a:p>
            <a:r>
              <a:rPr lang="en-US" cap="none" dirty="0"/>
              <a:t>This page enables the user to edit any </a:t>
            </a:r>
            <a:r>
              <a:rPr lang="en-US" cap="none" dirty="0" smtClean="0"/>
              <a:t>book’s </a:t>
            </a:r>
            <a:r>
              <a:rPr lang="en-US" cap="none" dirty="0"/>
              <a:t>detail in the Database.</a:t>
            </a:r>
          </a:p>
          <a:p>
            <a:r>
              <a:rPr lang="en-US" cap="none" dirty="0"/>
              <a:t>The user needs to enter the </a:t>
            </a:r>
            <a:r>
              <a:rPr lang="en-US" cap="none" dirty="0" smtClean="0"/>
              <a:t>Book </a:t>
            </a:r>
            <a:r>
              <a:rPr lang="en-US" cap="none" dirty="0"/>
              <a:t>ID and click on the search button and all the fields related to that </a:t>
            </a:r>
            <a:r>
              <a:rPr lang="en-US" cap="none" dirty="0" smtClean="0"/>
              <a:t>book </a:t>
            </a:r>
            <a:r>
              <a:rPr lang="en-US" cap="none" dirty="0"/>
              <a:t>are automatically retrieved from the Database. </a:t>
            </a:r>
          </a:p>
          <a:p>
            <a:r>
              <a:rPr lang="en-US" cap="none" dirty="0"/>
              <a:t>User can edit the details by typing or by dropdown list</a:t>
            </a:r>
            <a:r>
              <a:rPr lang="en-US" cap="none" dirty="0" smtClean="0"/>
              <a:t>.</a:t>
            </a:r>
          </a:p>
          <a:p>
            <a:r>
              <a:rPr lang="en-US" cap="none" dirty="0" smtClean="0"/>
              <a:t>User can also update the image of the book.</a:t>
            </a:r>
            <a:endParaRPr lang="en-US" cap="none" dirty="0"/>
          </a:p>
          <a:p>
            <a:r>
              <a:rPr lang="en-US" cap="none" dirty="0"/>
              <a:t>When the user clicks on the “Update” button, a confirmation message displaying “The Details have been updated” is displayed.</a:t>
            </a:r>
          </a:p>
          <a:p>
            <a:endParaRPr lang="en-IN" cap="none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42" y="1120462"/>
            <a:ext cx="6731358" cy="5737538"/>
          </a:xfrm>
        </p:spPr>
      </p:pic>
    </p:spTree>
    <p:extLst>
      <p:ext uri="{BB962C8B-B14F-4D97-AF65-F5344CB8AC3E}">
        <p14:creationId xmlns:p14="http://schemas.microsoft.com/office/powerpoint/2010/main" val="37636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3031"/>
            <a:ext cx="10364451" cy="128788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Edit account page</a:t>
            </a:r>
            <a:endParaRPr lang="en-IN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90918"/>
            <a:ext cx="5370490" cy="5203065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This page enables the user to edit any </a:t>
            </a:r>
            <a:r>
              <a:rPr lang="en-US" cap="none" dirty="0" smtClean="0"/>
              <a:t>Account’s detail </a:t>
            </a:r>
            <a:r>
              <a:rPr lang="en-US" cap="none" dirty="0"/>
              <a:t>in the Database.</a:t>
            </a:r>
          </a:p>
          <a:p>
            <a:r>
              <a:rPr lang="en-US" cap="none" dirty="0"/>
              <a:t>The user needs to enter the </a:t>
            </a:r>
            <a:r>
              <a:rPr lang="en-US" cap="none" dirty="0" smtClean="0"/>
              <a:t>Username </a:t>
            </a:r>
            <a:r>
              <a:rPr lang="en-US" cap="none" dirty="0"/>
              <a:t>and click on the search button and all the fields related to that a</a:t>
            </a:r>
            <a:r>
              <a:rPr lang="en-US" cap="none" dirty="0" smtClean="0"/>
              <a:t>ccount are </a:t>
            </a:r>
            <a:r>
              <a:rPr lang="en-US" cap="none" dirty="0"/>
              <a:t>automatically retrieved from the Database. </a:t>
            </a:r>
          </a:p>
          <a:p>
            <a:r>
              <a:rPr lang="en-US" cap="none" dirty="0"/>
              <a:t>User can edit the details by typing or by dropdown list.</a:t>
            </a:r>
          </a:p>
          <a:p>
            <a:r>
              <a:rPr lang="en-US" cap="none" dirty="0"/>
              <a:t>User can also update the image of the </a:t>
            </a:r>
            <a:r>
              <a:rPr lang="en-US" cap="none" dirty="0" smtClean="0"/>
              <a:t>account holder.</a:t>
            </a:r>
            <a:endParaRPr lang="en-US" cap="none" dirty="0"/>
          </a:p>
          <a:p>
            <a:r>
              <a:rPr lang="en-US" cap="none" dirty="0"/>
              <a:t>When the user clicks on the “Update” button, a confirmation message displaying “The Details have been updated” is displayed.</a:t>
            </a:r>
          </a:p>
          <a:p>
            <a:pPr marL="0" indent="0">
              <a:buNone/>
            </a:pPr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90" y="1043189"/>
            <a:ext cx="6821510" cy="5814811"/>
          </a:xfrm>
        </p:spPr>
      </p:pic>
    </p:spTree>
    <p:extLst>
      <p:ext uri="{BB962C8B-B14F-4D97-AF65-F5344CB8AC3E}">
        <p14:creationId xmlns:p14="http://schemas.microsoft.com/office/powerpoint/2010/main" val="28846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300765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Bradley Hand ITC" panose="03070402050302030203" pitchFamily="66" charset="0"/>
              </a:rPr>
              <a:t>Delete student page</a:t>
            </a:r>
            <a:endParaRPr lang="en-IN" b="1" dirty="0">
              <a:solidFill>
                <a:srgbClr val="00B05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00766"/>
            <a:ext cx="5370490" cy="4881093"/>
          </a:xfrm>
        </p:spPr>
        <p:txBody>
          <a:bodyPr>
            <a:normAutofit/>
          </a:bodyPr>
          <a:lstStyle/>
          <a:p>
            <a:r>
              <a:rPr lang="en-US" cap="none" dirty="0"/>
              <a:t>This page enables the user to </a:t>
            </a:r>
            <a:r>
              <a:rPr lang="en-US" cap="none" dirty="0" smtClean="0"/>
              <a:t>delete </a:t>
            </a:r>
            <a:r>
              <a:rPr lang="en-US" cap="none" dirty="0"/>
              <a:t>any student’s </a:t>
            </a:r>
            <a:r>
              <a:rPr lang="en-US" cap="none" dirty="0" smtClean="0"/>
              <a:t>record from </a:t>
            </a:r>
            <a:r>
              <a:rPr lang="en-US" cap="none" dirty="0"/>
              <a:t>the Database.</a:t>
            </a:r>
          </a:p>
          <a:p>
            <a:r>
              <a:rPr lang="en-US" cap="none" dirty="0"/>
              <a:t>The user needs to enter the Student ID and click on the search button and all the fields related to that student are automatically retrieved from the Database. </a:t>
            </a:r>
          </a:p>
          <a:p>
            <a:r>
              <a:rPr lang="en-US" cap="none" dirty="0" smtClean="0"/>
              <a:t>When </a:t>
            </a:r>
            <a:r>
              <a:rPr lang="en-US" cap="none" dirty="0"/>
              <a:t>the user clicks on the </a:t>
            </a:r>
            <a:r>
              <a:rPr lang="en-US" cap="none" dirty="0" smtClean="0"/>
              <a:t>“Delete” </a:t>
            </a:r>
            <a:r>
              <a:rPr lang="en-US" cap="none" dirty="0"/>
              <a:t>button, a confirmation message displaying “The </a:t>
            </a:r>
            <a:r>
              <a:rPr lang="en-US" cap="none" dirty="0" smtClean="0"/>
              <a:t>Student record has </a:t>
            </a:r>
            <a:r>
              <a:rPr lang="en-US" cap="none" dirty="0"/>
              <a:t>been </a:t>
            </a:r>
            <a:r>
              <a:rPr lang="en-US" cap="none" dirty="0" smtClean="0"/>
              <a:t>deleted” </a:t>
            </a:r>
            <a:r>
              <a:rPr lang="en-US" cap="none" dirty="0"/>
              <a:t>is displayed.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64" y="1081826"/>
            <a:ext cx="6291136" cy="5776174"/>
          </a:xfrm>
        </p:spPr>
      </p:pic>
    </p:spTree>
    <p:extLst>
      <p:ext uri="{BB962C8B-B14F-4D97-AF65-F5344CB8AC3E}">
        <p14:creationId xmlns:p14="http://schemas.microsoft.com/office/powerpoint/2010/main" val="633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654" y="0"/>
            <a:ext cx="10364451" cy="123637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Delete book page</a:t>
            </a:r>
            <a:endParaRPr lang="en-IN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416676"/>
            <a:ext cx="5125792" cy="4636394"/>
          </a:xfrm>
        </p:spPr>
        <p:txBody>
          <a:bodyPr/>
          <a:lstStyle/>
          <a:p>
            <a:r>
              <a:rPr lang="en-US" cap="none" dirty="0"/>
              <a:t>This page enables the user to delete any </a:t>
            </a:r>
            <a:r>
              <a:rPr lang="en-US" cap="none" dirty="0" smtClean="0"/>
              <a:t>book’s </a:t>
            </a:r>
            <a:r>
              <a:rPr lang="en-US" cap="none" dirty="0"/>
              <a:t>record from the Database.</a:t>
            </a:r>
          </a:p>
          <a:p>
            <a:r>
              <a:rPr lang="en-US" cap="none" dirty="0"/>
              <a:t>The user needs to enter the </a:t>
            </a:r>
            <a:r>
              <a:rPr lang="en-US" cap="none" dirty="0" smtClean="0"/>
              <a:t>Book </a:t>
            </a:r>
            <a:r>
              <a:rPr lang="en-US" cap="none" dirty="0"/>
              <a:t>ID and click on the search button and all the fields related to that </a:t>
            </a:r>
            <a:r>
              <a:rPr lang="en-US" cap="none" dirty="0" smtClean="0"/>
              <a:t>book including the image </a:t>
            </a:r>
            <a:r>
              <a:rPr lang="en-US" cap="none" dirty="0"/>
              <a:t>are automatically retrieved from the Database. </a:t>
            </a:r>
          </a:p>
          <a:p>
            <a:r>
              <a:rPr lang="en-US" cap="none" dirty="0"/>
              <a:t>When the user clicks on the “Delete” button, a confirmation message displaying “The </a:t>
            </a:r>
            <a:r>
              <a:rPr lang="en-US" cap="none" dirty="0" smtClean="0"/>
              <a:t>Book </a:t>
            </a:r>
            <a:r>
              <a:rPr lang="en-US" cap="none" dirty="0"/>
              <a:t>has been deleted” is displayed.</a:t>
            </a:r>
          </a:p>
          <a:p>
            <a:endParaRPr lang="en-IN" dirty="0"/>
          </a:p>
          <a:p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92" y="1068946"/>
            <a:ext cx="7066209" cy="5789054"/>
          </a:xfrm>
        </p:spPr>
      </p:pic>
    </p:spTree>
    <p:extLst>
      <p:ext uri="{BB962C8B-B14F-4D97-AF65-F5344CB8AC3E}">
        <p14:creationId xmlns:p14="http://schemas.microsoft.com/office/powerpoint/2010/main" val="21822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Segoe Script" panose="020B0504020000000003" pitchFamily="34" charset="0"/>
              </a:rPr>
              <a:t>Group members</a:t>
            </a:r>
            <a:endParaRPr lang="en-IN" dirty="0">
              <a:solidFill>
                <a:srgbClr val="0070C0"/>
              </a:solidFill>
              <a:latin typeface="Segoe Script" panose="020B050402000000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643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Script" panose="020B0504020000000003" pitchFamily="34" charset="0"/>
              </a:rPr>
              <a:t>Lakshmendra Singh  (15-dpce-166)</a:t>
            </a:r>
          </a:p>
          <a:p>
            <a:r>
              <a:rPr lang="en-US" b="1" dirty="0">
                <a:solidFill>
                  <a:srgbClr val="FF0000"/>
                </a:solidFill>
                <a:latin typeface="Segoe Script" panose="020B0504020000000003" pitchFamily="34" charset="0"/>
              </a:rPr>
              <a:t>Akshay dubey (15-dpce-171</a:t>
            </a:r>
            <a:r>
              <a:rPr lang="en-US" b="1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)</a:t>
            </a:r>
            <a:endParaRPr lang="en-US" b="1" dirty="0">
              <a:solidFill>
                <a:srgbClr val="FF0000"/>
              </a:solidFill>
              <a:latin typeface="Segoe Script" panose="020B0504020000000003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Segoe Script" panose="020B0504020000000003" pitchFamily="34" charset="0"/>
              </a:rPr>
              <a:t>Hritick goyal (15-dpce-183)</a:t>
            </a:r>
          </a:p>
          <a:p>
            <a:endParaRPr lang="en-IN" b="1" dirty="0">
              <a:solidFill>
                <a:srgbClr val="FF0000"/>
              </a:solidFill>
              <a:latin typeface="Segoe Script" panose="020B0504020000000003" pitchFamily="34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empus Sans ITC" panose="04020404030D07020202" pitchFamily="82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50000"/>
                </a:schemeClr>
              </a:solidFill>
              <a:latin typeface="Tempus Sans ITC" panose="04020404030D07020202" pitchFamily="82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empus Sans ITC" panose="04020404030D07020202" pitchFamily="82" charset="0"/>
              </a:rPr>
              <a:t>Project Advisor – </a:t>
            </a:r>
            <a:r>
              <a:rPr lang="en-US" b="1" dirty="0" err="1" smtClean="0">
                <a:latin typeface="Tempus Sans ITC" panose="04020404030D07020202" pitchFamily="82" charset="0"/>
              </a:rPr>
              <a:t>mr.</a:t>
            </a:r>
            <a:r>
              <a:rPr lang="en-US" b="1" dirty="0" smtClean="0">
                <a:latin typeface="Tempus Sans ITC" panose="04020404030D07020202" pitchFamily="82" charset="0"/>
              </a:rPr>
              <a:t> </a:t>
            </a:r>
            <a:r>
              <a:rPr lang="en-US" b="1" dirty="0" err="1" smtClean="0">
                <a:latin typeface="Tempus Sans ITC" panose="04020404030D07020202" pitchFamily="82" charset="0"/>
              </a:rPr>
              <a:t>salim</a:t>
            </a:r>
            <a:r>
              <a:rPr lang="en-US" b="1" dirty="0" smtClean="0">
                <a:latin typeface="Tempus Sans ITC" panose="04020404030D07020202" pitchFamily="82" charset="0"/>
              </a:rPr>
              <a:t> </a:t>
            </a:r>
            <a:r>
              <a:rPr lang="en-US" b="1" dirty="0" err="1" smtClean="0">
                <a:latin typeface="Tempus Sans ITC" panose="04020404030D07020202" pitchFamily="82" charset="0"/>
              </a:rPr>
              <a:t>ishtiyak</a:t>
            </a:r>
            <a:r>
              <a:rPr lang="en-US" b="1" dirty="0" smtClean="0">
                <a:latin typeface="Tempus Sans ITC" panose="04020404030D07020202" pitchFamily="82" charset="0"/>
              </a:rPr>
              <a:t> sir</a:t>
            </a:r>
            <a:endParaRPr lang="en-US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997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004551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Delete account page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" y="1455313"/>
            <a:ext cx="4932608" cy="4636393"/>
          </a:xfrm>
        </p:spPr>
        <p:txBody>
          <a:bodyPr/>
          <a:lstStyle/>
          <a:p>
            <a:r>
              <a:rPr lang="en-US" cap="none" dirty="0"/>
              <a:t>This page enables the user to delete any </a:t>
            </a:r>
            <a:r>
              <a:rPr lang="en-US" cap="none" dirty="0" smtClean="0"/>
              <a:t>Account </a:t>
            </a:r>
            <a:r>
              <a:rPr lang="en-US" cap="none" dirty="0"/>
              <a:t>from the Database.</a:t>
            </a:r>
          </a:p>
          <a:p>
            <a:r>
              <a:rPr lang="en-US" cap="none" dirty="0"/>
              <a:t>The user needs to enter the </a:t>
            </a:r>
            <a:r>
              <a:rPr lang="en-US" cap="none" dirty="0" smtClean="0"/>
              <a:t>Username </a:t>
            </a:r>
            <a:r>
              <a:rPr lang="en-US" cap="none" dirty="0"/>
              <a:t>and click on the search button and all the fields related to that </a:t>
            </a:r>
            <a:r>
              <a:rPr lang="en-US" cap="none" dirty="0" smtClean="0"/>
              <a:t>account </a:t>
            </a:r>
            <a:r>
              <a:rPr lang="en-US" cap="none" dirty="0"/>
              <a:t>including the image are automatically retrieved from the Database. </a:t>
            </a:r>
          </a:p>
          <a:p>
            <a:r>
              <a:rPr lang="en-US" cap="none" dirty="0"/>
              <a:t>When the user clicks on the “Delete” button, a confirmation message displaying “The </a:t>
            </a:r>
            <a:r>
              <a:rPr lang="en-US" cap="none" dirty="0" smtClean="0"/>
              <a:t>Account </a:t>
            </a:r>
            <a:r>
              <a:rPr lang="en-US" cap="none" dirty="0"/>
              <a:t>has been deleted” is displayed.</a:t>
            </a:r>
          </a:p>
          <a:p>
            <a:endParaRPr lang="en-IN" dirty="0"/>
          </a:p>
          <a:p>
            <a:endParaRPr lang="en-IN" cap="none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09" y="1004552"/>
            <a:ext cx="7259392" cy="5853448"/>
          </a:xfrm>
        </p:spPr>
      </p:pic>
    </p:spTree>
    <p:extLst>
      <p:ext uri="{BB962C8B-B14F-4D97-AF65-F5344CB8AC3E}">
        <p14:creationId xmlns:p14="http://schemas.microsoft.com/office/powerpoint/2010/main" val="19739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3031"/>
            <a:ext cx="10364451" cy="1107583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Bradley Hand ITC" panose="03070402050302030203" pitchFamily="66" charset="0"/>
              </a:rPr>
              <a:t>View students page</a:t>
            </a:r>
            <a:endParaRPr lang="en-IN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596979"/>
            <a:ext cx="4353059" cy="5261019"/>
          </a:xfrm>
        </p:spPr>
        <p:txBody>
          <a:bodyPr/>
          <a:lstStyle/>
          <a:p>
            <a:r>
              <a:rPr lang="en-US" cap="none" dirty="0" smtClean="0"/>
              <a:t>The View Students page provides description and details about the students present in the Database.</a:t>
            </a:r>
          </a:p>
          <a:p>
            <a:r>
              <a:rPr lang="en-US" cap="none" dirty="0" smtClean="0"/>
              <a:t>These details include the Student id, Name, Enrolment No, Course, Branch, Year and Semester.</a:t>
            </a:r>
          </a:p>
          <a:p>
            <a:r>
              <a:rPr lang="en-US" cap="none" dirty="0" smtClean="0"/>
              <a:t>It also shows the image of the student.</a:t>
            </a:r>
          </a:p>
          <a:p>
            <a:r>
              <a:rPr lang="en-US" cap="none" dirty="0" smtClean="0"/>
              <a:t>The user can search by ID or any other field.</a:t>
            </a:r>
          </a:p>
          <a:p>
            <a:r>
              <a:rPr lang="en-US" cap="none" dirty="0" smtClean="0"/>
              <a:t>The user can print the details of the Students and can also save these details in the form of PDF file.</a:t>
            </a:r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49" y="1210614"/>
            <a:ext cx="7954852" cy="5647386"/>
          </a:xfrm>
        </p:spPr>
      </p:pic>
    </p:spTree>
    <p:extLst>
      <p:ext uri="{BB962C8B-B14F-4D97-AF65-F5344CB8AC3E}">
        <p14:creationId xmlns:p14="http://schemas.microsoft.com/office/powerpoint/2010/main" val="4419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54548"/>
            <a:ext cx="10364451" cy="631064"/>
          </a:xfrm>
        </p:spPr>
        <p:txBody>
          <a:bodyPr/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View Books page</a:t>
            </a:r>
            <a:endParaRPr lang="en-IN" b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1" y="940158"/>
            <a:ext cx="4842457" cy="5917842"/>
          </a:xfrm>
        </p:spPr>
        <p:txBody>
          <a:bodyPr/>
          <a:lstStyle/>
          <a:p>
            <a:r>
              <a:rPr lang="en-US" cap="none" dirty="0"/>
              <a:t>The View </a:t>
            </a:r>
            <a:r>
              <a:rPr lang="en-US" cap="none" dirty="0" smtClean="0"/>
              <a:t>Books </a:t>
            </a:r>
            <a:r>
              <a:rPr lang="en-US" cap="none" dirty="0"/>
              <a:t>page provides description and details about the </a:t>
            </a:r>
            <a:r>
              <a:rPr lang="en-US" cap="none" dirty="0" smtClean="0"/>
              <a:t>books </a:t>
            </a:r>
            <a:r>
              <a:rPr lang="en-US" cap="none" dirty="0"/>
              <a:t>present in the Database.</a:t>
            </a:r>
          </a:p>
          <a:p>
            <a:r>
              <a:rPr lang="en-US" cap="none" dirty="0"/>
              <a:t>These details include the </a:t>
            </a:r>
            <a:r>
              <a:rPr lang="en-US" cap="none" dirty="0" smtClean="0"/>
              <a:t>Book </a:t>
            </a:r>
            <a:r>
              <a:rPr lang="en-US" cap="none" dirty="0"/>
              <a:t>id, Name, </a:t>
            </a:r>
            <a:r>
              <a:rPr lang="en-US" cap="none" dirty="0" smtClean="0"/>
              <a:t>Edition, Author, Price and Pages.</a:t>
            </a:r>
            <a:endParaRPr lang="en-US" cap="none" dirty="0"/>
          </a:p>
          <a:p>
            <a:r>
              <a:rPr lang="en-US" cap="none" dirty="0"/>
              <a:t>It also shows the image of the </a:t>
            </a:r>
            <a:r>
              <a:rPr lang="en-US" cap="none" dirty="0" smtClean="0"/>
              <a:t>book.</a:t>
            </a:r>
            <a:endParaRPr lang="en-US" cap="none" dirty="0"/>
          </a:p>
          <a:p>
            <a:r>
              <a:rPr lang="en-US" cap="none" dirty="0"/>
              <a:t>The user can search by ID or any other field.</a:t>
            </a:r>
          </a:p>
          <a:p>
            <a:r>
              <a:rPr lang="en-US" cap="none" dirty="0"/>
              <a:t>The user can print the details of the </a:t>
            </a:r>
            <a:r>
              <a:rPr lang="en-US" cap="none" dirty="0" smtClean="0"/>
              <a:t>Books </a:t>
            </a:r>
            <a:r>
              <a:rPr lang="en-US" cap="none" dirty="0"/>
              <a:t>and can also save these details in the form of PDF file.</a:t>
            </a:r>
            <a:endParaRPr lang="en-IN" cap="none" dirty="0"/>
          </a:p>
          <a:p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8" y="1159100"/>
            <a:ext cx="7246512" cy="5698900"/>
          </a:xfrm>
        </p:spPr>
      </p:pic>
    </p:spTree>
    <p:extLst>
      <p:ext uri="{BB962C8B-B14F-4D97-AF65-F5344CB8AC3E}">
        <p14:creationId xmlns:p14="http://schemas.microsoft.com/office/powerpoint/2010/main" val="18809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67757"/>
            <a:ext cx="10364451" cy="78528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View Account details page</a:t>
            </a:r>
            <a:endParaRPr lang="en-IN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768" y="1133341"/>
            <a:ext cx="4302170" cy="5724659"/>
          </a:xfrm>
        </p:spPr>
        <p:txBody>
          <a:bodyPr>
            <a:normAutofit/>
          </a:bodyPr>
          <a:lstStyle/>
          <a:p>
            <a:r>
              <a:rPr lang="en-US" cap="none" dirty="0"/>
              <a:t>The View </a:t>
            </a:r>
            <a:r>
              <a:rPr lang="en-US" cap="none" dirty="0" smtClean="0"/>
              <a:t>Accounts page </a:t>
            </a:r>
            <a:r>
              <a:rPr lang="en-US" cap="none" dirty="0"/>
              <a:t>provides description and details about the </a:t>
            </a:r>
            <a:r>
              <a:rPr lang="en-US" cap="none" dirty="0" smtClean="0"/>
              <a:t>User Accounts </a:t>
            </a:r>
            <a:r>
              <a:rPr lang="en-US" cap="none" dirty="0"/>
              <a:t>present in the Database.</a:t>
            </a:r>
          </a:p>
          <a:p>
            <a:r>
              <a:rPr lang="en-US" cap="none" dirty="0"/>
              <a:t>These details include the </a:t>
            </a:r>
            <a:r>
              <a:rPr lang="en-US" cap="none" dirty="0" smtClean="0"/>
              <a:t>Username, </a:t>
            </a:r>
            <a:r>
              <a:rPr lang="en-US" cap="none" dirty="0"/>
              <a:t>Name, </a:t>
            </a:r>
            <a:r>
              <a:rPr lang="en-US" cap="none" dirty="0" smtClean="0"/>
              <a:t>Security Question and Answer.</a:t>
            </a:r>
            <a:endParaRPr lang="en-US" cap="none" dirty="0"/>
          </a:p>
          <a:p>
            <a:r>
              <a:rPr lang="en-US" cap="none" dirty="0"/>
              <a:t>It also shows the image of the </a:t>
            </a:r>
            <a:r>
              <a:rPr lang="en-US" cap="none" dirty="0" smtClean="0"/>
              <a:t>Account Holder.</a:t>
            </a:r>
            <a:endParaRPr lang="en-US" cap="none" dirty="0"/>
          </a:p>
          <a:p>
            <a:r>
              <a:rPr lang="en-US" cap="none" dirty="0"/>
              <a:t>The user can search by ID or any other field.</a:t>
            </a:r>
          </a:p>
          <a:p>
            <a:r>
              <a:rPr lang="en-US" cap="none" dirty="0"/>
              <a:t>The user can print the details of the </a:t>
            </a:r>
            <a:r>
              <a:rPr lang="en-US" cap="none" dirty="0" smtClean="0"/>
              <a:t>Account </a:t>
            </a:r>
            <a:r>
              <a:rPr lang="en-US" cap="none" dirty="0"/>
              <a:t>and can also save these details in the form of PDF file.</a:t>
            </a:r>
            <a:endParaRPr lang="en-IN" cap="none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38" y="1133341"/>
            <a:ext cx="7826062" cy="5724659"/>
          </a:xfrm>
        </p:spPr>
      </p:pic>
    </p:spTree>
    <p:extLst>
      <p:ext uri="{BB962C8B-B14F-4D97-AF65-F5344CB8AC3E}">
        <p14:creationId xmlns:p14="http://schemas.microsoft.com/office/powerpoint/2010/main" val="217622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23" y="1"/>
            <a:ext cx="10364451" cy="1146220"/>
          </a:xfrm>
        </p:spPr>
        <p:txBody>
          <a:bodyPr/>
          <a:lstStyle/>
          <a:p>
            <a:r>
              <a:rPr lang="en-IN" b="1" dirty="0" smtClean="0">
                <a:latin typeface="Bradley Hand ITC" panose="03070402050302030203" pitchFamily="66" charset="0"/>
              </a:rPr>
              <a:t>About page</a:t>
            </a:r>
            <a:endParaRPr lang="en-IN" b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2367092"/>
            <a:ext cx="3721994" cy="3424107"/>
          </a:xfrm>
        </p:spPr>
        <p:txBody>
          <a:bodyPr/>
          <a:lstStyle/>
          <a:p>
            <a:r>
              <a:rPr lang="en-IN" cap="none" dirty="0" smtClean="0"/>
              <a:t>This page tells about the developers, version and other details about the project.</a:t>
            </a:r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32" y="1146221"/>
            <a:ext cx="8676068" cy="5711779"/>
          </a:xfrm>
        </p:spPr>
      </p:pic>
    </p:spTree>
    <p:extLst>
      <p:ext uri="{BB962C8B-B14F-4D97-AF65-F5344CB8AC3E}">
        <p14:creationId xmlns:p14="http://schemas.microsoft.com/office/powerpoint/2010/main" val="36364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Segoe Script" panose="020B0504020000000003" pitchFamily="34" charset="0"/>
              </a:rPr>
              <a:t>Thank you</a:t>
            </a:r>
            <a:endParaRPr lang="en-IN" dirty="0">
              <a:solidFill>
                <a:srgbClr val="0070C0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48148E-6 C 0.20443 -1.48148E-6 0.37031 0.15046 0.37031 0.33611 C 0.37031 0.52176 0.20443 0.67246 -4.16667E-7 0.67246 C -0.20456 0.67246 -0.37018 0.52176 -0.37018 0.33611 C -0.37018 0.15046 -0.20456 -1.48148E-6 -4.16667E-7 -1.48148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About the project</a:t>
            </a:r>
            <a:endParaRPr lang="en-IN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Project type – </a:t>
            </a:r>
            <a:r>
              <a:rPr lang="en-US" cap="none" dirty="0" smtClean="0"/>
              <a:t>Java based “Library Automation Software” using java_swing GUI</a:t>
            </a:r>
            <a:endParaRPr lang="en-IN" dirty="0"/>
          </a:p>
          <a:p>
            <a:r>
              <a:rPr lang="en-IN" dirty="0" smtClean="0"/>
              <a:t>Database Used </a:t>
            </a:r>
            <a:r>
              <a:rPr lang="en-IN" dirty="0"/>
              <a:t>– </a:t>
            </a:r>
            <a:r>
              <a:rPr lang="en-IN" cap="none" dirty="0" smtClean="0"/>
              <a:t>Sqlite manager</a:t>
            </a:r>
          </a:p>
          <a:p>
            <a:r>
              <a:rPr lang="en-IN" dirty="0" smtClean="0"/>
              <a:t> Programming Language </a:t>
            </a:r>
            <a:r>
              <a:rPr lang="en-IN" dirty="0"/>
              <a:t>used – JAVA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Development tools – Netbeans, JAVA Development </a:t>
            </a:r>
            <a:r>
              <a:rPr lang="en-IN" dirty="0" smtClean="0"/>
              <a:t>Kit ,Install Creater</a:t>
            </a:r>
            <a:endParaRPr lang="en-IN" dirty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095234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28789"/>
            <a:ext cx="10364451" cy="222804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  <a:latin typeface="Bradley Hand ITC" panose="03070402050302030203" pitchFamily="66" charset="0"/>
              </a:rPr>
              <a:t>                             Login page</a:t>
            </a:r>
            <a:br>
              <a:rPr lang="en-US" b="1" dirty="0" smtClean="0">
                <a:solidFill>
                  <a:srgbClr val="00B050"/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rgbClr val="00B050"/>
                </a:solidFill>
                <a:latin typeface="Bradley Hand ITC" panose="03070402050302030203" pitchFamily="66" charset="0"/>
              </a:rPr>
            </a:br>
            <a:r>
              <a:rPr lang="en-US" sz="2000" cap="none" dirty="0" smtClean="0"/>
              <a:t>This page is the first page on project start up. User enters his/her username and password and then this page directs the user to main menu through the loading page. However, if the username/password is incorrect then an error message is displayed showing the no. of attempts left. The user can also retrieve his/her password if forgotten by the method of security question.</a:t>
            </a:r>
            <a:endParaRPr lang="en-IN" sz="2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380"/>
            <a:ext cx="5706685" cy="42371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78" y="2511380"/>
            <a:ext cx="6166968" cy="42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87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4" y="90484"/>
            <a:ext cx="10364451" cy="811038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</a:rPr>
              <a:t>Account recovery page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-1" y="1094704"/>
            <a:ext cx="5499279" cy="5763295"/>
          </a:xfrm>
        </p:spPr>
        <p:txBody>
          <a:bodyPr>
            <a:normAutofit/>
          </a:bodyPr>
          <a:lstStyle/>
          <a:p>
            <a:r>
              <a:rPr lang="en-IN" cap="none" dirty="0" smtClean="0"/>
              <a:t>This page lets the user to recover his/her account in case of forgotten password.</a:t>
            </a:r>
          </a:p>
          <a:p>
            <a:r>
              <a:rPr lang="en-IN" cap="none" dirty="0" smtClean="0"/>
              <a:t>The account can be recovered on the basis of a security question whose answer is already present in the database as entered by the user.</a:t>
            </a:r>
          </a:p>
          <a:p>
            <a:r>
              <a:rPr lang="en-US" cap="none" dirty="0" smtClean="0"/>
              <a:t>The user needs to enter the username and click on the search button and all the fields related to that account are automatically retrieved from the database. </a:t>
            </a:r>
          </a:p>
          <a:p>
            <a:r>
              <a:rPr lang="en-IN" cap="none" dirty="0" smtClean="0"/>
              <a:t>The user needs to enter the correct answer to the security question for the retrieval of the account to be successful.</a:t>
            </a:r>
          </a:p>
          <a:p>
            <a:r>
              <a:rPr lang="en-IN" cap="none" dirty="0" smtClean="0"/>
              <a:t>The user can also change password if he/she desires.</a:t>
            </a:r>
            <a:endParaRPr lang="en-IN" cap="non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79" y="1004552"/>
            <a:ext cx="6692722" cy="5853447"/>
          </a:xfrm>
        </p:spPr>
      </p:pic>
    </p:spTree>
    <p:extLst>
      <p:ext uri="{BB962C8B-B14F-4D97-AF65-F5344CB8AC3E}">
        <p14:creationId xmlns:p14="http://schemas.microsoft.com/office/powerpoint/2010/main" val="641254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81" y="129594"/>
            <a:ext cx="10364451" cy="1068142"/>
          </a:xfrm>
        </p:spPr>
        <p:txBody>
          <a:bodyPr/>
          <a:lstStyle/>
          <a:p>
            <a:r>
              <a:rPr lang="en-IN" dirty="0" smtClean="0"/>
              <a:t>Loading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69" y="1056069"/>
            <a:ext cx="6808631" cy="5801932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0" y="2367092"/>
            <a:ext cx="5125792" cy="4162497"/>
          </a:xfrm>
        </p:spPr>
        <p:txBody>
          <a:bodyPr>
            <a:normAutofit lnSpcReduction="10000"/>
          </a:bodyPr>
          <a:lstStyle/>
          <a:p>
            <a:r>
              <a:rPr lang="en-IN" sz="3600" cap="none" dirty="0" smtClean="0"/>
              <a:t>It is the in between page that connects login page to main menu.</a:t>
            </a:r>
          </a:p>
          <a:p>
            <a:r>
              <a:rPr lang="en-IN" sz="3600" cap="none" dirty="0" smtClean="0"/>
              <a:t>It supports animated gif and a progress bar to make it look attractive.</a:t>
            </a:r>
          </a:p>
          <a:p>
            <a:endParaRPr lang="en-IN" sz="3600" cap="none" dirty="0" smtClean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604382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068946"/>
          </a:xfrm>
        </p:spPr>
        <p:txBody>
          <a:bodyPr/>
          <a:lstStyle/>
          <a:p>
            <a:pPr algn="l"/>
            <a:r>
              <a:rPr lang="en-US" dirty="0" smtClean="0"/>
              <a:t>                             </a:t>
            </a:r>
            <a:r>
              <a:rPr lang="en-US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Main menu</a:t>
            </a:r>
            <a:br>
              <a:rPr lang="en-US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</a:br>
            <a:r>
              <a:rPr lang="en-US" sz="2400" cap="none" dirty="0" smtClean="0"/>
              <a:t>There are several options for each link in the menu. These options are:-</a:t>
            </a:r>
            <a:endParaRPr lang="en-IN" sz="2400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24" y="1236372"/>
            <a:ext cx="6293476" cy="562162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0" y="1236372"/>
            <a:ext cx="6104586" cy="5621628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There are several options for each </a:t>
            </a:r>
            <a:r>
              <a:rPr lang="en-US" cap="none" dirty="0" smtClean="0"/>
              <a:t>link </a:t>
            </a:r>
            <a:r>
              <a:rPr lang="en-US" cap="none" dirty="0"/>
              <a:t>in the menu. These options are:-</a:t>
            </a:r>
          </a:p>
          <a:p>
            <a:r>
              <a:rPr lang="en-US" cap="none" dirty="0" smtClean="0"/>
              <a:t>File- Issue Book, Return Book, Renew, Close</a:t>
            </a:r>
          </a:p>
          <a:p>
            <a:r>
              <a:rPr lang="en-US" cap="none" dirty="0" smtClean="0"/>
              <a:t>Edit- Student info, Book info, Account info</a:t>
            </a:r>
          </a:p>
          <a:p>
            <a:r>
              <a:rPr lang="en-US" cap="none" dirty="0" smtClean="0"/>
              <a:t>Delete- Student, Book, Account</a:t>
            </a:r>
          </a:p>
          <a:p>
            <a:r>
              <a:rPr lang="en-US" cap="none" dirty="0" smtClean="0"/>
              <a:t>View- Student Detail, Book Detail, Statistics, Account Details, Renew Details</a:t>
            </a:r>
          </a:p>
          <a:p>
            <a:r>
              <a:rPr lang="en-US" cap="none" dirty="0" smtClean="0"/>
              <a:t>New Book- To add a new book into the database.</a:t>
            </a:r>
          </a:p>
          <a:p>
            <a:r>
              <a:rPr lang="en-US" cap="none" dirty="0" smtClean="0"/>
              <a:t>New Student-To add new student into the database.</a:t>
            </a:r>
          </a:p>
          <a:p>
            <a:r>
              <a:rPr lang="en-US" cap="none" dirty="0" smtClean="0"/>
              <a:t>Issue Book- To issue a book with a Student ID.</a:t>
            </a:r>
          </a:p>
          <a:p>
            <a:r>
              <a:rPr lang="en-US" cap="none" dirty="0" smtClean="0"/>
              <a:t>Return Book-To receive book and calculate fine(if any).</a:t>
            </a:r>
          </a:p>
          <a:p>
            <a:r>
              <a:rPr lang="en-US" cap="none" dirty="0" smtClean="0"/>
              <a:t>About- For information about the developers.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405310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0" y="206062"/>
            <a:ext cx="10368118" cy="772732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  <a:latin typeface="Bradley Hand ITC" panose="03070402050302030203" pitchFamily="66" charset="0"/>
              </a:rPr>
              <a:t>Add account page</a:t>
            </a:r>
            <a:endParaRPr lang="en-IN" b="1" dirty="0">
              <a:solidFill>
                <a:srgbClr val="00206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828801"/>
            <a:ext cx="5834131" cy="5029199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The </a:t>
            </a:r>
            <a:r>
              <a:rPr lang="en-US" cap="none" dirty="0" smtClean="0"/>
              <a:t>new account </a:t>
            </a:r>
            <a:r>
              <a:rPr lang="en-US" cap="none" dirty="0"/>
              <a:t>page allows the user to add new </a:t>
            </a:r>
            <a:r>
              <a:rPr lang="en-US" cap="none" dirty="0" smtClean="0"/>
              <a:t>account </a:t>
            </a:r>
            <a:r>
              <a:rPr lang="en-US" cap="none" dirty="0"/>
              <a:t>in database.</a:t>
            </a:r>
          </a:p>
          <a:p>
            <a:r>
              <a:rPr lang="en-US" cap="none" dirty="0" smtClean="0"/>
              <a:t>User needs to enter the details in their corresponding fields.</a:t>
            </a:r>
            <a:endParaRPr lang="en-US" cap="none" dirty="0"/>
          </a:p>
          <a:p>
            <a:r>
              <a:rPr lang="en-US" cap="none" dirty="0"/>
              <a:t>User can add a new </a:t>
            </a:r>
            <a:r>
              <a:rPr lang="en-US" cap="none" dirty="0" smtClean="0"/>
              <a:t>account </a:t>
            </a:r>
            <a:r>
              <a:rPr lang="en-US" cap="none" dirty="0"/>
              <a:t>by pressing “Add” button.</a:t>
            </a:r>
          </a:p>
          <a:p>
            <a:r>
              <a:rPr lang="en-US" cap="none" dirty="0"/>
              <a:t>The </a:t>
            </a:r>
            <a:r>
              <a:rPr lang="en-US" cap="none" dirty="0" smtClean="0"/>
              <a:t>user can also select the security question </a:t>
            </a:r>
            <a:r>
              <a:rPr lang="en-US" cap="none" dirty="0"/>
              <a:t>by dropdown list.</a:t>
            </a:r>
          </a:p>
          <a:p>
            <a:r>
              <a:rPr lang="en-US" cap="none" dirty="0"/>
              <a:t>User can also provide the image of </a:t>
            </a:r>
            <a:r>
              <a:rPr lang="en-US" cap="none" dirty="0" smtClean="0"/>
              <a:t>the Account Holder.</a:t>
            </a:r>
            <a:endParaRPr lang="en-US" cap="none" dirty="0"/>
          </a:p>
          <a:p>
            <a:r>
              <a:rPr lang="en-US" cap="none" dirty="0"/>
              <a:t>When the records are entered in database, a message displaying </a:t>
            </a:r>
            <a:r>
              <a:rPr lang="en-US" cap="none" dirty="0" smtClean="0"/>
              <a:t>“Account Created” </a:t>
            </a:r>
            <a:r>
              <a:rPr lang="en-US" cap="none" dirty="0"/>
              <a:t>appears.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31" y="1828801"/>
            <a:ext cx="6357870" cy="5029200"/>
          </a:xfrm>
        </p:spPr>
      </p:pic>
    </p:spTree>
    <p:extLst>
      <p:ext uri="{BB962C8B-B14F-4D97-AF65-F5344CB8AC3E}">
        <p14:creationId xmlns:p14="http://schemas.microsoft.com/office/powerpoint/2010/main" val="24898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3775" y="283336"/>
            <a:ext cx="10364451" cy="1287888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New student page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9" y="2065042"/>
            <a:ext cx="5731099" cy="4344213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141668" y="1803042"/>
            <a:ext cx="5962918" cy="4868214"/>
          </a:xfrm>
        </p:spPr>
        <p:txBody>
          <a:bodyPr/>
          <a:lstStyle/>
          <a:p>
            <a:r>
              <a:rPr lang="en-US" cap="none" dirty="0" smtClean="0"/>
              <a:t>The new student page allows the user to add new student in database.</a:t>
            </a:r>
          </a:p>
          <a:p>
            <a:r>
              <a:rPr lang="en-US" cap="none" dirty="0" smtClean="0"/>
              <a:t>Student id field is generated randomly and other fields are provided by user .</a:t>
            </a:r>
          </a:p>
          <a:p>
            <a:r>
              <a:rPr lang="en-US" cap="none" dirty="0" smtClean="0"/>
              <a:t>User can add a new student by pressing “Add” button.</a:t>
            </a:r>
          </a:p>
          <a:p>
            <a:r>
              <a:rPr lang="en-US" cap="none" dirty="0" smtClean="0"/>
              <a:t>Year and Semester are provided by dropdown list.</a:t>
            </a:r>
          </a:p>
          <a:p>
            <a:r>
              <a:rPr lang="en-US" cap="none" dirty="0" smtClean="0"/>
              <a:t>Student can provide his/her image also.</a:t>
            </a:r>
          </a:p>
          <a:p>
            <a:r>
              <a:rPr lang="en-US" cap="none" dirty="0" smtClean="0"/>
              <a:t>When the records are entered in database, a message displaying “Student Added” appears.</a:t>
            </a:r>
          </a:p>
        </p:txBody>
      </p:sp>
    </p:spTree>
    <p:extLst>
      <p:ext uri="{BB962C8B-B14F-4D97-AF65-F5344CB8AC3E}">
        <p14:creationId xmlns:p14="http://schemas.microsoft.com/office/powerpoint/2010/main" val="411756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661</TotalTime>
  <Words>1689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Bradley Hand ITC</vt:lpstr>
      <vt:lpstr>Lucida Handwriting</vt:lpstr>
      <vt:lpstr>Segoe Script</vt:lpstr>
      <vt:lpstr>Tempus Sans ITC</vt:lpstr>
      <vt:lpstr>Tw Cen MT</vt:lpstr>
      <vt:lpstr>Droplet</vt:lpstr>
      <vt:lpstr>Major Project (2017-18)</vt:lpstr>
      <vt:lpstr>Group members</vt:lpstr>
      <vt:lpstr>About the project</vt:lpstr>
      <vt:lpstr>                             Login page  This page is the first page on project start up. User enters his/her username and password and then this page directs the user to main menu through the loading page. However, if the username/password is incorrect then an error message is displayed showing the no. of attempts left. The user can also retrieve his/her password if forgotten by the method of security question.</vt:lpstr>
      <vt:lpstr>Account recovery page</vt:lpstr>
      <vt:lpstr>Loading page</vt:lpstr>
      <vt:lpstr>                             Main menu There are several options for each link in the menu. These options are:-</vt:lpstr>
      <vt:lpstr>Add account page</vt:lpstr>
      <vt:lpstr>New student page</vt:lpstr>
      <vt:lpstr>New book page</vt:lpstr>
      <vt:lpstr>Statistics page</vt:lpstr>
      <vt:lpstr>Issue book page</vt:lpstr>
      <vt:lpstr>Return book page</vt:lpstr>
      <vt:lpstr>Renew book page</vt:lpstr>
      <vt:lpstr>Edit students page</vt:lpstr>
      <vt:lpstr>Edit books page</vt:lpstr>
      <vt:lpstr>Edit account page</vt:lpstr>
      <vt:lpstr>Delete student page</vt:lpstr>
      <vt:lpstr>Delete book page</vt:lpstr>
      <vt:lpstr>Delete account page</vt:lpstr>
      <vt:lpstr>View students page</vt:lpstr>
      <vt:lpstr>View Books page</vt:lpstr>
      <vt:lpstr>View Account details page</vt:lpstr>
      <vt:lpstr>About page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Lakshmendra Singh</dc:creator>
  <cp:lastModifiedBy>Cs</cp:lastModifiedBy>
  <cp:revision>49</cp:revision>
  <dcterms:created xsi:type="dcterms:W3CDTF">2017-11-21T09:07:59Z</dcterms:created>
  <dcterms:modified xsi:type="dcterms:W3CDTF">2018-05-07T18:01:28Z</dcterms:modified>
</cp:coreProperties>
</file>