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210651a2b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210651a2b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210651a2b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210651a2b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210651a2bb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210651a2b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10651a2b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10651a2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210651a2b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210651a2b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210651a2b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210651a2b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210651a2bb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210651a2b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10651a2b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210651a2b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210651a2bb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210651a2b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210651a2b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210651a2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210651a2b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210651a2b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980"/>
              <a:t>CardioClassifier: Real-Time Murmur Detection Using Machine Learning</a:t>
            </a:r>
            <a:endParaRPr sz="3980"/>
          </a:p>
        </p:txBody>
      </p:sp>
      <p:sp>
        <p:nvSpPr>
          <p:cNvPr id="55" name="Google Shape;55;p13"/>
          <p:cNvSpPr txBox="1">
            <a:spLocks noGrp="1"/>
          </p:cNvSpPr>
          <p:nvPr>
            <p:ph type="subTitle" idx="1"/>
          </p:nvPr>
        </p:nvSpPr>
        <p:spPr>
          <a:xfrm>
            <a:off x="311700" y="2834125"/>
            <a:ext cx="8520600" cy="18612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Clr>
                <a:schemeClr val="dk1"/>
              </a:buClr>
              <a:buSzPct val="39285"/>
              <a:buFont typeface="Arial"/>
              <a:buNone/>
            </a:pPr>
            <a:r>
              <a:rPr lang="en"/>
              <a:t>Lakshmanan Rajaram</a:t>
            </a:r>
            <a:endParaRPr/>
          </a:p>
          <a:p>
            <a:pPr marL="0" lvl="0" indent="0" algn="ctr" rtl="0">
              <a:spcBef>
                <a:spcPts val="0"/>
              </a:spcBef>
              <a:spcAft>
                <a:spcPts val="0"/>
              </a:spcAft>
              <a:buNone/>
            </a:pPr>
            <a:r>
              <a:rPr lang="en"/>
              <a:t>Department of ECE</a:t>
            </a:r>
            <a:endParaRPr/>
          </a:p>
          <a:p>
            <a:pPr marL="0" lvl="0" indent="0" algn="ctr" rtl="0">
              <a:spcBef>
                <a:spcPts val="0"/>
              </a:spcBef>
              <a:spcAft>
                <a:spcPts val="0"/>
              </a:spcAft>
              <a:buNone/>
            </a:pPr>
            <a:r>
              <a:rPr lang="en"/>
              <a:t>Colorado State University</a:t>
            </a:r>
            <a:endParaRPr/>
          </a:p>
          <a:p>
            <a:pPr marL="0" lvl="0" indent="0" algn="ctr" rtl="0">
              <a:spcBef>
                <a:spcPts val="0"/>
              </a:spcBef>
              <a:spcAft>
                <a:spcPts val="0"/>
              </a:spcAft>
              <a:buNone/>
            </a:pPr>
            <a:r>
              <a:rPr lang="en"/>
              <a:t>lakshmanan.rajaram@colostate.edu</a:t>
            </a:r>
            <a:endParaRPr/>
          </a:p>
          <a:p>
            <a:pPr marL="0" lvl="0" indent="0" algn="ctr" rtl="0">
              <a:spcBef>
                <a:spcPts val="0"/>
              </a:spcBef>
              <a:spcAft>
                <a:spcPts val="0"/>
              </a:spcAft>
              <a:buClr>
                <a:schemeClr val="dk1"/>
              </a:buClr>
              <a:buSzPct val="39285"/>
              <a:buFont typeface="Arial"/>
              <a:buNone/>
            </a:pPr>
            <a:r>
              <a:rPr lang="en"/>
              <a:t>CSU ID:C837382757</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from STM</a:t>
            </a:r>
            <a:endParaRPr/>
          </a:p>
        </p:txBody>
      </p:sp>
      <p:pic>
        <p:nvPicPr>
          <p:cNvPr id="2" name="WhatsApp Video 2024-12-10 at 10.52.34_06e0364d">
            <a:hlinkClick r:id="" action="ppaction://media"/>
            <a:extLst>
              <a:ext uri="{FF2B5EF4-FFF2-40B4-BE49-F238E27FC236}">
                <a16:creationId xmlns:a16="http://schemas.microsoft.com/office/drawing/2014/main" id="{7BCBA41D-9CF9-2F05-C1BB-A6B8B5E9636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40556" y="878681"/>
            <a:ext cx="7660481" cy="41193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15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0392-6ADF-13B9-18A7-D473616B9219}"/>
              </a:ext>
            </a:extLst>
          </p:cNvPr>
          <p:cNvSpPr>
            <a:spLocks noGrp="1"/>
          </p:cNvSpPr>
          <p:nvPr>
            <p:ph type="title"/>
          </p:nvPr>
        </p:nvSpPr>
        <p:spPr/>
        <p:txBody>
          <a:bodyPr>
            <a:normAutofit fontScale="90000"/>
          </a:bodyPr>
          <a:lstStyle/>
          <a:p>
            <a:r>
              <a:rPr lang="en-US" dirty="0"/>
              <a:t>Audio Conversion</a:t>
            </a:r>
          </a:p>
        </p:txBody>
      </p:sp>
      <p:pic>
        <p:nvPicPr>
          <p:cNvPr id="4" name="WhatsApp Video 2024-12-10 at 11.14.40_16fb1465">
            <a:hlinkClick r:id="" action="ppaction://media"/>
            <a:extLst>
              <a:ext uri="{FF2B5EF4-FFF2-40B4-BE49-F238E27FC236}">
                <a16:creationId xmlns:a16="http://schemas.microsoft.com/office/drawing/2014/main" id="{4134D25A-0141-4A56-E02E-02F132BE51A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71037" y="1017725"/>
            <a:ext cx="7144238" cy="3942810"/>
          </a:xfrm>
          <a:prstGeom prst="rect">
            <a:avLst/>
          </a:prstGeom>
        </p:spPr>
      </p:pic>
    </p:spTree>
    <p:extLst>
      <p:ext uri="{BB962C8B-B14F-4D97-AF65-F5344CB8AC3E}">
        <p14:creationId xmlns:p14="http://schemas.microsoft.com/office/powerpoint/2010/main" val="255429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42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D940-A258-A959-8CE7-A9015E2B4F21}"/>
              </a:ext>
            </a:extLst>
          </p:cNvPr>
          <p:cNvSpPr>
            <a:spLocks noGrp="1"/>
          </p:cNvSpPr>
          <p:nvPr>
            <p:ph type="title"/>
          </p:nvPr>
        </p:nvSpPr>
        <p:spPr/>
        <p:txBody>
          <a:bodyPr>
            <a:normAutofit fontScale="90000"/>
          </a:bodyPr>
          <a:lstStyle/>
          <a:p>
            <a:r>
              <a:rPr lang="en-US" dirty="0"/>
              <a:t>Prediction In Jetson</a:t>
            </a:r>
          </a:p>
        </p:txBody>
      </p:sp>
      <p:sp>
        <p:nvSpPr>
          <p:cNvPr id="3" name="Text Placeholder 2">
            <a:extLst>
              <a:ext uri="{FF2B5EF4-FFF2-40B4-BE49-F238E27FC236}">
                <a16:creationId xmlns:a16="http://schemas.microsoft.com/office/drawing/2014/main" id="{0CD6F581-7C9A-DB70-0DDE-FB0347B0FA0E}"/>
              </a:ext>
            </a:extLst>
          </p:cNvPr>
          <p:cNvSpPr>
            <a:spLocks noGrp="1"/>
          </p:cNvSpPr>
          <p:nvPr>
            <p:ph type="body" idx="1"/>
          </p:nvPr>
        </p:nvSpPr>
        <p:spPr/>
        <p:txBody>
          <a:bodyPr/>
          <a:lstStyle/>
          <a:p>
            <a:r>
              <a:rPr lang="en-US" dirty="0"/>
              <a:t>Another Script in python is used to find the murmurs. The model is build and </a:t>
            </a:r>
            <a:r>
              <a:rPr lang="en-US" dirty="0" err="1"/>
              <a:t>and</a:t>
            </a:r>
            <a:r>
              <a:rPr lang="en-US" dirty="0"/>
              <a:t> that specific model is used for prediction.</a:t>
            </a:r>
          </a:p>
          <a:p>
            <a:r>
              <a:rPr lang="en-US" dirty="0"/>
              <a:t>Result will be like</a:t>
            </a:r>
          </a:p>
          <a:p>
            <a:endParaRPr lang="en-US" dirty="0"/>
          </a:p>
        </p:txBody>
      </p:sp>
      <p:pic>
        <p:nvPicPr>
          <p:cNvPr id="4" name="Picture 3">
            <a:extLst>
              <a:ext uri="{FF2B5EF4-FFF2-40B4-BE49-F238E27FC236}">
                <a16:creationId xmlns:a16="http://schemas.microsoft.com/office/drawing/2014/main" id="{EA14A8F2-5701-8B58-C858-086D633702AD}"/>
              </a:ext>
            </a:extLst>
          </p:cNvPr>
          <p:cNvPicPr>
            <a:picLocks noChangeAspect="1"/>
          </p:cNvPicPr>
          <p:nvPr/>
        </p:nvPicPr>
        <p:blipFill>
          <a:blip r:embed="rId2"/>
          <a:stretch>
            <a:fillRect/>
          </a:stretch>
        </p:blipFill>
        <p:spPr>
          <a:xfrm>
            <a:off x="2924016" y="2473959"/>
            <a:ext cx="3195955" cy="1195705"/>
          </a:xfrm>
          <a:prstGeom prst="rect">
            <a:avLst/>
          </a:prstGeom>
        </p:spPr>
      </p:pic>
    </p:spTree>
    <p:extLst>
      <p:ext uri="{BB962C8B-B14F-4D97-AF65-F5344CB8AC3E}">
        <p14:creationId xmlns:p14="http://schemas.microsoft.com/office/powerpoint/2010/main" val="413846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MERITS</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Enhanced Accuracy</a:t>
            </a:r>
            <a:endParaRPr/>
          </a:p>
          <a:p>
            <a:pPr marL="0" lvl="0" indent="0" algn="l" rtl="0">
              <a:spcBef>
                <a:spcPts val="1200"/>
              </a:spcBef>
              <a:spcAft>
                <a:spcPts val="0"/>
              </a:spcAft>
              <a:buNone/>
            </a:pPr>
            <a:r>
              <a:rPr lang="en"/>
              <a:t>Dual-Model Architecture</a:t>
            </a:r>
            <a:endParaRPr/>
          </a:p>
          <a:p>
            <a:pPr marL="0" lvl="0" indent="0" algn="l" rtl="0">
              <a:spcBef>
                <a:spcPts val="1200"/>
              </a:spcBef>
              <a:spcAft>
                <a:spcPts val="0"/>
              </a:spcAft>
              <a:buNone/>
            </a:pPr>
            <a:r>
              <a:rPr lang="en"/>
              <a:t>Real-Time Analysis</a:t>
            </a:r>
            <a:endParaRPr/>
          </a:p>
          <a:p>
            <a:pPr marL="0" lvl="0" indent="0" algn="l" rtl="0">
              <a:spcBef>
                <a:spcPts val="1200"/>
              </a:spcBef>
              <a:spcAft>
                <a:spcPts val="0"/>
              </a:spcAft>
              <a:buNone/>
            </a:pPr>
            <a:r>
              <a:rPr lang="en"/>
              <a:t>Edge Computing Integration</a:t>
            </a:r>
            <a:endParaRPr/>
          </a:p>
          <a:p>
            <a:pPr marL="0" lvl="0" indent="0" algn="l" rtl="0">
              <a:spcBef>
                <a:spcPts val="1200"/>
              </a:spcBef>
              <a:spcAft>
                <a:spcPts val="0"/>
              </a:spcAft>
              <a:buNone/>
            </a:pPr>
            <a:r>
              <a:rPr lang="en"/>
              <a:t>Robustness to Noise</a:t>
            </a:r>
            <a:endParaRPr/>
          </a:p>
          <a:p>
            <a:pPr marL="0" lvl="0" indent="0" algn="l" rtl="0">
              <a:spcBef>
                <a:spcPts val="1200"/>
              </a:spcBef>
              <a:spcAft>
                <a:spcPts val="0"/>
              </a:spcAft>
              <a:buNone/>
            </a:pPr>
            <a:r>
              <a:rPr lang="en"/>
              <a:t>Scalability</a:t>
            </a:r>
            <a:endParaRPr/>
          </a:p>
          <a:p>
            <a:pPr marL="0" lvl="0" indent="0" algn="l" rtl="0">
              <a:spcBef>
                <a:spcPts val="1200"/>
              </a:spcBef>
              <a:spcAft>
                <a:spcPts val="1200"/>
              </a:spcAft>
              <a:buNone/>
            </a:pPr>
            <a:r>
              <a:rPr lang="en"/>
              <a:t>Cost-Effective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Applications of the System</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Clinical Diagnositics</a:t>
            </a:r>
            <a:endParaRPr/>
          </a:p>
          <a:p>
            <a:pPr marL="0" lvl="0" indent="0" algn="l" rtl="0">
              <a:spcBef>
                <a:spcPts val="1200"/>
              </a:spcBef>
              <a:spcAft>
                <a:spcPts val="0"/>
              </a:spcAft>
              <a:buNone/>
            </a:pPr>
            <a:r>
              <a:rPr lang="en"/>
              <a:t>Remote healthcare</a:t>
            </a:r>
            <a:endParaRPr/>
          </a:p>
          <a:p>
            <a:pPr marL="0" lvl="0" indent="0" algn="l" rtl="0">
              <a:spcBef>
                <a:spcPts val="1200"/>
              </a:spcBef>
              <a:spcAft>
                <a:spcPts val="1200"/>
              </a:spcAft>
              <a:buNone/>
            </a:pPr>
            <a:r>
              <a:rPr lang="en"/>
              <a:t>Portable Medical Device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FBBC-09EC-4ECE-CB92-C08A15D9CBF9}"/>
              </a:ext>
            </a:extLst>
          </p:cNvPr>
          <p:cNvSpPr>
            <a:spLocks noGrp="1"/>
          </p:cNvSpPr>
          <p:nvPr>
            <p:ph type="title"/>
          </p:nvPr>
        </p:nvSpPr>
        <p:spPr/>
        <p:txBody>
          <a:bodyPr>
            <a:normAutofit fontScale="90000"/>
          </a:bodyPr>
          <a:lstStyle/>
          <a:p>
            <a:r>
              <a:rPr lang="en-US" dirty="0"/>
              <a:t>Conclusion</a:t>
            </a:r>
          </a:p>
        </p:txBody>
      </p:sp>
      <p:sp>
        <p:nvSpPr>
          <p:cNvPr id="3" name="Text Placeholder 2">
            <a:extLst>
              <a:ext uri="{FF2B5EF4-FFF2-40B4-BE49-F238E27FC236}">
                <a16:creationId xmlns:a16="http://schemas.microsoft.com/office/drawing/2014/main" id="{1C9E7867-D2BB-31C6-DE09-EE00FE534847}"/>
              </a:ext>
            </a:extLst>
          </p:cNvPr>
          <p:cNvSpPr>
            <a:spLocks noGrp="1"/>
          </p:cNvSpPr>
          <p:nvPr>
            <p:ph type="body" idx="1"/>
          </p:nvPr>
        </p:nvSpPr>
        <p:spPr/>
        <p:txBody>
          <a:bodyPr/>
          <a:lstStyle/>
          <a:p>
            <a:r>
              <a:rPr lang="en-US" sz="1800" dirty="0">
                <a:effectLst/>
                <a:latin typeface="+mj-lt"/>
                <a:ea typeface="SimSun" panose="02010600030101010101" pitchFamily="2" charset="-122"/>
              </a:rPr>
              <a:t>The </a:t>
            </a:r>
            <a:r>
              <a:rPr lang="en-US" sz="1800" dirty="0" err="1">
                <a:effectLst/>
                <a:latin typeface="+mj-lt"/>
                <a:ea typeface="SimSun" panose="02010600030101010101" pitchFamily="2" charset="-122"/>
              </a:rPr>
              <a:t>CardioClassifier</a:t>
            </a:r>
            <a:r>
              <a:rPr lang="en-US" sz="1800" dirty="0">
                <a:effectLst/>
                <a:latin typeface="+mj-lt"/>
                <a:ea typeface="SimSun" panose="02010600030101010101" pitchFamily="2" charset="-122"/>
              </a:rPr>
              <a:t> project, aimed at detecting heart murmurs using a machine learning approach that integrates convolutional neural networks (CNNs) and recurrent neural networks (LSTMs), has demonstrated promising results in its initial testing phases. Through the use of advanced neural network architectures and the application of edge computing on platforms like the Jetson Nano, we have created a system that not only achieves a robust detection capability but also operates efficiently in real-time environments.</a:t>
            </a:r>
          </a:p>
          <a:p>
            <a:endParaRPr lang="en-US" dirty="0"/>
          </a:p>
        </p:txBody>
      </p:sp>
    </p:spTree>
    <p:extLst>
      <p:ext uri="{BB962C8B-B14F-4D97-AF65-F5344CB8AC3E}">
        <p14:creationId xmlns:p14="http://schemas.microsoft.com/office/powerpoint/2010/main" val="174042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ED0B-8602-C79A-3A02-3347FEE3E921}"/>
              </a:ext>
            </a:extLst>
          </p:cNvPr>
          <p:cNvSpPr>
            <a:spLocks noGrp="1"/>
          </p:cNvSpPr>
          <p:nvPr>
            <p:ph type="title"/>
          </p:nvPr>
        </p:nvSpPr>
        <p:spPr>
          <a:xfrm>
            <a:off x="311700" y="2285400"/>
            <a:ext cx="8520600" cy="572700"/>
          </a:xfrm>
        </p:spPr>
        <p:txBody>
          <a:bodyPr>
            <a:normAutofit fontScale="90000"/>
          </a:bodyPr>
          <a:lstStyle/>
          <a:p>
            <a:r>
              <a:rPr lang="en-US" dirty="0"/>
              <a:t>Thank you</a:t>
            </a:r>
          </a:p>
        </p:txBody>
      </p:sp>
    </p:spTree>
    <p:extLst>
      <p:ext uri="{BB962C8B-B14F-4D97-AF65-F5344CB8AC3E}">
        <p14:creationId xmlns:p14="http://schemas.microsoft.com/office/powerpoint/2010/main" val="415939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Focuses on detecting heart murmurs from heart sound audio data.</a:t>
            </a:r>
            <a:endParaRPr/>
          </a:p>
          <a:p>
            <a:pPr marL="457200" lvl="0" indent="-342900" algn="l" rtl="0">
              <a:spcBef>
                <a:spcPts val="0"/>
              </a:spcBef>
              <a:spcAft>
                <a:spcPts val="0"/>
              </a:spcAft>
              <a:buSzPts val="1800"/>
              <a:buChar char="●"/>
            </a:pPr>
            <a:r>
              <a:rPr lang="en"/>
              <a:t>Critical for early diagnosis of conditions like valve insufficiencies and heart muscle abnormalities.</a:t>
            </a:r>
            <a:endParaRPr/>
          </a:p>
          <a:p>
            <a:pPr marL="457200" lvl="0" indent="-342900" algn="l" rtl="0">
              <a:spcBef>
                <a:spcPts val="0"/>
              </a:spcBef>
              <a:spcAft>
                <a:spcPts val="0"/>
              </a:spcAft>
              <a:buSzPts val="1800"/>
              <a:buChar char="●"/>
            </a:pPr>
            <a:r>
              <a:rPr lang="en"/>
              <a:t>Employs a dual-model architecture combining CNNs and RNNs with LSTMs.</a:t>
            </a:r>
            <a:endParaRPr/>
          </a:p>
          <a:p>
            <a:pPr marL="457200" lvl="0" indent="-342900" algn="l" rtl="0">
              <a:spcBef>
                <a:spcPts val="0"/>
              </a:spcBef>
              <a:spcAft>
                <a:spcPts val="0"/>
              </a:spcAft>
              <a:buSzPts val="1800"/>
              <a:buChar char="●"/>
            </a:pPr>
            <a:r>
              <a:rPr lang="en"/>
              <a:t>Captures both spatial and sequential features of audio data.</a:t>
            </a:r>
            <a:endParaRPr/>
          </a:p>
          <a:p>
            <a:pPr marL="457200" lvl="0" indent="-342900" algn="l" rtl="0">
              <a:spcBef>
                <a:spcPts val="0"/>
              </a:spcBef>
              <a:spcAft>
                <a:spcPts val="0"/>
              </a:spcAft>
              <a:buSzPts val="1800"/>
              <a:buChar char="●"/>
            </a:pPr>
            <a:r>
              <a:rPr lang="en"/>
              <a:t>Incorporates real-time analysis and edge computing with Jetson Nano.</a:t>
            </a:r>
            <a:endParaRPr/>
          </a:p>
          <a:p>
            <a:pPr marL="457200" lvl="0" indent="-342900" algn="l" rtl="0">
              <a:spcBef>
                <a:spcPts val="0"/>
              </a:spcBef>
              <a:spcAft>
                <a:spcPts val="0"/>
              </a:spcAft>
              <a:buSzPts val="1800"/>
              <a:buChar char="●"/>
            </a:pPr>
            <a:r>
              <a:rPr lang="en"/>
              <a:t>Aims to enhance robustness and accessibility in clinical and remote settings.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Collection and Preprocessing</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Utilized publicly available datasets like PhysioNet/CinC Challenge 2016 and curated additional heart sound recordings.</a:t>
            </a:r>
            <a:endParaRPr/>
          </a:p>
          <a:p>
            <a:pPr marL="457200" lvl="0" indent="-342900" algn="l" rtl="0">
              <a:spcBef>
                <a:spcPts val="0"/>
              </a:spcBef>
              <a:spcAft>
                <a:spcPts val="0"/>
              </a:spcAft>
              <a:buSzPts val="1800"/>
              <a:buChar char="●"/>
            </a:pPr>
            <a:r>
              <a:rPr lang="en"/>
              <a:t>Applied preprocessing techniques including:</a:t>
            </a:r>
            <a:endParaRPr/>
          </a:p>
          <a:p>
            <a:pPr marL="914400" lvl="1" indent="-317500" algn="l" rtl="0">
              <a:spcBef>
                <a:spcPts val="0"/>
              </a:spcBef>
              <a:spcAft>
                <a:spcPts val="0"/>
              </a:spcAft>
              <a:buSzPts val="1400"/>
              <a:buChar char="○"/>
            </a:pPr>
            <a:r>
              <a:rPr lang="en"/>
              <a:t>Noise reduction and filtering to improve audio quality.</a:t>
            </a:r>
            <a:endParaRPr/>
          </a:p>
          <a:p>
            <a:pPr marL="914400" lvl="1" indent="-317500" algn="l" rtl="0">
              <a:spcBef>
                <a:spcPts val="0"/>
              </a:spcBef>
              <a:spcAft>
                <a:spcPts val="0"/>
              </a:spcAft>
              <a:buSzPts val="1400"/>
              <a:buChar char="○"/>
            </a:pPr>
            <a:r>
              <a:rPr lang="en"/>
              <a:t>Segmentation of heart sound cycles (S1, S2) for better feature extraction.</a:t>
            </a:r>
            <a:endParaRPr/>
          </a:p>
          <a:p>
            <a:pPr marL="914400" lvl="1" indent="-317500" algn="l" rtl="0">
              <a:spcBef>
                <a:spcPts val="0"/>
              </a:spcBef>
              <a:spcAft>
                <a:spcPts val="0"/>
              </a:spcAft>
              <a:buSzPts val="1400"/>
              <a:buChar char="○"/>
            </a:pPr>
            <a:r>
              <a:rPr lang="en"/>
              <a:t>Mel-frequency cepstral coefficients (MFCCs) and spectrogram generation for feature representation.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Architecture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Designed a dual-model approach combining:</a:t>
            </a:r>
            <a:endParaRPr/>
          </a:p>
          <a:p>
            <a:pPr marL="914400" lvl="1" indent="-317500" algn="l" rtl="0">
              <a:spcBef>
                <a:spcPts val="0"/>
              </a:spcBef>
              <a:spcAft>
                <a:spcPts val="0"/>
              </a:spcAft>
              <a:buSzPts val="1400"/>
              <a:buChar char="○"/>
            </a:pPr>
            <a:r>
              <a:rPr lang="en"/>
              <a:t>Convolutional Neural Networks (CNNs): For spatial feature extraction from spectrograms.</a:t>
            </a:r>
            <a:endParaRPr/>
          </a:p>
          <a:p>
            <a:pPr marL="914400" lvl="1" indent="-317500" algn="l" rtl="0">
              <a:spcBef>
                <a:spcPts val="0"/>
              </a:spcBef>
              <a:spcAft>
                <a:spcPts val="0"/>
              </a:spcAft>
              <a:buSzPts val="1400"/>
              <a:buChar char="○"/>
            </a:pPr>
            <a:r>
              <a:rPr lang="en"/>
              <a:t>Recurrent Neural Networks (RNNs) with Long Short-Term Memory (LSTM): For capturing sequential patterns in the audio data.</a:t>
            </a:r>
            <a:endParaRPr/>
          </a:p>
          <a:p>
            <a:pPr marL="457200" lvl="0" indent="-342900" algn="l" rtl="0">
              <a:spcBef>
                <a:spcPts val="0"/>
              </a:spcBef>
              <a:spcAft>
                <a:spcPts val="0"/>
              </a:spcAft>
              <a:buSzPts val="1800"/>
              <a:buChar char="●"/>
            </a:pPr>
            <a:r>
              <a:rPr lang="en"/>
              <a:t>Implemented a custom loss function to balance precision and recall for better murmur detection.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Training and Evaluation</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Split data into training, validation, and test sets to prevent overfitting.</a:t>
            </a:r>
            <a:endParaRPr/>
          </a:p>
          <a:p>
            <a:pPr marL="457200" lvl="0" indent="-342900" algn="l" rtl="0">
              <a:spcBef>
                <a:spcPts val="0"/>
              </a:spcBef>
              <a:spcAft>
                <a:spcPts val="0"/>
              </a:spcAft>
              <a:buSzPts val="1800"/>
              <a:buChar char="●"/>
            </a:pPr>
            <a:r>
              <a:rPr lang="en"/>
              <a:t>Used data augmentation techniques (e.g., pitch and speed adjustments) to increase model robustness.</a:t>
            </a:r>
            <a:endParaRPr/>
          </a:p>
          <a:p>
            <a:pPr marL="457200" lvl="0" indent="-342900" algn="l" rtl="0">
              <a:spcBef>
                <a:spcPts val="0"/>
              </a:spcBef>
              <a:spcAft>
                <a:spcPts val="0"/>
              </a:spcAft>
              <a:buSzPts val="1800"/>
              <a:buChar char="●"/>
            </a:pPr>
            <a:r>
              <a:rPr lang="en"/>
              <a:t>Evaluated the model using key metrics: accuracy, precision, recall, and F1-score.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Edge Computing Integration</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Deployed the trained model on Jetson Nano to enable real-time heart sound analysis.</a:t>
            </a:r>
            <a:endParaRPr/>
          </a:p>
          <a:p>
            <a:pPr marL="457200" lvl="0" indent="-342900" algn="l" rtl="0">
              <a:spcBef>
                <a:spcPts val="0"/>
              </a:spcBef>
              <a:spcAft>
                <a:spcPts val="0"/>
              </a:spcAft>
              <a:buSzPts val="1800"/>
              <a:buChar char="●"/>
            </a:pPr>
            <a:r>
              <a:rPr lang="en"/>
              <a:t>Optimized the model for low-power environments without compromising performance.</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Enhancements for Robustness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Introduced adaptive noise filtering to handle varying recording conditions.</a:t>
            </a:r>
            <a:endParaRPr/>
          </a:p>
          <a:p>
            <a:pPr marL="457200" lvl="0" indent="-342900" algn="l" rtl="0">
              <a:spcBef>
                <a:spcPts val="0"/>
              </a:spcBef>
              <a:spcAft>
                <a:spcPts val="0"/>
              </a:spcAft>
              <a:buSzPts val="1800"/>
              <a:buChar char="●"/>
            </a:pPr>
            <a:r>
              <a:rPr lang="en"/>
              <a:t>Improved generalization by training the model on diverse datasets.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Deployment and Testing</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Conducted testing in simulated and real-world conditions to validate performance.</a:t>
            </a:r>
            <a:endParaRPr/>
          </a:p>
          <a:p>
            <a:pPr marL="457200" lvl="0" indent="-342900" algn="l" rtl="0">
              <a:spcBef>
                <a:spcPts val="0"/>
              </a:spcBef>
              <a:spcAft>
                <a:spcPts val="0"/>
              </a:spcAft>
              <a:buSzPts val="1800"/>
              <a:buChar char="●"/>
            </a:pPr>
            <a:r>
              <a:rPr lang="en"/>
              <a:t>Incorporated user feedback for further refinement of the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IMPLEMENTATION DETAILS</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pic>
        <p:nvPicPr>
          <p:cNvPr id="103" name="Google Shape;103;p21"/>
          <p:cNvPicPr preferRelativeResize="0"/>
          <p:nvPr/>
        </p:nvPicPr>
        <p:blipFill>
          <a:blip r:embed="rId3">
            <a:alphaModFix/>
          </a:blip>
          <a:stretch>
            <a:fillRect/>
          </a:stretch>
        </p:blipFill>
        <p:spPr>
          <a:xfrm>
            <a:off x="1816325" y="1135000"/>
            <a:ext cx="5658900" cy="3671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On-screen Show (16:9)</PresentationFormat>
  <Paragraphs>58</Paragraphs>
  <Slides>16</Slides>
  <Notes>12</Notes>
  <HiddenSlides>0</HiddenSlides>
  <MMClips>2</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CardioClassifier: Real-Time Murmur Detection Using Machine Learning</vt:lpstr>
      <vt:lpstr>Introduction</vt:lpstr>
      <vt:lpstr>Data Collection and Preprocessing</vt:lpstr>
      <vt:lpstr>Model Architecture</vt:lpstr>
      <vt:lpstr>Model Training and Evaluation</vt:lpstr>
      <vt:lpstr>Edge Computing Integration</vt:lpstr>
      <vt:lpstr>Enhancements for Robustness</vt:lpstr>
      <vt:lpstr>Deployment and Testing</vt:lpstr>
      <vt:lpstr>IMPLEMENTATION DETAILS  </vt:lpstr>
      <vt:lpstr>Data from STM</vt:lpstr>
      <vt:lpstr>Audio Conversion</vt:lpstr>
      <vt:lpstr>Prediction In Jetson</vt:lpstr>
      <vt:lpstr>MERITS  </vt:lpstr>
      <vt:lpstr>Applications of the System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LAKSHMANAN RAM</cp:lastModifiedBy>
  <cp:revision>1</cp:revision>
  <dcterms:modified xsi:type="dcterms:W3CDTF">2024-12-10T06:47:43Z</dcterms:modified>
</cp:coreProperties>
</file>