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4" r:id="rId5"/>
    <p:sldId id="345" r:id="rId6"/>
    <p:sldId id="357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70" r:id="rId16"/>
    <p:sldId id="368" r:id="rId17"/>
    <p:sldId id="369" r:id="rId18"/>
    <p:sldId id="3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11F7CE-9EB7-4FC9-B148-41787E171B24}">
          <p14:sldIdLst>
            <p14:sldId id="344"/>
            <p14:sldId id="345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70"/>
            <p14:sldId id="368"/>
            <p14:sldId id="36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Laksha ." initials="L." lastIdx="1" clrIdx="3">
    <p:extLst>
      <p:ext uri="{19B8F6BF-5375-455C-9EA6-DF929625EA0E}">
        <p15:presenceInfo xmlns:p15="http://schemas.microsoft.com/office/powerpoint/2012/main" userId="b57ee64a21d4dc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82" d="100"/>
          <a:sy n="82" d="100"/>
        </p:scale>
        <p:origin x="989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1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7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64500B-B64A-B6F0-E33B-11E9FCA0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82" y="1954306"/>
            <a:ext cx="10282517" cy="3056962"/>
          </a:xfrm>
        </p:spPr>
        <p:txBody>
          <a:bodyPr>
            <a:normAutofit/>
          </a:bodyPr>
          <a:lstStyle/>
          <a:p>
            <a:r>
              <a:rPr lang="en-US" sz="5400" dirty="0"/>
              <a:t>Optical Character Recognition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C5D-1E66-A7AC-18D7-15F0ED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77599" y="5809129"/>
            <a:ext cx="170329" cy="134469"/>
          </a:xfrm>
        </p:spPr>
        <p:txBody>
          <a:bodyPr>
            <a:normAutofit/>
          </a:bodyPr>
          <a:lstStyle/>
          <a:p>
            <a:r>
              <a:rPr lang="en-US" sz="100" dirty="0"/>
              <a:t>M</a:t>
            </a:r>
            <a:endParaRPr lang="en-IN" sz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99-86B2-5892-81F8-CC76896D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2C7BB-E08D-772C-DF4B-D921F3264405}"/>
              </a:ext>
            </a:extLst>
          </p:cNvPr>
          <p:cNvSpPr txBox="1"/>
          <p:nvPr/>
        </p:nvSpPr>
        <p:spPr>
          <a:xfrm>
            <a:off x="1967697" y="694481"/>
            <a:ext cx="7778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Upload Handwritten Image Page</a:t>
            </a:r>
            <a:endParaRPr lang="en-IN" sz="4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33760D-93B7-413D-737C-858CE6B5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61" y="1695911"/>
            <a:ext cx="9016678" cy="44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0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C5D-1E66-A7AC-18D7-15F0ED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77599" y="5809129"/>
            <a:ext cx="170329" cy="134469"/>
          </a:xfrm>
        </p:spPr>
        <p:txBody>
          <a:bodyPr>
            <a:normAutofit/>
          </a:bodyPr>
          <a:lstStyle/>
          <a:p>
            <a:r>
              <a:rPr lang="en-US" sz="100" dirty="0"/>
              <a:t>M</a:t>
            </a:r>
            <a:endParaRPr lang="en-IN" sz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99-86B2-5892-81F8-CC76896D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2C7BB-E08D-772C-DF4B-D921F3264405}"/>
              </a:ext>
            </a:extLst>
          </p:cNvPr>
          <p:cNvSpPr txBox="1"/>
          <p:nvPr/>
        </p:nvSpPr>
        <p:spPr>
          <a:xfrm>
            <a:off x="3113591" y="694481"/>
            <a:ext cx="6632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Detected Text Page</a:t>
            </a:r>
            <a:endParaRPr lang="en-IN" sz="4400" b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CA6B222-6C3E-DE0B-C3E2-2E9F170672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987" t="12157" r="19987"/>
          <a:stretch/>
        </p:blipFill>
        <p:spPr>
          <a:xfrm>
            <a:off x="744072" y="1774958"/>
            <a:ext cx="4969341" cy="434629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BBC2BB-A98D-AB56-F33D-3656D8989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9" t="14236" r="17988"/>
          <a:stretch/>
        </p:blipFill>
        <p:spPr>
          <a:xfrm>
            <a:off x="6354500" y="1799758"/>
            <a:ext cx="4710897" cy="43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C5D-1E66-A7AC-18D7-15F0ED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77599" y="5809129"/>
            <a:ext cx="170329" cy="134469"/>
          </a:xfrm>
        </p:spPr>
        <p:txBody>
          <a:bodyPr>
            <a:normAutofit/>
          </a:bodyPr>
          <a:lstStyle/>
          <a:p>
            <a:r>
              <a:rPr lang="en-US" sz="100" dirty="0"/>
              <a:t>M</a:t>
            </a:r>
            <a:endParaRPr lang="en-IN" sz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99-86B2-5892-81F8-CC76896D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2C7BB-E08D-772C-DF4B-D921F3264405}"/>
              </a:ext>
            </a:extLst>
          </p:cNvPr>
          <p:cNvSpPr txBox="1"/>
          <p:nvPr/>
        </p:nvSpPr>
        <p:spPr>
          <a:xfrm>
            <a:off x="3113591" y="694481"/>
            <a:ext cx="6632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Detected Text Page</a:t>
            </a:r>
            <a:endParaRPr lang="en-IN" sz="4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01DDF-038F-07E3-8C20-07AAC8A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1641576"/>
            <a:ext cx="9109513" cy="43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883920"/>
            <a:ext cx="4930589" cy="5059680"/>
          </a:xfrm>
        </p:spPr>
        <p:txBody>
          <a:bodyPr/>
          <a:lstStyle/>
          <a:p>
            <a:r>
              <a:rPr lang="en-US" sz="4400" dirty="0"/>
              <a:t>Future Scope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8408" y="1364410"/>
            <a:ext cx="5944697" cy="40987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While our project meets its objectives, there is room for further enhancement. Future work could focus on improving text recognition accuracy by incorporating additional machine learning models or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Evaluation metrics and markers should be developed to assess and benchmark the performance of the text recognition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Additionally, expanding the system to handle more diverse handwriting styles.</a:t>
            </a:r>
          </a:p>
        </p:txBody>
      </p:sp>
    </p:spTree>
    <p:extLst>
      <p:ext uri="{BB962C8B-B14F-4D97-AF65-F5344CB8AC3E}">
        <p14:creationId xmlns:p14="http://schemas.microsoft.com/office/powerpoint/2010/main" val="71726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883920"/>
            <a:ext cx="4930589" cy="5059680"/>
          </a:xfrm>
        </p:spPr>
        <p:txBody>
          <a:bodyPr/>
          <a:lstStyle/>
          <a:p>
            <a:r>
              <a:rPr lang="en-US" sz="4400" dirty="0"/>
              <a:t>Conclusion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241" y="1364410"/>
            <a:ext cx="6513864" cy="4098700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successfully developed a system for converting handwritten words into digital text using advanced machine-learning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By integrating YOLO for text detection and Tesseract OCR for text recognition, the system effectively processes and digitizes handwritten documents.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user-friendly web application facilitates image uploads, detects text, and easily displays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Using Flask as the backend framework ensures easy communication between the frontend and the machine learning components.</a:t>
            </a:r>
          </a:p>
        </p:txBody>
      </p:sp>
    </p:spTree>
    <p:extLst>
      <p:ext uri="{BB962C8B-B14F-4D97-AF65-F5344CB8AC3E}">
        <p14:creationId xmlns:p14="http://schemas.microsoft.com/office/powerpoint/2010/main" val="16810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565" y="2429434"/>
            <a:ext cx="5094848" cy="3712285"/>
          </a:xfrm>
        </p:spPr>
        <p:txBody>
          <a:bodyPr>
            <a:normAutofit/>
          </a:bodyPr>
          <a:lstStyle/>
          <a:p>
            <a:r>
              <a:rPr lang="en-US" sz="2400" dirty="0"/>
              <a:t>Keerthana – 4SO21CS073</a:t>
            </a:r>
          </a:p>
          <a:p>
            <a:r>
              <a:rPr lang="en-US" sz="2400" dirty="0"/>
              <a:t>Laksha – 4SO21CS075</a:t>
            </a:r>
          </a:p>
          <a:p>
            <a:r>
              <a:rPr lang="en-US" sz="2400" dirty="0"/>
              <a:t>M Kushi Suvarna – 4SO21CS82</a:t>
            </a:r>
          </a:p>
          <a:p>
            <a:r>
              <a:rPr lang="en-US" sz="2400" dirty="0" err="1"/>
              <a:t>Mantraj</a:t>
            </a:r>
            <a:r>
              <a:rPr lang="en-US" sz="2400" dirty="0"/>
              <a:t> </a:t>
            </a:r>
            <a:r>
              <a:rPr lang="en-US" sz="2400" dirty="0" err="1"/>
              <a:t>Tryphena</a:t>
            </a:r>
            <a:r>
              <a:rPr lang="en-US" sz="2400" dirty="0"/>
              <a:t> – 4SO21CS083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83920"/>
            <a:ext cx="3334872" cy="5059680"/>
          </a:xfrm>
        </p:spPr>
        <p:txBody>
          <a:bodyPr/>
          <a:lstStyle/>
          <a:p>
            <a:r>
              <a:rPr lang="en-US" sz="44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4" y="1344706"/>
            <a:ext cx="7207624" cy="442856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Handwritten text recognition is challenging due to diverse nature of human handwriting.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With the increasing volume of handwritten documents, automated solutions are needed to accurately convert these documents into digital formats.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focuses on converting handwritten words into digital text using advanced machine learning techniques.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By improving accuracy and efficiency, it aims to simplify and speed up the transcription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883920"/>
            <a:ext cx="4930589" cy="5059680"/>
          </a:xfrm>
        </p:spPr>
        <p:txBody>
          <a:bodyPr/>
          <a:lstStyle/>
          <a:p>
            <a:r>
              <a:rPr lang="en-US" sz="4400" dirty="0"/>
              <a:t>Problem Statement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348753"/>
            <a:ext cx="5558117" cy="342451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conversion of handwritten words into digital text presents a challenge because of variability and complexity of handwriting styles.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Aim is to create a system that efficiently converts handwritten words into digital text, making it easier to handle handwritten documents.</a:t>
            </a:r>
          </a:p>
        </p:txBody>
      </p:sp>
    </p:spTree>
    <p:extLst>
      <p:ext uri="{BB962C8B-B14F-4D97-AF65-F5344CB8AC3E}">
        <p14:creationId xmlns:p14="http://schemas.microsoft.com/office/powerpoint/2010/main" val="414363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883920"/>
            <a:ext cx="2115671" cy="5059680"/>
          </a:xfrm>
        </p:spPr>
        <p:txBody>
          <a:bodyPr/>
          <a:lstStyle/>
          <a:p>
            <a:r>
              <a:rPr lang="en-US" sz="4400" dirty="0"/>
              <a:t>Scope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2047" y="1344706"/>
            <a:ext cx="7602071" cy="442856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Focuses on developing automated handwritten text recognition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Integrates OCR with modern text detection algorithm to convert handwritten text to digital format.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Utilizes YOLO for text detection and Tesseract for character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Flask-based web application where users can upload image and process through YOLO and Tesseract.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Benefit educational institutions, exam boards by automating transcription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120587"/>
            <a:ext cx="10515600" cy="564777"/>
          </a:xfrm>
        </p:spPr>
        <p:txBody>
          <a:bodyPr>
            <a:noAutofit/>
          </a:bodyPr>
          <a:lstStyle/>
          <a:p>
            <a:r>
              <a:rPr lang="en-US" sz="4400" dirty="0"/>
              <a:t>Software Requirements Specification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8494" y="1891553"/>
            <a:ext cx="4285130" cy="4195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Functional Requirements</a:t>
            </a:r>
          </a:p>
          <a:p>
            <a:pPr algn="just"/>
            <a:r>
              <a:rPr lang="en-US" sz="2000" b="0" dirty="0"/>
              <a:t>User Authentication</a:t>
            </a:r>
          </a:p>
          <a:p>
            <a:pPr algn="just"/>
            <a:r>
              <a:rPr lang="en-US" sz="2000" b="0" dirty="0"/>
              <a:t>Image Upload</a:t>
            </a:r>
          </a:p>
          <a:p>
            <a:pPr algn="just"/>
            <a:r>
              <a:rPr lang="en-US" sz="2000" b="0" dirty="0"/>
              <a:t>Text-Detection(YOLO model)</a:t>
            </a:r>
          </a:p>
          <a:p>
            <a:pPr algn="just"/>
            <a:r>
              <a:rPr lang="en-US" sz="2000" b="0" dirty="0"/>
              <a:t>Text-Recognition(Tesseract OCR)</a:t>
            </a:r>
          </a:p>
          <a:p>
            <a:pPr algn="just"/>
            <a:r>
              <a:rPr lang="en-US" sz="2000" b="0" dirty="0"/>
              <a:t>Result Display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DCFBB-ACB7-6696-AA69-FB018F687C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66965" y="1891552"/>
            <a:ext cx="4096870" cy="419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Non-Functional Requirements                       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Compatibility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Reliability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317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120587"/>
            <a:ext cx="10515600" cy="564777"/>
          </a:xfrm>
        </p:spPr>
        <p:txBody>
          <a:bodyPr>
            <a:noAutofit/>
          </a:bodyPr>
          <a:lstStyle/>
          <a:p>
            <a:r>
              <a:rPr lang="en-US" sz="4400" dirty="0"/>
              <a:t>Software Requirements Specification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8494" y="1891553"/>
            <a:ext cx="4285130" cy="4195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Software Requirements</a:t>
            </a:r>
          </a:p>
          <a:p>
            <a:pPr algn="just"/>
            <a:r>
              <a:rPr lang="en-US" sz="2000" b="0" dirty="0"/>
              <a:t>Web Application Framework (Flask-based)  </a:t>
            </a:r>
          </a:p>
          <a:p>
            <a:pPr algn="just"/>
            <a:r>
              <a:rPr lang="en-US" sz="2000" b="0" dirty="0"/>
              <a:t>Machine Learning Libraries 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YOLO(You Only Look Once)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Tesseract OCR</a:t>
            </a:r>
          </a:p>
          <a:p>
            <a:pPr algn="just"/>
            <a:r>
              <a:rPr lang="en-US" sz="2000" b="0" dirty="0"/>
              <a:t>Web Browser Capability (Google Chrome, Microsoft Edge, Mozilla Firefox )</a:t>
            </a:r>
          </a:p>
          <a:p>
            <a:pPr marL="457200" lvl="1" indent="0" algn="just">
              <a:buNone/>
            </a:pPr>
            <a:endParaRPr lang="en-US" sz="2000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DCFBB-ACB7-6696-AA69-FB018F687C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2871" y="1891552"/>
            <a:ext cx="4580964" cy="4195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Hardware Requirements                       </a:t>
            </a:r>
          </a:p>
          <a:p>
            <a:r>
              <a:rPr lang="en-US" sz="2000" dirty="0"/>
              <a:t>Server Specification</a:t>
            </a:r>
          </a:p>
          <a:p>
            <a:pPr lvl="1" algn="just"/>
            <a:r>
              <a:rPr lang="en-US" sz="2000" dirty="0"/>
              <a:t>CPU</a:t>
            </a:r>
            <a:endParaRPr lang="en-US" sz="2000" b="0" dirty="0"/>
          </a:p>
          <a:p>
            <a:pPr lvl="1" algn="just"/>
            <a:r>
              <a:rPr lang="en-US" sz="2000" dirty="0"/>
              <a:t>RAM (</a:t>
            </a:r>
            <a:r>
              <a:rPr lang="en-US" sz="2000" dirty="0" err="1"/>
              <a:t>Atleast</a:t>
            </a:r>
            <a:r>
              <a:rPr lang="en-US" sz="2000" dirty="0"/>
              <a:t> 8gb)</a:t>
            </a:r>
          </a:p>
          <a:p>
            <a:pPr lvl="1" algn="just"/>
            <a:r>
              <a:rPr lang="en-US" sz="2000" b="0" dirty="0"/>
              <a:t>Storage</a:t>
            </a:r>
          </a:p>
          <a:p>
            <a:r>
              <a:rPr lang="en-US" sz="2000" dirty="0"/>
              <a:t>User Hardware</a:t>
            </a:r>
          </a:p>
          <a:p>
            <a:pPr lvl="1" algn="just"/>
            <a:r>
              <a:rPr lang="en-US" sz="2000" dirty="0"/>
              <a:t>Internet Connection</a:t>
            </a:r>
          </a:p>
          <a:p>
            <a:pPr lvl="1" algn="just"/>
            <a:r>
              <a:rPr lang="en-US" sz="2000" dirty="0"/>
              <a:t>Computer or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09181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883920"/>
            <a:ext cx="4025153" cy="5059680"/>
          </a:xfrm>
        </p:spPr>
        <p:txBody>
          <a:bodyPr/>
          <a:lstStyle/>
          <a:p>
            <a:r>
              <a:rPr lang="en-US" sz="4400" dirty="0"/>
              <a:t>Implementation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7812" y="1344706"/>
            <a:ext cx="6526306" cy="442856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Text Detection  (Implemented using </a:t>
            </a:r>
            <a:r>
              <a:rPr lang="en-US" sz="2000" dirty="0" err="1"/>
              <a:t>Jupyter</a:t>
            </a:r>
            <a:r>
              <a:rPr lang="en-US" sz="2000" dirty="0"/>
              <a:t> Notebooks, YOLO for detecting text regions within images.)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Integration with Python Backend (Python is integrated into Flask)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Front-End Development (HTML, CSS, JavaScript)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System Integration (Combining Front-end, back-end and machine learning components.)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C5D-1E66-A7AC-18D7-15F0ED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77599" y="5809129"/>
            <a:ext cx="170329" cy="134469"/>
          </a:xfrm>
        </p:spPr>
        <p:txBody>
          <a:bodyPr>
            <a:normAutofit/>
          </a:bodyPr>
          <a:lstStyle/>
          <a:p>
            <a:r>
              <a:rPr lang="en-US" sz="100" dirty="0"/>
              <a:t>M</a:t>
            </a:r>
            <a:endParaRPr lang="en-IN" sz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99-86B2-5892-81F8-CC76896D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640751-0D69-84BA-495B-A0222AE1FE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45" t="11339" r="645"/>
          <a:stretch/>
        </p:blipFill>
        <p:spPr>
          <a:xfrm>
            <a:off x="914400" y="1641575"/>
            <a:ext cx="10533528" cy="4521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2C7BB-E08D-772C-DF4B-D921F3264405}"/>
              </a:ext>
            </a:extLst>
          </p:cNvPr>
          <p:cNvSpPr txBox="1"/>
          <p:nvPr/>
        </p:nvSpPr>
        <p:spPr>
          <a:xfrm>
            <a:off x="4456253" y="694481"/>
            <a:ext cx="5289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Page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6079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C5D-1E66-A7AC-18D7-15F0ED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77599" y="5809129"/>
            <a:ext cx="170329" cy="134469"/>
          </a:xfrm>
        </p:spPr>
        <p:txBody>
          <a:bodyPr>
            <a:normAutofit/>
          </a:bodyPr>
          <a:lstStyle/>
          <a:p>
            <a:r>
              <a:rPr lang="en-US" sz="100" dirty="0"/>
              <a:t>M</a:t>
            </a:r>
            <a:endParaRPr lang="en-IN" sz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99-86B2-5892-81F8-CC76896D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2C7BB-E08D-772C-DF4B-D921F3264405}"/>
              </a:ext>
            </a:extLst>
          </p:cNvPr>
          <p:cNvSpPr txBox="1"/>
          <p:nvPr/>
        </p:nvSpPr>
        <p:spPr>
          <a:xfrm>
            <a:off x="4456253" y="694481"/>
            <a:ext cx="5289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Login/</a:t>
            </a:r>
            <a:r>
              <a:rPr lang="en-US" sz="4400" b="1" dirty="0" err="1"/>
              <a:t>SignUp</a:t>
            </a:r>
            <a:r>
              <a:rPr lang="en-US" sz="4400" b="1" dirty="0"/>
              <a:t> Page</a:t>
            </a:r>
            <a:endParaRPr lang="en-IN" sz="4400" b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CA6B222-6C3E-DE0B-C3E2-2E9F170672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68" r="1568"/>
          <a:stretch>
            <a:fillRect/>
          </a:stretch>
        </p:blipFill>
        <p:spPr>
          <a:xfrm>
            <a:off x="744072" y="1774958"/>
            <a:ext cx="4969341" cy="434629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BBC2BB-A98D-AB56-F33D-3656D898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04" y="1774958"/>
            <a:ext cx="5061995" cy="4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87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503</Words>
  <Application>Microsoft Office PowerPoint</Application>
  <PresentationFormat>Widescreen</PresentationFormat>
  <Paragraphs>86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Bodoni MT</vt:lpstr>
      <vt:lpstr>Calibri</vt:lpstr>
      <vt:lpstr>Source Sans Pro Light</vt:lpstr>
      <vt:lpstr>Custom</vt:lpstr>
      <vt:lpstr>Optical Character Recognition</vt:lpstr>
      <vt:lpstr>Introduction </vt:lpstr>
      <vt:lpstr>Problem Statement </vt:lpstr>
      <vt:lpstr>Scope </vt:lpstr>
      <vt:lpstr>Software Requirements Specification </vt:lpstr>
      <vt:lpstr>Software Requirements Specification </vt:lpstr>
      <vt:lpstr>Implementation </vt:lpstr>
      <vt:lpstr>M</vt:lpstr>
      <vt:lpstr>M</vt:lpstr>
      <vt:lpstr>M</vt:lpstr>
      <vt:lpstr>M</vt:lpstr>
      <vt:lpstr>M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Laksha</dc:creator>
  <cp:lastModifiedBy>Keerthana Bhat</cp:lastModifiedBy>
  <cp:revision>3</cp:revision>
  <dcterms:created xsi:type="dcterms:W3CDTF">2024-02-15T19:21:17Z</dcterms:created>
  <dcterms:modified xsi:type="dcterms:W3CDTF">2024-07-30T00:41:43Z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