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433065" cy="509114"/>
          </a:xfrm>
          <a:prstGeom prst="rect">
            <a:avLst/>
          </a:prstGeom>
        </p:spPr>
        <p:txBody>
          <a:bodyPr vert="horz" wrap="square" lIns="0" tIns="16510" rIns="0" bIns="0" rtlCol="0">
            <a:spAutoFit/>
          </a:bodyPr>
          <a:lstStyle/>
          <a:p>
            <a:pPr marL="12700">
              <a:lnSpc>
                <a:spcPct val="100000"/>
              </a:lnSpc>
              <a:spcBef>
                <a:spcPts val="130"/>
              </a:spcBef>
            </a:pPr>
            <a:r>
              <a:rPr lang="en-US" sz="3200" dirty="0" err="1">
                <a:latin typeface="Trebuchet MS"/>
                <a:cs typeface="Trebuchet MS"/>
              </a:rPr>
              <a:t>Lakshana</a:t>
            </a:r>
            <a:r>
              <a:rPr lang="en-US" sz="3200" dirty="0">
                <a:latin typeface="Trebuchet MS"/>
                <a:cs typeface="Trebuchet MS"/>
              </a:rPr>
              <a:t> R</a:t>
            </a:r>
            <a:endParaRPr sz="3200" dirty="0">
              <a:latin typeface="Trebuchet MS"/>
              <a:cs typeface="Trebuchet MS"/>
            </a:endParaRPr>
          </a:p>
        </p:txBody>
      </p:sp>
      <p:sp>
        <p:nvSpPr>
          <p:cNvPr id="8" name="object 8"/>
          <p:cNvSpPr txBox="1"/>
          <p:nvPr/>
        </p:nvSpPr>
        <p:spPr>
          <a:xfrm>
            <a:off x="6484620" y="2821622"/>
            <a:ext cx="3040380" cy="751488"/>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Vehicle Detection System</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0" name="Text Placeholder 9">
            <a:extLst>
              <a:ext uri="{FF2B5EF4-FFF2-40B4-BE49-F238E27FC236}">
                <a16:creationId xmlns:a16="http://schemas.microsoft.com/office/drawing/2014/main" id="{B62D6C26-42A2-304D-5147-E8E1CC3D861A}"/>
              </a:ext>
            </a:extLst>
          </p:cNvPr>
          <p:cNvSpPr>
            <a:spLocks noGrp="1"/>
          </p:cNvSpPr>
          <p:nvPr>
            <p:ph type="body" idx="1"/>
          </p:nvPr>
        </p:nvSpPr>
        <p:spPr>
          <a:xfrm>
            <a:off x="437055" y="2519593"/>
            <a:ext cx="10972800" cy="1477328"/>
          </a:xfrm>
        </p:spPr>
        <p:txBody>
          <a:bodyPr/>
          <a:lstStyle/>
          <a:p>
            <a:r>
              <a:rPr lang="en-US" sz="2400" b="0" i="0" dirty="0">
                <a:solidFill>
                  <a:schemeClr val="tx1"/>
                </a:solidFill>
                <a:effectLst/>
                <a:latin typeface="Söhne"/>
              </a:rPr>
              <a:t>The YOLO object detection model demonstrates high accuracy and real-time performance in detecting cars within images and video streams. Visualizations such as confusion matrices provide insights into the model's performance, while its scalability and ease of use make it suitable for various applications.</a:t>
            </a:r>
            <a:endParaRPr lang="en-IN" sz="2400" dirty="0">
              <a:solidFill>
                <a:schemeClr val="tx1"/>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558165" y="5591175"/>
            <a:ext cx="8509635" cy="632224"/>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https://drive.google.com/drive/folders/1nHtCrhgHrQa1_Ee-6N-ufYl8ua3X60-N?usp=drive_link</a:t>
            </a:r>
            <a:endParaRPr sz="2000" dirty="0">
              <a:latin typeface="Trebuchet MS"/>
              <a:cs typeface="Trebuchet MS"/>
            </a:endParaRPr>
          </a:p>
        </p:txBody>
      </p:sp>
      <p:sp>
        <p:nvSpPr>
          <p:cNvPr id="11" name="TextBox 10">
            <a:extLst>
              <a:ext uri="{FF2B5EF4-FFF2-40B4-BE49-F238E27FC236}">
                <a16:creationId xmlns:a16="http://schemas.microsoft.com/office/drawing/2014/main" id="{55762908-A718-34BE-1E7F-3B404E36A0C7}"/>
              </a:ext>
            </a:extLst>
          </p:cNvPr>
          <p:cNvSpPr txBox="1"/>
          <p:nvPr/>
        </p:nvSpPr>
        <p:spPr>
          <a:xfrm>
            <a:off x="437055" y="4990489"/>
            <a:ext cx="5277945" cy="369332"/>
          </a:xfrm>
          <a:prstGeom prst="rect">
            <a:avLst/>
          </a:prstGeom>
          <a:noFill/>
        </p:spPr>
        <p:txBody>
          <a:bodyPr wrap="square" rtlCol="0">
            <a:spAutoFit/>
          </a:bodyPr>
          <a:lstStyle/>
          <a:p>
            <a:r>
              <a:rPr lang="en-US" b="1" u="sng" dirty="0"/>
              <a:t>DEMO LINK:</a:t>
            </a:r>
            <a:endParaRPr lang="en-IN"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US" sz="4250" dirty="0"/>
              <a:t>VEHICLE DETECTION SYSTEM</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18464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3" name="Text Placeholder 22">
            <a:extLst>
              <a:ext uri="{FF2B5EF4-FFF2-40B4-BE49-F238E27FC236}">
                <a16:creationId xmlns:a16="http://schemas.microsoft.com/office/drawing/2014/main" id="{67678F84-71F9-83F9-0005-BB25AB592B5C}"/>
              </a:ext>
            </a:extLst>
          </p:cNvPr>
          <p:cNvSpPr>
            <a:spLocks noGrp="1"/>
          </p:cNvSpPr>
          <p:nvPr>
            <p:ph type="body" idx="1"/>
          </p:nvPr>
        </p:nvSpPr>
        <p:spPr>
          <a:xfrm>
            <a:off x="609600" y="1577340"/>
            <a:ext cx="10972800" cy="3970318"/>
          </a:xfrm>
        </p:spPr>
        <p:txBody>
          <a:bodyPr/>
          <a:lstStyle/>
          <a:p>
            <a:pPr marL="342900" indent="-342900" algn="l">
              <a:buFont typeface="+mj-lt"/>
              <a:buAutoNum type="arabicPeriod"/>
            </a:pPr>
            <a:r>
              <a:rPr lang="en-US" sz="2400" dirty="0"/>
              <a:t>Problem Statement</a:t>
            </a:r>
          </a:p>
          <a:p>
            <a:pPr marL="342900" indent="-342900" algn="l">
              <a:buFont typeface="+mj-lt"/>
              <a:buAutoNum type="arabicPeriod"/>
            </a:pPr>
            <a:r>
              <a:rPr lang="en-US" sz="2400" dirty="0"/>
              <a:t>Project Overview</a:t>
            </a:r>
          </a:p>
          <a:p>
            <a:pPr marL="342900" indent="-342900" algn="l">
              <a:buFont typeface="+mj-lt"/>
              <a:buAutoNum type="arabicPeriod"/>
            </a:pPr>
            <a:r>
              <a:rPr lang="en-US" sz="2400" dirty="0"/>
              <a:t>End Users</a:t>
            </a:r>
          </a:p>
          <a:p>
            <a:pPr marL="342900" indent="-342900" algn="l">
              <a:buFont typeface="+mj-lt"/>
              <a:buAutoNum type="arabicPeriod"/>
            </a:pPr>
            <a:r>
              <a:rPr lang="en-US" sz="2400" dirty="0"/>
              <a:t>Solution and Value Proposition</a:t>
            </a:r>
          </a:p>
          <a:p>
            <a:pPr marL="342900" indent="-342900" algn="l">
              <a:buFont typeface="+mj-lt"/>
              <a:buAutoNum type="arabicPeriod"/>
            </a:pPr>
            <a:r>
              <a:rPr lang="en-US" sz="2400" dirty="0"/>
              <a:t>Wow in the solution</a:t>
            </a:r>
          </a:p>
          <a:p>
            <a:pPr marL="342900" indent="-342900" algn="l">
              <a:buFont typeface="+mj-lt"/>
              <a:buAutoNum type="arabicPeriod"/>
            </a:pPr>
            <a:r>
              <a:rPr lang="en-US" sz="2400" dirty="0"/>
              <a:t>Modelling</a:t>
            </a:r>
          </a:p>
          <a:p>
            <a:pPr marL="342900" indent="-342900" algn="l">
              <a:buFont typeface="+mj-lt"/>
              <a:buAutoNum type="arabicPeriod"/>
            </a:pPr>
            <a:r>
              <a:rPr lang="en-US" sz="2400" dirty="0"/>
              <a:t>Results</a:t>
            </a:r>
          </a:p>
          <a:p>
            <a:pPr marL="342900" indent="-342900" algn="l">
              <a:buFont typeface="+mj-lt"/>
              <a:buAutoNum type="arabicPeriod"/>
            </a:pPr>
            <a:endParaRPr lang="en-US" dirty="0"/>
          </a:p>
          <a:p>
            <a:pPr marL="342900" indent="-342900" algn="l">
              <a:buFont typeface="+mj-lt"/>
              <a:buAutoNum type="arabicPeriod"/>
            </a:pPr>
            <a:endParaRPr lang="en-US" dirty="0"/>
          </a:p>
          <a:p>
            <a:pPr marL="342900" indent="-342900" algn="l">
              <a:buFont typeface="+mj-lt"/>
              <a:buAutoNum type="arabicPeriod"/>
            </a:pPr>
            <a:endParaRPr lang="en-US" dirty="0"/>
          </a:p>
          <a:p>
            <a:pPr marL="342900" indent="-342900" algn="l">
              <a:buFont typeface="+mj-lt"/>
              <a:buAutoNum type="arabicPeriod"/>
            </a:pPr>
            <a:endParaRPr lang="en-US" dirty="0"/>
          </a:p>
          <a:p>
            <a:pPr algn="ct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1" name="Text Placeholder 10">
            <a:extLst>
              <a:ext uri="{FF2B5EF4-FFF2-40B4-BE49-F238E27FC236}">
                <a16:creationId xmlns:a16="http://schemas.microsoft.com/office/drawing/2014/main" id="{3CB895DF-789E-A12D-442C-C5E36CC30139}"/>
              </a:ext>
            </a:extLst>
          </p:cNvPr>
          <p:cNvSpPr>
            <a:spLocks noGrp="1"/>
          </p:cNvSpPr>
          <p:nvPr>
            <p:ph type="body" idx="1"/>
          </p:nvPr>
        </p:nvSpPr>
        <p:spPr>
          <a:xfrm>
            <a:off x="694191" y="1497468"/>
            <a:ext cx="7381875" cy="2954655"/>
          </a:xfrm>
        </p:spPr>
        <p:txBody>
          <a:bodyPr/>
          <a:lstStyle/>
          <a:p>
            <a:r>
              <a:rPr lang="en-US" sz="2400" b="0" i="0" dirty="0">
                <a:solidFill>
                  <a:schemeClr val="tx1"/>
                </a:solidFill>
                <a:effectLst/>
                <a:latin typeface="Times New Roman" panose="02020603050405020304" pitchFamily="18" charset="0"/>
                <a:cs typeface="Times New Roman" panose="02020603050405020304" pitchFamily="18" charset="0"/>
              </a:rPr>
              <a:t>Developing an efficient vehicle detection system is crucial for various applications, including traffic management, surveillance, and autonomous driving. The aim of this project is to design and implement a robust vehicle detection system capable of accurately detecting vehicles in images and videos in real-time. The system should be able to identify different types of vehicles under varying environmental conditions and occlusions</a:t>
            </a:r>
            <a:r>
              <a:rPr lang="en-US" sz="2400" b="0" i="0" dirty="0">
                <a:solidFill>
                  <a:srgbClr val="ECECEC"/>
                </a:solidFill>
                <a:effectLst/>
                <a:latin typeface="Söhne"/>
              </a:rPr>
              <a:t>.</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1" name="Text Placeholder 10">
            <a:extLst>
              <a:ext uri="{FF2B5EF4-FFF2-40B4-BE49-F238E27FC236}">
                <a16:creationId xmlns:a16="http://schemas.microsoft.com/office/drawing/2014/main" id="{A325C9D5-F740-ADD4-B395-2DF1AEAFD50F}"/>
              </a:ext>
            </a:extLst>
          </p:cNvPr>
          <p:cNvSpPr>
            <a:spLocks noGrp="1"/>
          </p:cNvSpPr>
          <p:nvPr>
            <p:ph type="body" idx="1"/>
          </p:nvPr>
        </p:nvSpPr>
        <p:spPr>
          <a:xfrm>
            <a:off x="609600" y="1577340"/>
            <a:ext cx="8153400" cy="3451860"/>
          </a:xfrm>
        </p:spPr>
        <p:txBody>
          <a:bodyPr/>
          <a:lstStyle/>
          <a:p>
            <a:r>
              <a:rPr lang="en-US" sz="2400" b="0" i="0" dirty="0">
                <a:solidFill>
                  <a:schemeClr val="tx1"/>
                </a:solidFill>
                <a:effectLst/>
                <a:latin typeface="Söhne"/>
              </a:rPr>
              <a:t>The Real-Time Vehicle Detection System project aims to develop a robust and efficient solution for detecting vehicles in images and video streams in real-time. The system will leverage state-of-the-art deep learning techniques, specifically the YOLO (You Only Look Once) algorithm, to achieve high accuracy and speed in vehicle detection tasks. The project will address the growing need for advanced vehicle detection systems in various applications, including traffic management, surveillance, and autonomous driving.</a:t>
            </a:r>
            <a:endParaRPr lang="en-IN" sz="2400" dirty="0">
              <a:solidFill>
                <a:schemeClr val="tx1"/>
              </a:solidFill>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sp>
        <p:nvSpPr>
          <p:cNvPr id="9" name="Text Placeholder 8">
            <a:extLst>
              <a:ext uri="{FF2B5EF4-FFF2-40B4-BE49-F238E27FC236}">
                <a16:creationId xmlns:a16="http://schemas.microsoft.com/office/drawing/2014/main" id="{4226F3F7-8E9F-06E8-F59F-BAAFD3E48554}"/>
              </a:ext>
            </a:extLst>
          </p:cNvPr>
          <p:cNvSpPr>
            <a:spLocks noGrp="1"/>
          </p:cNvSpPr>
          <p:nvPr>
            <p:ph type="body" idx="1"/>
          </p:nvPr>
        </p:nvSpPr>
        <p:spPr>
          <a:xfrm>
            <a:off x="609600" y="1577340"/>
            <a:ext cx="10972800" cy="2954655"/>
          </a:xfrm>
        </p:spPr>
        <p:txBody>
          <a:bodyPr/>
          <a:lstStyle/>
          <a:p>
            <a:r>
              <a:rPr lang="en-US" sz="2400" b="0" i="0" dirty="0">
                <a:solidFill>
                  <a:schemeClr val="tx1"/>
                </a:solidFill>
                <a:effectLst/>
                <a:latin typeface="Söhne"/>
              </a:rPr>
              <a:t>The Real-Time Vehicle Detection System caters to:</a:t>
            </a:r>
          </a:p>
          <a:p>
            <a:endParaRPr lang="en-US" sz="2400" b="0" i="0" dirty="0">
              <a:solidFill>
                <a:schemeClr val="tx1"/>
              </a:solidFill>
              <a:effectLst/>
              <a:latin typeface="Söhne"/>
            </a:endParaRPr>
          </a:p>
          <a:p>
            <a:pPr marL="285750" indent="-285750">
              <a:buFont typeface="Arial" panose="020B0604020202020204" pitchFamily="34" charset="0"/>
              <a:buChar char="•"/>
            </a:pPr>
            <a:r>
              <a:rPr lang="en-US" sz="2400" b="0" i="0" dirty="0">
                <a:solidFill>
                  <a:schemeClr val="tx1"/>
                </a:solidFill>
                <a:effectLst/>
                <a:latin typeface="Söhne"/>
              </a:rPr>
              <a:t>traffic management authorities, </a:t>
            </a:r>
          </a:p>
          <a:p>
            <a:pPr marL="285750" indent="-285750">
              <a:buFont typeface="Arial" panose="020B0604020202020204" pitchFamily="34" charset="0"/>
              <a:buChar char="•"/>
            </a:pPr>
            <a:r>
              <a:rPr lang="en-US" sz="2400" b="0" i="0" dirty="0">
                <a:solidFill>
                  <a:schemeClr val="tx1"/>
                </a:solidFill>
                <a:effectLst/>
                <a:latin typeface="Söhne"/>
              </a:rPr>
              <a:t>law enforcement agencies, </a:t>
            </a:r>
          </a:p>
          <a:p>
            <a:pPr marL="285750" indent="-285750">
              <a:buFont typeface="Arial" panose="020B0604020202020204" pitchFamily="34" charset="0"/>
              <a:buChar char="•"/>
            </a:pPr>
            <a:r>
              <a:rPr lang="en-US" sz="2400" b="0" i="0" dirty="0">
                <a:solidFill>
                  <a:schemeClr val="tx1"/>
                </a:solidFill>
                <a:effectLst/>
                <a:latin typeface="Söhne"/>
              </a:rPr>
              <a:t>surveillance and security companies, </a:t>
            </a:r>
          </a:p>
          <a:p>
            <a:pPr marL="285750" indent="-285750">
              <a:buFont typeface="Arial" panose="020B0604020202020204" pitchFamily="34" charset="0"/>
              <a:buChar char="•"/>
            </a:pPr>
            <a:r>
              <a:rPr lang="en-US" sz="2400" b="0" i="0" dirty="0">
                <a:solidFill>
                  <a:schemeClr val="tx1"/>
                </a:solidFill>
                <a:effectLst/>
                <a:latin typeface="Söhne"/>
              </a:rPr>
              <a:t>smart city initiatives, </a:t>
            </a:r>
          </a:p>
          <a:p>
            <a:pPr marL="285750" indent="-285750">
              <a:buFont typeface="Arial" panose="020B0604020202020204" pitchFamily="34" charset="0"/>
              <a:buChar char="•"/>
            </a:pPr>
            <a:r>
              <a:rPr lang="en-US" sz="2400" b="0" i="0" dirty="0">
                <a:solidFill>
                  <a:schemeClr val="tx1"/>
                </a:solidFill>
                <a:effectLst/>
                <a:latin typeface="Söhne"/>
              </a:rPr>
              <a:t>transportation and logistics companies, and </a:t>
            </a:r>
          </a:p>
          <a:p>
            <a:pPr marL="285750" indent="-285750">
              <a:buFont typeface="Arial" panose="020B0604020202020204" pitchFamily="34" charset="0"/>
              <a:buChar char="•"/>
            </a:pPr>
            <a:r>
              <a:rPr lang="en-US" sz="2400" b="0" i="0" dirty="0">
                <a:solidFill>
                  <a:schemeClr val="tx1"/>
                </a:solidFill>
                <a:effectLst/>
                <a:latin typeface="Söhne"/>
              </a:rPr>
              <a:t>autonomous vehicle development teams.</a:t>
            </a:r>
            <a:endParaRPr lang="en-IN" sz="2400" dirty="0">
              <a:solidFill>
                <a:schemeClr val="tx1"/>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sp>
        <p:nvSpPr>
          <p:cNvPr id="10" name="Text Placeholder 9">
            <a:extLst>
              <a:ext uri="{FF2B5EF4-FFF2-40B4-BE49-F238E27FC236}">
                <a16:creationId xmlns:a16="http://schemas.microsoft.com/office/drawing/2014/main" id="{A84FF4E3-55C9-866C-8666-B731AF8B2FD6}"/>
              </a:ext>
            </a:extLst>
          </p:cNvPr>
          <p:cNvSpPr>
            <a:spLocks noGrp="1"/>
          </p:cNvSpPr>
          <p:nvPr>
            <p:ph type="body" idx="1"/>
          </p:nvPr>
        </p:nvSpPr>
        <p:spPr>
          <a:xfrm>
            <a:off x="2895600" y="1577340"/>
            <a:ext cx="8686800" cy="2994660"/>
          </a:xfrm>
        </p:spPr>
        <p:txBody>
          <a:bodyPr/>
          <a:lstStyle/>
          <a:p>
            <a:r>
              <a:rPr lang="en-US" sz="2400" b="0" i="0" dirty="0">
                <a:solidFill>
                  <a:schemeClr val="tx1"/>
                </a:solidFill>
                <a:effectLst/>
                <a:latin typeface="Söhne"/>
              </a:rPr>
              <a:t>The Real-Time Vehicle Detection System offers accurate and fast vehicle detection in images and video streams. Leveraging advanced deep learning techniques, it provides real-time performance, versatility, ease of integration, cost-effectiveness, enhanced safety, security, and support for innovation.</a:t>
            </a:r>
            <a:endParaRPr lang="en-IN" sz="2400" dirty="0">
              <a:solidFill>
                <a:schemeClr val="tx1"/>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Text Placeholder 8">
            <a:extLst>
              <a:ext uri="{FF2B5EF4-FFF2-40B4-BE49-F238E27FC236}">
                <a16:creationId xmlns:a16="http://schemas.microsoft.com/office/drawing/2014/main" id="{6FEA3F42-2E30-063F-5BE9-AECD1ADA6691}"/>
              </a:ext>
            </a:extLst>
          </p:cNvPr>
          <p:cNvSpPr>
            <a:spLocks noGrp="1"/>
          </p:cNvSpPr>
          <p:nvPr>
            <p:ph type="body" idx="1"/>
          </p:nvPr>
        </p:nvSpPr>
        <p:spPr>
          <a:xfrm>
            <a:off x="2526030" y="1577340"/>
            <a:ext cx="9056370" cy="3693319"/>
          </a:xfrm>
        </p:spPr>
        <p:txBody>
          <a:bodyPr/>
          <a:lstStyle/>
          <a:p>
            <a:r>
              <a:rPr lang="en-US" sz="2400" b="0" i="0" dirty="0">
                <a:solidFill>
                  <a:schemeClr val="tx1"/>
                </a:solidFill>
                <a:effectLst/>
                <a:latin typeface="Söhne"/>
              </a:rPr>
              <a:t>The Real-Time Vehicle Detection System delivers an unparalleled "wow" factor by seamlessly combining cutting-edge deep learning technology with lightning-fast real-time performance. With its ability to accurately detect vehicles in images and video streams instantly, the system revolutionizes various industries, offering unprecedented levels of efficiency, safety, and innovation. Whether it's optimizing traffic flow, enhancing security measures, or advancing autonomous vehicle development, the system's unmatched speed, accuracy, and versatility leave users astonished, unlocking new possibilities and redefining expectations in vehicle detection technology.</a:t>
            </a:r>
            <a:endParaRPr lang="en-IN" sz="2400" dirty="0">
              <a:solidFill>
                <a:schemeClr val="tx1"/>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Placeholder 9">
            <a:extLst>
              <a:ext uri="{FF2B5EF4-FFF2-40B4-BE49-F238E27FC236}">
                <a16:creationId xmlns:a16="http://schemas.microsoft.com/office/drawing/2014/main" id="{E9827277-9F0D-DA0C-1321-C94884AE94A7}"/>
              </a:ext>
            </a:extLst>
          </p:cNvPr>
          <p:cNvSpPr>
            <a:spLocks noGrp="1"/>
          </p:cNvSpPr>
          <p:nvPr>
            <p:ph type="body" idx="1"/>
          </p:nvPr>
        </p:nvSpPr>
        <p:spPr>
          <a:xfrm>
            <a:off x="609600" y="1695450"/>
            <a:ext cx="10972800" cy="3693319"/>
          </a:xfrm>
        </p:spPr>
        <p:txBody>
          <a:bodyPr/>
          <a:lstStyle/>
          <a:p>
            <a:r>
              <a:rPr lang="en-US" sz="2400" b="0" i="0" dirty="0">
                <a:solidFill>
                  <a:schemeClr val="tx1"/>
                </a:solidFill>
                <a:effectLst/>
                <a:latin typeface="Söhne"/>
              </a:rPr>
              <a:t>The provided implementation illustrates the training and testing of a YOLO object detection model using the </a:t>
            </a:r>
            <a:r>
              <a:rPr lang="en-US" sz="2400" b="0" i="0" dirty="0" err="1">
                <a:solidFill>
                  <a:schemeClr val="tx1"/>
                </a:solidFill>
                <a:effectLst/>
                <a:latin typeface="Söhne"/>
              </a:rPr>
              <a:t>Ultralytics</a:t>
            </a:r>
            <a:r>
              <a:rPr lang="en-US" sz="2400" b="0" i="0" dirty="0">
                <a:solidFill>
                  <a:schemeClr val="tx1"/>
                </a:solidFill>
                <a:effectLst/>
                <a:latin typeface="Söhne"/>
              </a:rPr>
              <a:t> library and a dataset sourced from </a:t>
            </a:r>
            <a:r>
              <a:rPr lang="en-US" sz="2400" b="0" i="0" dirty="0" err="1">
                <a:solidFill>
                  <a:schemeClr val="tx1"/>
                </a:solidFill>
                <a:effectLst/>
                <a:latin typeface="Söhne"/>
              </a:rPr>
              <a:t>Roboflow</a:t>
            </a:r>
            <a:r>
              <a:rPr lang="en-US" sz="2400" b="0" i="0" dirty="0">
                <a:solidFill>
                  <a:schemeClr val="tx1"/>
                </a:solidFill>
                <a:effectLst/>
                <a:latin typeface="Söhne"/>
              </a:rPr>
              <a:t>. This process encompasses several stages, starting with the installation of necessary dependencies, followed by dataset acquisition and preparation. Subsequently, the model is trained, with specified parameters such as architecture (YOLOv8s) and epochs. Validation of the model's performance is conducted, incorporating metrics like confusion matrices for evaluation. Finally, the trained model undergoes inference on test images and videos to assess its effectiveness in detecting cars. Overall, this workflow offers a comprehensive approach to developing and evaluating an object detection model tailored for car detection tasks.</a:t>
            </a:r>
            <a:endParaRPr lang="en-IN" sz="2400" dirty="0">
              <a:solidFill>
                <a:schemeClr val="tx1"/>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TotalTime>
  <Words>609</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PowerPoint Presentation</vt:lpstr>
      <vt:lpstr>VEHICLE DETECTION SYSTEM</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Lakshana R</dc:creator>
  <cp:lastModifiedBy>Shrishti Krishna</cp:lastModifiedBy>
  <cp:revision>4</cp:revision>
  <dcterms:created xsi:type="dcterms:W3CDTF">2024-04-01T18:02:02Z</dcterms:created>
  <dcterms:modified xsi:type="dcterms:W3CDTF">2024-04-05T15:01:23Z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