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875118-E71A-48D5-96C4-B029C7377399}">
  <a:tblStyle styleId="{15875118-E71A-48D5-96C4-B029C7377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377994-AA65-4FAA-8983-F05DBCB803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Jessica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d371f0b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d371f0b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d371f0b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d371f0b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833898d7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833898d7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d371f0b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d371f0b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7d371f0b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7d371f0b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7d371f0b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7d371f0b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8b68e4a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8b68e4a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7d371f0b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7d371f0b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d371f0b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d371f0b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b68e5443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b68e5443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7d371f0b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7d371f0b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Jessica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b68e544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b68e544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7d371f0b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7d371f0b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Jancy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d371f0b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d371f0b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Jancy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b68e54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b68e54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Jancy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7d371f0b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7d371f0b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d371f0b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d371f0b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Jessica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City has been appropriately coined as “the city that never sleeps” and it’s depression rates show this to be true with 548,000 adults (9%) in NYC having depressive symptoms in 2016.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d371f0b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d371f0b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activities based on mindfulness, suicide prevention, and self-love.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Fresno State has a month of love series that address all of these topics to increase quality of life for </a:t>
            </a: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students (“</a:t>
            </a:r>
            <a:r>
              <a:rPr lang="en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Ways Campuses Are Helping Students De-Stress”, n.d.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We propose having these activities in the boroughs and on the days most vulnerable..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Times New Roman"/>
              <a:buAutoNum type="arabicPeriod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Offer Animal-Assistance Therapy during periods of time that people feel low.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800"/>
              <a:buFont typeface="Times New Roman"/>
              <a:buChar char="○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Studies have suggested that a brief visit with therapy dogs for on-campus students significantly reduces stress (Elly Wood et al., 2018). The study measured using state trait anxiety inventory, and blood pressure taken before and after interacting with the therapy dog.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Times New Roman"/>
              <a:buAutoNum type="arabicPeriod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 Therapy via coloring books and “Pop-up” art therapy mini-sessions.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800"/>
              <a:buFont typeface="Times New Roman"/>
              <a:buChar char="○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 Therapy is a form of psychotherapy that encourages self-expression through a creative medium such as painting, drawing, modeling, coloring etc. Studies have shown that Art Therapy success is not contingent on the environment it’s performed in (Blomdahl et al, 2013).  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800"/>
              <a:buFont typeface="Times New Roman"/>
              <a:buChar char="○"/>
            </a:pPr>
            <a:r>
              <a:rPr lang="en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Arizona State University (ASU) is one of the many campuses offering Art Therapy during finals week to help students manage stress. ASU is offering art therapy in a compact and easy to manage way- via free coloring books (“College Students Can Benefit from Coloring Away Their Stress”, 2018). We propose an instance of art therapy being applied by non-profits, employers, or other agencies passing out coloring books and markers at the times of the day that people are most likely feeling their lowest.</a:t>
            </a:r>
            <a:endParaRPr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b68e544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b68e544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Tweets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Data-&gt;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d371f0b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d371f0b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d371f0b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d371f0b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d371f0b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d371f0b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d371f0b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d371f0b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84285" y="911612"/>
            <a:ext cx="42114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648200" y="911612"/>
            <a:ext cx="42099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85750" y="926335"/>
            <a:ext cx="4213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285750" y="1558992"/>
            <a:ext cx="4213200" cy="30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3"/>
          </p:nvPr>
        </p:nvSpPr>
        <p:spPr>
          <a:xfrm>
            <a:off x="4629150" y="926335"/>
            <a:ext cx="4229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4"/>
          </p:nvPr>
        </p:nvSpPr>
        <p:spPr>
          <a:xfrm>
            <a:off x="4629150" y="1558992"/>
            <a:ext cx="4229100" cy="30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85750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85750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>
            <a:spLocks noGrp="1"/>
          </p:cNvSpPr>
          <p:nvPr>
            <p:ph type="pic" idx="2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 rot="5400000">
            <a:off x="2848350" y="-1650988"/>
            <a:ext cx="344730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 rot="5400000">
            <a:off x="56929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1406625" y="-847106"/>
            <a:ext cx="4359000" cy="6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sz="3600" b="1" i="0" u="none" strike="noStrike" cap="non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FnUD6SdbVhBvgWZLrT-gFobvconBRSf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ctrTitle"/>
          </p:nvPr>
        </p:nvSpPr>
        <p:spPr>
          <a:xfrm>
            <a:off x="993749" y="335475"/>
            <a:ext cx="74130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 Math"/>
                <a:ea typeface="Cambria Math"/>
                <a:cs typeface="Cambria Math"/>
                <a:sym typeface="Cambria Math"/>
              </a:rPr>
              <a:t>Urban Sentiment Analysis: New York </a:t>
            </a:r>
            <a:endParaRPr sz="4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"/>
          </p:nvPr>
        </p:nvSpPr>
        <p:spPr>
          <a:xfrm>
            <a:off x="1906200" y="2388075"/>
            <a:ext cx="55881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ISYE 7406</a:t>
            </a:r>
            <a:endParaRPr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1"/>
          </p:nvPr>
        </p:nvSpPr>
        <p:spPr>
          <a:xfrm>
            <a:off x="1294050" y="3180675"/>
            <a:ext cx="6555900" cy="134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" sz="1800" dirty="0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Joe Mosby, Lakshana Ganesh, Kevin Griffith, Ling Lui, Corey Kirkpatrick, Jessica Van Duyne, Roberto Castillo, Sirapat Niyom</a:t>
            </a:r>
            <a:endParaRPr sz="1800" dirty="0"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Advisor </a:t>
            </a:r>
            <a:r>
              <a:rPr lang="en" sz="1800" dirty="0">
                <a:solidFill>
                  <a:srgbClr val="7F7F7F"/>
                </a:solidFill>
                <a:latin typeface="Cambria Math"/>
                <a:ea typeface="Cambria Math"/>
                <a:cs typeface="Cambria Math"/>
                <a:sym typeface="Cambria Math"/>
              </a:rPr>
              <a:t> Dr. Jye-Chyi Lu</a:t>
            </a:r>
            <a:endParaRPr sz="1800" dirty="0"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Building a Model - Model Comparison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952500" y="1384750"/>
          <a:ext cx="7239000" cy="2847500"/>
        </p:xfrm>
        <a:graphic>
          <a:graphicData uri="http://schemas.openxmlformats.org/drawingml/2006/table">
            <a:tbl>
              <a:tblPr>
                <a:noFill/>
                <a:tableStyleId>{15875118-E71A-48D5-96C4-B029C7377399}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Algorithm</a:t>
                      </a:r>
                      <a:endParaRPr sz="20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5-Fold CV Accuracy</a:t>
                      </a:r>
                      <a:endParaRPr sz="20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Neural Networks</a:t>
                      </a:r>
                      <a:endParaRPr sz="20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49.0%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SVM</a:t>
                      </a:r>
                      <a:endParaRPr sz="20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46.8%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Decision Tree</a:t>
                      </a:r>
                      <a:endParaRPr sz="20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46.6%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Naive Bayes</a:t>
                      </a:r>
                      <a:endParaRPr sz="20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48.7%</a:t>
                      </a:r>
                      <a:endParaRPr sz="20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25" y="1876925"/>
            <a:ext cx="538114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Building a Model - Model Evaluation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211" name="Google Shape;211;p22"/>
          <p:cNvGraphicFramePr/>
          <p:nvPr/>
        </p:nvGraphicFramePr>
        <p:xfrm>
          <a:off x="1501188" y="3530600"/>
          <a:ext cx="6141600" cy="1361440"/>
        </p:xfrm>
        <a:graphic>
          <a:graphicData uri="http://schemas.openxmlformats.org/drawingml/2006/table">
            <a:tbl>
              <a:tblPr>
                <a:noFill/>
                <a:tableStyleId>{43377994-AA65-4FAA-8983-F05DBCB80394}</a:tableStyleId>
              </a:tblPr>
              <a:tblGrid>
                <a:gridCol w="153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Precision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Recall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Support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Negative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0.37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0.28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Neutral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0.52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0.66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116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Positive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0.56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Google Shape;212;p22"/>
          <p:cNvGraphicFramePr/>
          <p:nvPr/>
        </p:nvGraphicFramePr>
        <p:xfrm>
          <a:off x="1853025" y="911650"/>
          <a:ext cx="5304950" cy="2424113"/>
        </p:xfrm>
        <a:graphic>
          <a:graphicData uri="http://schemas.openxmlformats.org/drawingml/2006/table">
            <a:tbl>
              <a:tblPr>
                <a:noFill/>
                <a:tableStyleId>{43377994-AA65-4FAA-8983-F05DBCB80394}</a:tableStyleId>
              </a:tblPr>
              <a:tblGrid>
                <a:gridCol w="27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Characteristic</a:t>
                      </a:r>
                      <a:endParaRPr sz="16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Value</a:t>
                      </a:r>
                      <a:endParaRPr sz="16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Activation Function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Rectified Linear Unit Function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Optimization Solver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Stochastic Gradient Descent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L2 penalty coefficient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Batch Size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200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Learning Rate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Hidden Layer Sizes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(600, 200, 6)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SMOTE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332227"/>
            <a:ext cx="6991350" cy="268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3"/>
          <p:cNvCxnSpPr/>
          <p:nvPr/>
        </p:nvCxnSpPr>
        <p:spPr>
          <a:xfrm rot="10800000">
            <a:off x="1034550" y="2659800"/>
            <a:ext cx="0" cy="13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3"/>
          <p:cNvCxnSpPr/>
          <p:nvPr/>
        </p:nvCxnSpPr>
        <p:spPr>
          <a:xfrm>
            <a:off x="1034550" y="4017300"/>
            <a:ext cx="1991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3"/>
          <p:cNvSpPr txBox="1"/>
          <p:nvPr/>
        </p:nvSpPr>
        <p:spPr>
          <a:xfrm>
            <a:off x="680025" y="3026750"/>
            <a:ext cx="396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1511400" y="4017300"/>
            <a:ext cx="396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4" name="Google Shape;224;p23"/>
          <p:cNvGrpSpPr/>
          <p:nvPr/>
        </p:nvGrpSpPr>
        <p:grpSpPr>
          <a:xfrm>
            <a:off x="5824150" y="2732013"/>
            <a:ext cx="2390050" cy="1878600"/>
            <a:chOff x="3079950" y="2768650"/>
            <a:chExt cx="2390050" cy="1878600"/>
          </a:xfrm>
        </p:grpSpPr>
        <p:cxnSp>
          <p:nvCxnSpPr>
            <p:cNvPr id="225" name="Google Shape;225;p23"/>
            <p:cNvCxnSpPr/>
            <p:nvPr/>
          </p:nvCxnSpPr>
          <p:spPr>
            <a:xfrm rot="10800000">
              <a:off x="3410200" y="2768650"/>
              <a:ext cx="0" cy="135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3"/>
            <p:cNvCxnSpPr/>
            <p:nvPr/>
          </p:nvCxnSpPr>
          <p:spPr>
            <a:xfrm>
              <a:off x="3410200" y="4126150"/>
              <a:ext cx="2059800" cy="2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23"/>
            <p:cNvSpPr txBox="1"/>
            <p:nvPr/>
          </p:nvSpPr>
          <p:spPr>
            <a:xfrm>
              <a:off x="3079950" y="3135600"/>
              <a:ext cx="396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X</a:t>
              </a:r>
              <a:r>
                <a:rPr lang="en" baseline="-25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3887050" y="4126150"/>
              <a:ext cx="3963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X</a:t>
              </a:r>
              <a:r>
                <a:rPr lang="en" baseline="-25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aseline="-25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9" name="Google Shape;229;p23"/>
          <p:cNvCxnSpPr/>
          <p:nvPr/>
        </p:nvCxnSpPr>
        <p:spPr>
          <a:xfrm rot="10800000">
            <a:off x="3481900" y="2732025"/>
            <a:ext cx="0" cy="13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3481900" y="4089525"/>
            <a:ext cx="21714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3"/>
          <p:cNvSpPr txBox="1"/>
          <p:nvPr/>
        </p:nvSpPr>
        <p:spPr>
          <a:xfrm>
            <a:off x="3151650" y="3098975"/>
            <a:ext cx="396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baseline="-250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3958750" y="4089525"/>
            <a:ext cx="3963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baseline="-25000"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5210025" y="978175"/>
            <a:ext cx="1350000" cy="7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Synthetic Samples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Building a Model - Final Model &amp; Testing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240" name="Google Shape;240;p24"/>
          <p:cNvGraphicFramePr/>
          <p:nvPr/>
        </p:nvGraphicFramePr>
        <p:xfrm>
          <a:off x="1334200" y="3429700"/>
          <a:ext cx="6475600" cy="1361440"/>
        </p:xfrm>
        <a:graphic>
          <a:graphicData uri="http://schemas.openxmlformats.org/drawingml/2006/table">
            <a:tbl>
              <a:tblPr>
                <a:noFill/>
                <a:tableStyleId>{43377994-AA65-4FAA-8983-F05DBCB80394}</a:tableStyleId>
              </a:tblPr>
              <a:tblGrid>
                <a:gridCol w="16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Precision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Recall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Support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Negative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0.69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0.58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65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Neutral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0.49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0.59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44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Positive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0.56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0.57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1" name="Google Shape;241;p24"/>
          <p:cNvGraphicFramePr/>
          <p:nvPr/>
        </p:nvGraphicFramePr>
        <p:xfrm>
          <a:off x="1843325" y="911650"/>
          <a:ext cx="5304950" cy="2393633"/>
        </p:xfrm>
        <a:graphic>
          <a:graphicData uri="http://schemas.openxmlformats.org/drawingml/2006/table">
            <a:tbl>
              <a:tblPr>
                <a:noFill/>
                <a:tableStyleId>{43377994-AA65-4FAA-8983-F05DBCB80394}</a:tableStyleId>
              </a:tblPr>
              <a:tblGrid>
                <a:gridCol w="27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Characteristic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Value</a:t>
                      </a:r>
                      <a:endParaRPr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Activation Function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Hyperbolic Tangent Function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Optimization Solver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Stochastic Gradient Descent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L2 penalty coefficient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Batch Size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200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Learning Rate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0.001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Hidden Layer Sizes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(300,250,200,100,10)</a:t>
                      </a:r>
                      <a:endParaRPr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24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Analysis - Descriptive Statistics</a:t>
            </a:r>
            <a:r>
              <a:rPr lang="en"/>
              <a:t> 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975" y="911649"/>
            <a:ext cx="3872050" cy="18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525" y="2981216"/>
            <a:ext cx="5616962" cy="179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Analysis - Descriptive Statistics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25" y="1103625"/>
            <a:ext cx="60388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Analysis - Graphical Analysis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88" y="911650"/>
            <a:ext cx="5562832" cy="4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285750" y="911597"/>
            <a:ext cx="8572500" cy="416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Feb 6th - </a:t>
            </a:r>
            <a:r>
              <a:rPr lang="en" sz="1800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#PatsParade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lang="en" sz="1800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#WellnessWednesday</a:t>
            </a:r>
            <a:endParaRPr sz="1800">
              <a:solidFill>
                <a:srgbClr val="A7934B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Feb 15th - </a:t>
            </a:r>
            <a:r>
              <a:rPr lang="en" sz="1800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#TrumpFakeEmergency</a:t>
            </a:r>
            <a:endParaRPr sz="1800">
              <a:solidFill>
                <a:srgbClr val="A7934B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50" y="911612"/>
            <a:ext cx="6897851" cy="30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Analysis - Trending Topics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 rot="-5399392">
            <a:off x="-314992" y="2324849"/>
            <a:ext cx="1695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Labels {-1,0,1}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 b="23418"/>
          <a:stretch/>
        </p:blipFill>
        <p:spPr>
          <a:xfrm>
            <a:off x="3327250" y="811100"/>
            <a:ext cx="5816750" cy="38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285750" y="147800"/>
            <a:ext cx="8572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Analysis - Graphical Analysis</a:t>
            </a:r>
            <a:endParaRPr sz="3600" b="1">
              <a:solidFill>
                <a:srgbClr val="A7934B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 rot="-855">
            <a:off x="4804926" y="4684605"/>
            <a:ext cx="1205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285750" y="1005950"/>
            <a:ext cx="3487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 Math"/>
              <a:buChar char="•"/>
            </a:pPr>
            <a:r>
              <a:rPr lang="en" sz="18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Positive Correlation</a:t>
            </a:r>
            <a:endParaRPr sz="18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Person 65 years+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Households with a computer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Bachelor’s degree and higher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The number of firms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Median gross rent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23418"/>
          <a:stretch/>
        </p:blipFill>
        <p:spPr>
          <a:xfrm>
            <a:off x="3327250" y="811100"/>
            <a:ext cx="5816750" cy="38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/>
        </p:nvSpPr>
        <p:spPr>
          <a:xfrm>
            <a:off x="285750" y="147800"/>
            <a:ext cx="8572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Analysis - Graphical Analysis</a:t>
            </a:r>
            <a:endParaRPr sz="3600" b="1">
              <a:solidFill>
                <a:srgbClr val="A7934B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 rot="-855">
            <a:off x="4804926" y="4684605"/>
            <a:ext cx="1205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85750" y="1005950"/>
            <a:ext cx="33996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 Math"/>
              <a:buChar char="•"/>
            </a:pPr>
            <a:r>
              <a:rPr lang="en" sz="18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Negative Correlation</a:t>
            </a:r>
            <a:endParaRPr sz="18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Unemployment rate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Persons under 18 years old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Person per household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Persons with health insurance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Persons in poverty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156875" y="1009372"/>
            <a:ext cx="7397100" cy="76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Twitter is an </a:t>
            </a:r>
            <a:r>
              <a:rPr lang="en" sz="1800" b="1">
                <a:latin typeface="Cambria Math"/>
                <a:ea typeface="Cambria Math"/>
                <a:cs typeface="Cambria Math"/>
                <a:sym typeface="Cambria Math"/>
              </a:rPr>
              <a:t>online social networking and news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website where users can post and interact with each other through short messages called </a:t>
            </a:r>
            <a:r>
              <a:rPr lang="en" sz="1800" b="1">
                <a:latin typeface="Cambria Math"/>
                <a:ea typeface="Cambria Math"/>
                <a:cs typeface="Cambria Math"/>
                <a:sym typeface="Cambria Math"/>
              </a:rPr>
              <a:t>“tweets.”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56875" y="15049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Introduction to Twitter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265713" y="1894062"/>
            <a:ext cx="2382300" cy="2637588"/>
            <a:chOff x="265713" y="1894062"/>
            <a:chExt cx="2382300" cy="2637588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265713" y="3546750"/>
              <a:ext cx="2382300" cy="9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Founded March 21</a:t>
              </a:r>
              <a:r>
                <a:rPr lang="en" sz="1800" b="1" baseline="300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st</a:t>
              </a:r>
              <a:r>
                <a:rPr lang="en" sz="1800" b="1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, 2006</a:t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San Francisco, CA</a:t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89" name="Google Shape;8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7464" y="1894062"/>
              <a:ext cx="1498825" cy="1588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3"/>
          <p:cNvGrpSpPr/>
          <p:nvPr/>
        </p:nvGrpSpPr>
        <p:grpSpPr>
          <a:xfrm>
            <a:off x="2937594" y="1916925"/>
            <a:ext cx="2856300" cy="2656725"/>
            <a:chOff x="2937594" y="1916925"/>
            <a:chExt cx="2856300" cy="2656725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2937594" y="3546750"/>
              <a:ext cx="2856300" cy="10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335 mil. active users</a:t>
              </a:r>
              <a:r>
                <a:rPr lang="en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 &amp; over 340 mil. tweets being posted daily. </a:t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2" name="Google Shape;9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85888" y="1916925"/>
              <a:ext cx="2159700" cy="1483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3"/>
          <p:cNvGrpSpPr/>
          <p:nvPr/>
        </p:nvGrpSpPr>
        <p:grpSpPr>
          <a:xfrm>
            <a:off x="6051487" y="1766938"/>
            <a:ext cx="2763674" cy="2540912"/>
            <a:chOff x="6051488" y="1766938"/>
            <a:chExt cx="2763674" cy="2540912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6083475" y="3546750"/>
              <a:ext cx="26997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One of the l</a:t>
              </a:r>
              <a:r>
                <a:rPr lang="en" sz="1800" b="1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argest sources </a:t>
              </a:r>
              <a:r>
                <a:rPr lang="en" sz="1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of breaking news. </a:t>
              </a:r>
              <a:endParaRPr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5" name="Google Shape;95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51487" y="1766938"/>
              <a:ext cx="2763674" cy="18424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/>
        </p:nvSpPr>
        <p:spPr>
          <a:xfrm>
            <a:off x="285750" y="147800"/>
            <a:ext cx="8572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A7934B"/>
                </a:solidFill>
                <a:latin typeface="Cambria Math"/>
                <a:ea typeface="Cambria Math"/>
                <a:cs typeface="Cambria Math"/>
                <a:sym typeface="Cambria Math"/>
              </a:rPr>
              <a:t>Analysis - Graphical Analysis</a:t>
            </a:r>
            <a:endParaRPr sz="3600" b="1">
              <a:solidFill>
                <a:srgbClr val="A7934B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97" name="Google Shape;297;p31" title="Time &amp; Day Final Timelaps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225" y="753800"/>
            <a:ext cx="6407225" cy="4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Conclusions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304" name="Google Shape;304;p32"/>
          <p:cNvGraphicFramePr/>
          <p:nvPr/>
        </p:nvGraphicFramePr>
        <p:xfrm>
          <a:off x="3607750" y="1252550"/>
          <a:ext cx="4954925" cy="2778760"/>
        </p:xfrm>
        <a:graphic>
          <a:graphicData uri="http://schemas.openxmlformats.org/drawingml/2006/table">
            <a:tbl>
              <a:tblPr>
                <a:noFill/>
                <a:tableStyleId>{43377994-AA65-4FAA-8983-F05DBCB80394}</a:tableStyleId>
              </a:tblPr>
              <a:tblGrid>
                <a:gridCol w="11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A7934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Top 3 Lowest Sentiment Periods per 8:00-18:00</a:t>
                      </a:r>
                      <a:endParaRPr sz="1800" b="1"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Borough</a:t>
                      </a:r>
                      <a:endParaRPr sz="1800" b="1"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8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sz="18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 sz="1800"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Manhattan</a:t>
                      </a:r>
                      <a:endParaRPr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11:00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Thu, 15:00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17:00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Brooklyn</a:t>
                      </a:r>
                      <a:endParaRPr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10:00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11:00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11:00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Queens</a:t>
                      </a:r>
                      <a:endParaRPr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9:00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17:00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10:00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Staten Island</a:t>
                      </a:r>
                      <a:endParaRPr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Fri, 13:00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10:00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15:00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The Bronx</a:t>
                      </a:r>
                      <a:endParaRPr>
                        <a:solidFill>
                          <a:schemeClr val="dk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Sat, 17:00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Fri, 13:00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Tue, 10:00</a:t>
                      </a:r>
                      <a:endParaRPr b="1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285750" y="1005950"/>
            <a:ext cx="3487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Lowest Sentiment Periods</a:t>
            </a:r>
            <a:endParaRPr sz="18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Saturday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Tuesday Morning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Recommended Strategies </a:t>
            </a:r>
            <a:endParaRPr sz="18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Mindfulness, suicide prevention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Animal-assistance therapy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Art-therapy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6" name="Google Shape;306;p32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Future Work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Data Collection</a:t>
            </a:r>
            <a:endParaRPr sz="24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Sentiment vs Time: </a:t>
            </a: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Seasonality</a:t>
            </a:r>
            <a:endParaRPr sz="20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Better coverage of the day, hour, and location of tweets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Sentiment vs Socio-Economic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variables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States &amp; Cities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Daily weather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Finance market index (e.g. Nasdaq/Dow Jones indices)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Expand to include other social media platforms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Future Work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Model Improvement</a:t>
            </a:r>
            <a:endParaRPr sz="24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Label problem</a:t>
            </a:r>
            <a:endParaRPr sz="20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 Math"/>
              <a:buChar char="•"/>
            </a:pP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Feature selection</a:t>
            </a:r>
            <a:endParaRPr sz="20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N-grams (bi-grams)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Emojis (Weighted features)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PCA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Work with other </a:t>
            </a: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premade algorithms</a:t>
            </a:r>
            <a:endParaRPr sz="20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•"/>
            </a:pPr>
            <a:r>
              <a:rPr lang="en" sz="2000" b="1">
                <a:latin typeface="Cambria Math"/>
                <a:ea typeface="Cambria Math"/>
                <a:cs typeface="Cambria Math"/>
                <a:sym typeface="Cambria Math"/>
              </a:rPr>
              <a:t>Oversampling</a:t>
            </a:r>
            <a:endParaRPr sz="2000" b="1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Kernel-Based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Cambria Math"/>
                <a:ea typeface="Cambria Math"/>
                <a:cs typeface="Cambria Math"/>
                <a:sym typeface="Cambria Math"/>
              </a:rPr>
              <a:t>ADASYN algorithm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0" name="Google Shape;320;p34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300650" y="1742200"/>
            <a:ext cx="3963300" cy="130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Questions? 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4"/>
          </p:nvPr>
        </p:nvSpPr>
        <p:spPr>
          <a:xfrm>
            <a:off x="4572000" y="150554"/>
            <a:ext cx="4229100" cy="44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7F7F7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Joe Mosby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Kevin Griffith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Corey Kirkpatrick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Jessica Van Duyne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Lakshana Ganesh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Roberto Castillo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Sirapat Niyom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Cambria Math"/>
                <a:ea typeface="Cambria Math"/>
                <a:cs typeface="Cambria Math"/>
                <a:sym typeface="Cambria Math"/>
              </a:rPr>
              <a:t>Ling Lui </a:t>
            </a:r>
            <a:endParaRPr sz="2000">
              <a:solidFill>
                <a:srgbClr val="434343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285750" y="848100"/>
            <a:ext cx="4955400" cy="33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Studies have suggested that </a:t>
            </a:r>
            <a:r>
              <a:rPr lang="en" sz="1800" b="1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Social Media usage increases the risk of depression in adults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(Lin et al, 2016).Mental Health Resources are scarce in NYC with only 62% of depressed adults having access to mental health service.  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We are hoping to identify the optimal time and location for systemic scheduling of public activities to care for the emotional hygiene of NYC residents.</a:t>
            </a:r>
            <a:endParaRPr sz="1800">
              <a:solidFill>
                <a:schemeClr val="accent5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Motivation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156" y="879875"/>
            <a:ext cx="3413218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285750" y="911599"/>
            <a:ext cx="8572500" cy="372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Use Twitter Data and </a:t>
            </a:r>
            <a:r>
              <a:rPr lang="en" sz="2000" b="1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Data Mining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methodology to </a:t>
            </a:r>
            <a:r>
              <a:rPr lang="en" sz="2000" b="1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 when NYC residents have the most “negative” tweets.</a:t>
            </a: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This would provide non-profit organizations and city governments the data to most effectively implement strategies that improve quality of life for residents.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ambria Math"/>
                <a:ea typeface="Cambria Math"/>
                <a:cs typeface="Cambria Math"/>
                <a:sym typeface="Cambria Math"/>
              </a:rPr>
              <a:t>3 Intervention Strategies: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Series of free activities based on </a:t>
            </a:r>
            <a:r>
              <a:rPr lang="en" sz="1800" b="1">
                <a:latin typeface="Cambria Math"/>
                <a:ea typeface="Cambria Math"/>
                <a:cs typeface="Cambria Math"/>
                <a:sym typeface="Cambria Math"/>
              </a:rPr>
              <a:t>mindfulness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, suicide prevention, and self-love.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en" sz="1800" b="1">
                <a:latin typeface="Cambria Math"/>
                <a:ea typeface="Cambria Math"/>
                <a:cs typeface="Cambria Math"/>
                <a:sym typeface="Cambria Math"/>
              </a:rPr>
              <a:t>Animal-Assistance Therapy 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- proven to reduce stress.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AutoNum type="arabicPeriod"/>
            </a:pPr>
            <a:r>
              <a:rPr lang="en" sz="1800" b="1">
                <a:latin typeface="Cambria Math"/>
                <a:ea typeface="Cambria Math"/>
                <a:cs typeface="Cambria Math"/>
                <a:sym typeface="Cambria Math"/>
              </a:rPr>
              <a:t>Art Therapy</a:t>
            </a: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 via coloring books and “Pop-up” mini-sessions.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Project Objective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285750" y="139798"/>
            <a:ext cx="8572500" cy="58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How We Did It?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55113" y="662975"/>
            <a:ext cx="1670100" cy="1840814"/>
            <a:chOff x="655113" y="662975"/>
            <a:chExt cx="1670100" cy="1840814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655113" y="2122189"/>
              <a:ext cx="16701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Collect Tweets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19" name="Google Shape;119;p16"/>
            <p:cNvPicPr preferRelativeResize="0"/>
            <p:nvPr/>
          </p:nvPicPr>
          <p:blipFill rotWithShape="1">
            <a:blip r:embed="rId3">
              <a:alphaModFix/>
            </a:blip>
            <a:srcRect l="19054" r="21787"/>
            <a:stretch/>
          </p:blipFill>
          <p:spPr>
            <a:xfrm>
              <a:off x="931175" y="925574"/>
              <a:ext cx="1139475" cy="109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1028413" y="662975"/>
              <a:ext cx="945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n=245k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2070650" y="1026605"/>
            <a:ext cx="2089433" cy="1477184"/>
            <a:chOff x="2070650" y="1026605"/>
            <a:chExt cx="2089433" cy="1477184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2489983" y="2122189"/>
              <a:ext cx="16701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Data Preparation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905325" y="1084550"/>
              <a:ext cx="951900" cy="76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4" name="Google Shape;12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06400" y="1026605"/>
              <a:ext cx="897876" cy="8905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p16"/>
            <p:cNvCxnSpPr>
              <a:stCxn id="119" idx="3"/>
              <a:endCxn id="124" idx="1"/>
            </p:cNvCxnSpPr>
            <p:nvPr/>
          </p:nvCxnSpPr>
          <p:spPr>
            <a:xfrm>
              <a:off x="2070650" y="1471862"/>
              <a:ext cx="835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6" name="Google Shape;126;p16"/>
          <p:cNvGrpSpPr/>
          <p:nvPr/>
        </p:nvGrpSpPr>
        <p:grpSpPr>
          <a:xfrm>
            <a:off x="3804276" y="936887"/>
            <a:ext cx="2190653" cy="1566902"/>
            <a:chOff x="3804276" y="936887"/>
            <a:chExt cx="2190653" cy="1566902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324829" y="2122189"/>
              <a:ext cx="16701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Initial Feature Space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28" name="Google Shape;128;p16"/>
            <p:cNvPicPr preferRelativeResize="0"/>
            <p:nvPr/>
          </p:nvPicPr>
          <p:blipFill rotWithShape="1">
            <a:blip r:embed="rId5">
              <a:alphaModFix/>
            </a:blip>
            <a:srcRect t="15368"/>
            <a:stretch/>
          </p:blipFill>
          <p:spPr>
            <a:xfrm>
              <a:off x="4640025" y="936887"/>
              <a:ext cx="1038150" cy="10699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9" name="Google Shape;129;p16"/>
            <p:cNvCxnSpPr>
              <a:stCxn id="124" idx="3"/>
              <a:endCxn id="128" idx="1"/>
            </p:cNvCxnSpPr>
            <p:nvPr/>
          </p:nvCxnSpPr>
          <p:spPr>
            <a:xfrm>
              <a:off x="3804276" y="1471862"/>
              <a:ext cx="835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" name="Google Shape;130;p16"/>
          <p:cNvGrpSpPr/>
          <p:nvPr/>
        </p:nvGrpSpPr>
        <p:grpSpPr>
          <a:xfrm>
            <a:off x="5678175" y="853312"/>
            <a:ext cx="2488200" cy="1682277"/>
            <a:chOff x="5678175" y="853312"/>
            <a:chExt cx="2488200" cy="1682277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6159675" y="2090389"/>
              <a:ext cx="2006700" cy="4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Classification Methods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32" name="Google Shape;132;p16"/>
            <p:cNvPicPr preferRelativeResize="0"/>
            <p:nvPr/>
          </p:nvPicPr>
          <p:blipFill rotWithShape="1">
            <a:blip r:embed="rId6">
              <a:alphaModFix/>
            </a:blip>
            <a:srcRect b="6252"/>
            <a:stretch/>
          </p:blipFill>
          <p:spPr>
            <a:xfrm>
              <a:off x="6513925" y="853312"/>
              <a:ext cx="1319657" cy="1237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6"/>
            <p:cNvCxnSpPr>
              <a:stCxn id="128" idx="3"/>
              <a:endCxn id="132" idx="1"/>
            </p:cNvCxnSpPr>
            <p:nvPr/>
          </p:nvCxnSpPr>
          <p:spPr>
            <a:xfrm>
              <a:off x="5678175" y="1471862"/>
              <a:ext cx="835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" name="Google Shape;134;p16"/>
          <p:cNvGrpSpPr/>
          <p:nvPr/>
        </p:nvGrpSpPr>
        <p:grpSpPr>
          <a:xfrm>
            <a:off x="748325" y="2535589"/>
            <a:ext cx="6414700" cy="2093736"/>
            <a:chOff x="748325" y="2535589"/>
            <a:chExt cx="6414700" cy="2093736"/>
          </a:xfrm>
        </p:grpSpPr>
        <p:cxnSp>
          <p:nvCxnSpPr>
            <p:cNvPr id="135" name="Google Shape;135;p16"/>
            <p:cNvCxnSpPr>
              <a:stCxn id="131" idx="2"/>
              <a:endCxn id="136" idx="1"/>
            </p:cNvCxnSpPr>
            <p:nvPr/>
          </p:nvCxnSpPr>
          <p:spPr>
            <a:xfrm flipH="1">
              <a:off x="1095225" y="2535589"/>
              <a:ext cx="6067800" cy="86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6"/>
            <p:cNvSpPr txBox="1"/>
            <p:nvPr/>
          </p:nvSpPr>
          <p:spPr>
            <a:xfrm>
              <a:off x="1095275" y="3225450"/>
              <a:ext cx="773100" cy="273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748325" y="4049125"/>
              <a:ext cx="14670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Best Model Selection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36" name="Google Shape;136;p16"/>
            <p:cNvPicPr preferRelativeResize="0"/>
            <p:nvPr/>
          </p:nvPicPr>
          <p:blipFill rotWithShape="1">
            <a:blip r:embed="rId7">
              <a:alphaModFix/>
            </a:blip>
            <a:srcRect l="12131" t="16645" r="8679" b="23520"/>
            <a:stretch/>
          </p:blipFill>
          <p:spPr>
            <a:xfrm>
              <a:off x="1095275" y="2945425"/>
              <a:ext cx="848300" cy="906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6"/>
          <p:cNvGrpSpPr/>
          <p:nvPr/>
        </p:nvGrpSpPr>
        <p:grpSpPr>
          <a:xfrm>
            <a:off x="1943575" y="2863108"/>
            <a:ext cx="2013538" cy="1766217"/>
            <a:chOff x="1943575" y="2863108"/>
            <a:chExt cx="2013538" cy="1766217"/>
          </a:xfrm>
        </p:grpSpPr>
        <p:sp>
          <p:nvSpPr>
            <p:cNvPr id="140" name="Google Shape;140;p16"/>
            <p:cNvSpPr txBox="1"/>
            <p:nvPr/>
          </p:nvSpPr>
          <p:spPr>
            <a:xfrm>
              <a:off x="2692913" y="4049125"/>
              <a:ext cx="12642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Optimize Parameters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41" name="Google Shape;141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768175" y="2863108"/>
              <a:ext cx="1071275" cy="10713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p16"/>
            <p:cNvCxnSpPr>
              <a:stCxn id="136" idx="3"/>
              <a:endCxn id="141" idx="1"/>
            </p:cNvCxnSpPr>
            <p:nvPr/>
          </p:nvCxnSpPr>
          <p:spPr>
            <a:xfrm>
              <a:off x="1943575" y="3398750"/>
              <a:ext cx="82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6"/>
          <p:cNvGrpSpPr/>
          <p:nvPr/>
        </p:nvGrpSpPr>
        <p:grpSpPr>
          <a:xfrm>
            <a:off x="3839451" y="2992771"/>
            <a:ext cx="2387949" cy="1636554"/>
            <a:chOff x="3839451" y="2992771"/>
            <a:chExt cx="2387949" cy="1636554"/>
          </a:xfrm>
        </p:grpSpPr>
        <p:sp>
          <p:nvSpPr>
            <p:cNvPr id="144" name="Google Shape;144;p16"/>
            <p:cNvSpPr txBox="1"/>
            <p:nvPr/>
          </p:nvSpPr>
          <p:spPr>
            <a:xfrm>
              <a:off x="4090800" y="4049125"/>
              <a:ext cx="21366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Classify Remaining Tweets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grpSp>
          <p:nvGrpSpPr>
            <p:cNvPr id="145" name="Google Shape;145;p16"/>
            <p:cNvGrpSpPr/>
            <p:nvPr/>
          </p:nvGrpSpPr>
          <p:grpSpPr>
            <a:xfrm>
              <a:off x="4508462" y="2992771"/>
              <a:ext cx="1301300" cy="811976"/>
              <a:chOff x="4746200" y="2952949"/>
              <a:chExt cx="1301300" cy="811976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4898600" y="2952975"/>
                <a:ext cx="300600" cy="32220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746200" y="3358938"/>
                <a:ext cx="300600" cy="3222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199200" y="3442725"/>
                <a:ext cx="300600" cy="322200"/>
              </a:xfrm>
              <a:prstGeom prst="ellipse">
                <a:avLst/>
              </a:prstGeom>
              <a:solidFill>
                <a:srgbClr val="00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368200" y="3120525"/>
                <a:ext cx="300600" cy="322200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5746900" y="2952949"/>
                <a:ext cx="300600" cy="322200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652200" y="3442724"/>
                <a:ext cx="300600" cy="322200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2" name="Google Shape;152;p16"/>
            <p:cNvCxnSpPr>
              <a:stCxn id="141" idx="3"/>
            </p:cNvCxnSpPr>
            <p:nvPr/>
          </p:nvCxnSpPr>
          <p:spPr>
            <a:xfrm rot="10800000" flipH="1">
              <a:off x="3839451" y="3397859"/>
              <a:ext cx="563100" cy="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" name="Google Shape;153;p16"/>
          <p:cNvGrpSpPr/>
          <p:nvPr/>
        </p:nvGrpSpPr>
        <p:grpSpPr>
          <a:xfrm>
            <a:off x="5927523" y="2829013"/>
            <a:ext cx="2213802" cy="1800312"/>
            <a:chOff x="5927523" y="2829013"/>
            <a:chExt cx="2213802" cy="1800312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6184725" y="4049125"/>
              <a:ext cx="1956600" cy="5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 Math"/>
                  <a:ea typeface="Cambria Math"/>
                  <a:cs typeface="Cambria Math"/>
                  <a:sym typeface="Cambria Math"/>
                </a:rPr>
                <a:t>Optimal Time and Location </a:t>
              </a:r>
              <a:endParaRPr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pic>
          <p:nvPicPr>
            <p:cNvPr id="155" name="Google Shape;155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604023" y="2829013"/>
              <a:ext cx="1139475" cy="11394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Google Shape;156;p16"/>
            <p:cNvCxnSpPr>
              <a:stCxn id="155" idx="1"/>
            </p:cNvCxnSpPr>
            <p:nvPr/>
          </p:nvCxnSpPr>
          <p:spPr>
            <a:xfrm flipH="1">
              <a:off x="5927523" y="3398759"/>
              <a:ext cx="676500" cy="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875" y="539275"/>
            <a:ext cx="4834575" cy="389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-19050" y="911612"/>
            <a:ext cx="8572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 Math"/>
              <a:buChar char="•"/>
            </a:pPr>
            <a:r>
              <a:rPr lang="en" sz="21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Collection</a:t>
            </a:r>
            <a:endParaRPr sz="21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1,500 tweets per query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245,000 total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 Math"/>
              <a:buChar char="•"/>
            </a:pPr>
            <a:r>
              <a:rPr lang="en" sz="21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Training Set</a:t>
            </a:r>
            <a:endParaRPr sz="21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1,600 randomly sampled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200 per member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Manually classified as…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mbria Math"/>
              <a:buChar char="•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{negative, neutral, positive}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Data Collection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209550" y="911612"/>
            <a:ext cx="8572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Initial Feature Set</a:t>
            </a:r>
            <a:endParaRPr sz="21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2100" b="1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Frequency 0.3% Unigrams [252]</a:t>
            </a:r>
            <a:endParaRPr sz="2100"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○"/>
            </a:pPr>
            <a:r>
              <a:rPr lang="en" sz="21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Unigrams (words) that appear in 0.3% of tweets collected</a:t>
            </a:r>
            <a:endParaRPr sz="21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2100" b="1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LabMT Score </a:t>
            </a:r>
            <a:endParaRPr sz="2100"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○"/>
            </a:pPr>
            <a:r>
              <a:rPr lang="en" sz="21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language assessment by Mechanical Turk - 10,222 word database</a:t>
            </a:r>
            <a:endParaRPr sz="21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2100" b="1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New York Slang Count</a:t>
            </a:r>
            <a:endParaRPr sz="2100"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○"/>
            </a:pPr>
            <a:r>
              <a:rPr lang="en" sz="21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88 unigrams considered - researched by Google/ Youtube</a:t>
            </a:r>
            <a:endParaRPr sz="21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2100" b="1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Exclamation Mark Count</a:t>
            </a:r>
            <a:endParaRPr sz="2100" b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2100">
                <a:latin typeface="Cambria Math"/>
                <a:ea typeface="Cambria Math"/>
                <a:cs typeface="Cambria Math"/>
                <a:sym typeface="Cambria Math"/>
              </a:rPr>
              <a:t>Differentiate between neutral and positive/negative</a:t>
            </a:r>
            <a:endParaRPr sz="21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Feature Selection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209550" y="911612"/>
            <a:ext cx="8572500" cy="344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Backward Selection with Cross-Validation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○"/>
            </a:pPr>
            <a:r>
              <a:rPr lang="en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Absolute Count ordered (7)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○"/>
            </a:pPr>
            <a:r>
              <a:rPr lang="en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Sparsity ordered (6)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 Math"/>
              <a:buChar char="●"/>
            </a:pPr>
            <a:r>
              <a:rPr lang="en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Neutral unigram removal</a:t>
            </a:r>
            <a:endParaRPr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5 +/- </a:t>
            </a:r>
            <a:r>
              <a:rPr lang="en" sz="1800" i="1">
                <a:latin typeface="Cambria Math"/>
                <a:ea typeface="Cambria Math"/>
                <a:cs typeface="Cambria Math"/>
                <a:sym typeface="Cambria Math"/>
              </a:rPr>
              <a:t>delta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Final 74-feature space</a:t>
            </a:r>
            <a:endParaRPr sz="1800" b="1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71 unigrams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LabMT score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NY slang count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mbria Math"/>
              <a:buChar char="○"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Exclamation count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Feature Selection - Dimension Reduction</a:t>
            </a:r>
            <a:endParaRPr/>
          </a:p>
        </p:txBody>
      </p:sp>
      <p:graphicFrame>
        <p:nvGraphicFramePr>
          <p:cNvPr id="178" name="Google Shape;178;p19"/>
          <p:cNvGraphicFramePr/>
          <p:nvPr/>
        </p:nvGraphicFramePr>
        <p:xfrm>
          <a:off x="5037150" y="1128500"/>
          <a:ext cx="3916150" cy="2986830"/>
        </p:xfrm>
        <a:graphic>
          <a:graphicData uri="http://schemas.openxmlformats.org/drawingml/2006/table">
            <a:tbl>
              <a:tblPr>
                <a:noFill/>
                <a:tableStyleId>{15875118-E71A-48D5-96C4-B029C7377399}</a:tableStyleId>
              </a:tblPr>
              <a:tblGrid>
                <a:gridCol w="195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Delta</a:t>
                      </a:r>
                      <a:endParaRPr sz="16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A7934B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Unigrams Removed</a:t>
                      </a:r>
                      <a:endParaRPr sz="1600" b="1">
                        <a:solidFill>
                          <a:srgbClr val="A7934B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0.5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62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129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1.5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181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204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2.5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226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239</a:t>
                      </a:r>
                      <a:endParaRPr sz="1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" name="Google Shape;179;p19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Building a Model - Models Considered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1318525" y="834025"/>
            <a:ext cx="1937450" cy="2339637"/>
            <a:chOff x="1318525" y="834025"/>
            <a:chExt cx="1937450" cy="2339637"/>
          </a:xfrm>
        </p:grpSpPr>
        <p:pic>
          <p:nvPicPr>
            <p:cNvPr id="186" name="Google Shape;18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18525" y="1295687"/>
              <a:ext cx="1937450" cy="187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0"/>
            <p:cNvSpPr txBox="1"/>
            <p:nvPr/>
          </p:nvSpPr>
          <p:spPr>
            <a:xfrm>
              <a:off x="1956950" y="834025"/>
              <a:ext cx="6606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 Math"/>
                  <a:ea typeface="Cambria Math"/>
                  <a:cs typeface="Cambria Math"/>
                  <a:sym typeface="Cambria Math"/>
                </a:rPr>
                <a:t>SVM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5424147" y="3103825"/>
            <a:ext cx="2454199" cy="1926671"/>
            <a:chOff x="5424150" y="3016697"/>
            <a:chExt cx="2454199" cy="1981152"/>
          </a:xfrm>
        </p:grpSpPr>
        <p:pic>
          <p:nvPicPr>
            <p:cNvPr id="189" name="Google Shape;18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4150" y="3458525"/>
              <a:ext cx="2454199" cy="1539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0"/>
            <p:cNvSpPr txBox="1"/>
            <p:nvPr/>
          </p:nvSpPr>
          <p:spPr>
            <a:xfrm>
              <a:off x="5780803" y="3016697"/>
              <a:ext cx="17409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 Math"/>
                  <a:ea typeface="Cambria Math"/>
                  <a:cs typeface="Cambria Math"/>
                  <a:sym typeface="Cambria Math"/>
                </a:rPr>
                <a:t>Decision Trees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5584925" y="834007"/>
            <a:ext cx="2132650" cy="2339667"/>
            <a:chOff x="5541300" y="834025"/>
            <a:chExt cx="2132650" cy="2537324"/>
          </a:xfrm>
        </p:grpSpPr>
        <p:pic>
          <p:nvPicPr>
            <p:cNvPr id="192" name="Google Shape;19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41300" y="1408775"/>
              <a:ext cx="2045499" cy="1962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0"/>
            <p:cNvSpPr txBox="1"/>
            <p:nvPr/>
          </p:nvSpPr>
          <p:spPr>
            <a:xfrm>
              <a:off x="5628550" y="834025"/>
              <a:ext cx="2045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 Math"/>
                  <a:ea typeface="Cambria Math"/>
                  <a:cs typeface="Cambria Math"/>
                  <a:sym typeface="Cambria Math"/>
                </a:rPr>
                <a:t>Neural Networks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925450" y="3173650"/>
            <a:ext cx="2723594" cy="1712025"/>
            <a:chOff x="925450" y="3173650"/>
            <a:chExt cx="2723594" cy="1712025"/>
          </a:xfrm>
        </p:grpSpPr>
        <p:pic>
          <p:nvPicPr>
            <p:cNvPr id="195" name="Google Shape;19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25450" y="3557712"/>
              <a:ext cx="2723594" cy="1327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0"/>
            <p:cNvSpPr txBox="1"/>
            <p:nvPr/>
          </p:nvSpPr>
          <p:spPr>
            <a:xfrm>
              <a:off x="1498700" y="3173650"/>
              <a:ext cx="15771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 Math"/>
                  <a:ea typeface="Cambria Math"/>
                  <a:cs typeface="Cambria Math"/>
                  <a:sym typeface="Cambria Math"/>
                </a:rPr>
                <a:t>Naive Bayes</a:t>
              </a:r>
              <a:endParaRPr sz="1800"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  <p:sp>
        <p:nvSpPr>
          <p:cNvPr id="197" name="Google Shape;197;p20"/>
          <p:cNvSpPr txBox="1">
            <a:spLocks noGrp="1"/>
          </p:cNvSpPr>
          <p:nvPr>
            <p:ph type="sldNum" idx="12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On-screen Show (16:9)</PresentationFormat>
  <Paragraphs>311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Arial</vt:lpstr>
      <vt:lpstr>Cambria Math</vt:lpstr>
      <vt:lpstr>Times New Roman</vt:lpstr>
      <vt:lpstr>1_Custom Design</vt:lpstr>
      <vt:lpstr>Urban Sentiment Analysis: New York </vt:lpstr>
      <vt:lpstr>Introduction to Twitter</vt:lpstr>
      <vt:lpstr>Motivation</vt:lpstr>
      <vt:lpstr>Project Objective</vt:lpstr>
      <vt:lpstr>How We Did It?</vt:lpstr>
      <vt:lpstr>Data Collection</vt:lpstr>
      <vt:lpstr>Feature Selection</vt:lpstr>
      <vt:lpstr>Feature Selection - Dimension Reduction</vt:lpstr>
      <vt:lpstr>Building a Model - Models Considered</vt:lpstr>
      <vt:lpstr>Building a Model - Model Comparison</vt:lpstr>
      <vt:lpstr>Building a Model - Model Evaluation</vt:lpstr>
      <vt:lpstr>SMOTE</vt:lpstr>
      <vt:lpstr>Building a Model - Final Model &amp; Testing</vt:lpstr>
      <vt:lpstr>Analysis - Descriptive Statistics </vt:lpstr>
      <vt:lpstr>Analysis - Descriptive Statistics</vt:lpstr>
      <vt:lpstr>Analysis - Graphical Analysis</vt:lpstr>
      <vt:lpstr>Analysis - Trending Topics</vt:lpstr>
      <vt:lpstr>PowerPoint Presentation</vt:lpstr>
      <vt:lpstr>PowerPoint Presentation</vt:lpstr>
      <vt:lpstr>PowerPoint Presentation</vt:lpstr>
      <vt:lpstr>Conclusions</vt:lpstr>
      <vt:lpstr>Future Work</vt:lpstr>
      <vt:lpstr>Future Work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Sentiment Analysis: New York </dc:title>
  <cp:lastModifiedBy>Lakshana Ganesh</cp:lastModifiedBy>
  <cp:revision>1</cp:revision>
  <dcterms:modified xsi:type="dcterms:W3CDTF">2019-07-23T19:42:00Z</dcterms:modified>
</cp:coreProperties>
</file>