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83" r:id="rId2"/>
    <p:sldId id="284" r:id="rId3"/>
    <p:sldId id="308" r:id="rId4"/>
    <p:sldId id="288" r:id="rId5"/>
    <p:sldId id="299" r:id="rId6"/>
    <p:sldId id="300" r:id="rId7"/>
    <p:sldId id="323" r:id="rId8"/>
    <p:sldId id="324" r:id="rId9"/>
    <p:sldId id="321" r:id="rId10"/>
    <p:sldId id="325" r:id="rId11"/>
    <p:sldId id="326" r:id="rId12"/>
    <p:sldId id="301" r:id="rId13"/>
    <p:sldId id="327" r:id="rId14"/>
    <p:sldId id="302" r:id="rId15"/>
    <p:sldId id="328" r:id="rId16"/>
    <p:sldId id="329" r:id="rId17"/>
    <p:sldId id="303" r:id="rId18"/>
    <p:sldId id="330" r:id="rId19"/>
    <p:sldId id="304" r:id="rId20"/>
    <p:sldId id="331" r:id="rId21"/>
    <p:sldId id="332" r:id="rId22"/>
    <p:sldId id="305" r:id="rId23"/>
    <p:sldId id="306" r:id="rId24"/>
    <p:sldId id="333" r:id="rId25"/>
    <p:sldId id="307" r:id="rId26"/>
    <p:sldId id="295" r:id="rId27"/>
    <p:sldId id="296" r:id="rId28"/>
    <p:sldId id="309" r:id="rId29"/>
    <p:sldId id="310" r:id="rId30"/>
    <p:sldId id="334" r:id="rId31"/>
    <p:sldId id="312" r:id="rId32"/>
    <p:sldId id="335" r:id="rId33"/>
    <p:sldId id="336" r:id="rId34"/>
    <p:sldId id="337" r:id="rId35"/>
    <p:sldId id="314" r:id="rId36"/>
    <p:sldId id="316" r:id="rId37"/>
    <p:sldId id="317" r:id="rId38"/>
    <p:sldId id="318" r:id="rId39"/>
    <p:sldId id="319" r:id="rId40"/>
    <p:sldId id="338" r:id="rId41"/>
    <p:sldId id="280" r:id="rId42"/>
    <p:sldId id="339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3" autoAdjust="0"/>
    <p:restoredTop sz="95090" autoAdjust="0"/>
  </p:normalViewPr>
  <p:slideViewPr>
    <p:cSldViewPr snapToGrid="0">
      <p:cViewPr varScale="1">
        <p:scale>
          <a:sx n="58" d="100"/>
          <a:sy n="58" d="100"/>
        </p:scale>
        <p:origin x="67" y="523"/>
      </p:cViewPr>
      <p:guideLst/>
    </p:cSldViewPr>
  </p:slideViewPr>
  <p:outlineViewPr>
    <p:cViewPr>
      <p:scale>
        <a:sx n="33" d="100"/>
        <a:sy n="33" d="100"/>
      </p:scale>
      <p:origin x="0" y="-211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8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D1A15-9E9D-47BB-A49D-6125AEDE0271}" type="datetimeFigureOut">
              <a:rPr lang="en-IN" smtClean="0"/>
              <a:t>04-05-2022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343EB-8D3A-4D66-8F0F-899F9964C4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3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283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29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79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375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249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665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336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036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959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372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905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922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933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840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884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299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847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622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392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014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334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6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475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1092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34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7722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2270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9290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2426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38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2983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218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4521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6873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140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504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43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938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86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50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911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484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43EB-8D3A-4D66-8F0F-899F9964C4E6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46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10DF-3336-403F-B652-3CF732C66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DD572-8BB5-4E45-8E8D-6E56B33A5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AD92D-437E-4FF4-AD10-27825780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5366-06B8-4198-B684-6BBA9274AEDC}" type="datetime1">
              <a:rPr lang="en-IN" smtClean="0"/>
              <a:t>04-05-2022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FD9C8-7BC8-4FF8-9C05-6AF8513E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E4731-8058-470E-A8DB-0E76FF9E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75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D123-1F1A-40C4-9E66-55B46EF8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F1E22-DFAA-489A-808B-7DA6908FC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07447-057E-4921-A6AE-8034E2AA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CE87-FEA9-4C11-A227-E475226D8490}" type="datetime1">
              <a:rPr lang="en-IN" smtClean="0"/>
              <a:t>04-05-2022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79026-8823-42C7-A415-4A6145BA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9EEC2-624D-4E13-A70D-667F7CBE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06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53AE1-027F-4E9E-A306-91DC8C296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0FAE6-0F75-408A-B708-9FE6DA0BB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E234C-1013-4B93-ACC6-8F267459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B507-9034-4C42-AB53-E6705D20CADD}" type="datetime1">
              <a:rPr lang="en-IN" smtClean="0"/>
              <a:t>04-05-2022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0FF05-C5E6-4A4D-B4C6-1A2E0DC7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FC36-ABB8-49AF-A418-EDF090A9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78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2838-6D98-4695-990C-B5B171F4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DBDD-E64C-4CA2-8715-083737075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BE87B-6F95-4B50-9187-CFDAFB24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460A-6385-444B-AC15-5DFA3609B968}" type="datetime1">
              <a:rPr lang="en-IN" smtClean="0"/>
              <a:t>04-05-2022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EDC7A-921B-457F-BDE6-41C0CC4D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F9A41-5BD7-478E-A924-3D7507DD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66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B5C1-E466-4367-AA47-0D1375EB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4802E-C58B-4145-B0E0-8D6B5E72E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D35E7-C07A-4A4A-BD50-841AC5D4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201C-2FC2-499E-903D-BB36020E96D4}" type="datetime1">
              <a:rPr lang="en-IN" smtClean="0"/>
              <a:t>04-05-2022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44BDF-F1D4-482F-B700-96FF3CB4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5717E-F4AE-4202-A238-C1377D28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81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23A6-7A4F-4D22-BF20-3EEA5BAC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06BF-A532-41A5-BDC2-5AF4DB21A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C0631-FCDF-481D-99FD-33D00B47D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3C581-6669-4E8F-95B8-867EE7E4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C96A-3CED-4465-869A-70B9C7A006E6}" type="datetime1">
              <a:rPr lang="en-IN" smtClean="0"/>
              <a:t>04-05-2022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72E92-3D5C-4DE0-BD62-80DB0498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A7E6E-C9A4-4D3B-B2D8-F014AF4B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25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5963-6E81-4D58-BFDE-4C01DD5E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635A4-F057-4739-BB58-73CD028C2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61A9C-B54C-418F-8E02-0DEADF616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A68E6-8858-4BE4-B29D-5A7DD8E4C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19EDA-D92D-4C4D-B5E6-3E06E32E7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6A5D3-8C84-472E-BF39-2D8C5A07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11FC-75B9-4E34-805F-2E5DB9A606AA}" type="datetime1">
              <a:rPr lang="en-IN" smtClean="0"/>
              <a:t>04-05-2022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06171-BDC3-490D-9EC2-DB7EF3ED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20AA1-9F0A-463F-94EC-45989882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39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A601-1A89-430C-9BEA-8F49DF1C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3CFE0-9400-43F4-8B1D-D016E977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C377-36A7-4368-9BBD-CAB814FAEC6C}" type="datetime1">
              <a:rPr lang="en-IN" smtClean="0"/>
              <a:t>04-05-2022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B9460-999E-4F63-A922-65C65D49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79589-8DBC-4096-ABB6-51C8CB80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99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F639E-C90E-4781-AE16-0DC3708E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39C7-4ACF-4D85-AAB6-4B6540CC9256}" type="datetime1">
              <a:rPr lang="en-IN" smtClean="0"/>
              <a:t>04-05-2022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7E3D2-2A43-4936-AB0D-A5BA57CC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F680C-AE48-4EE8-927E-FAFE3A6D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15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A3B0-F93D-4C7D-BBA5-A7056555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DE37-45F2-4028-BBE9-7D0FF86D5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4157D-4BEB-45B9-8A71-3008F5333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0089C-3756-47D6-8530-0068A945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CA8-6865-452C-933E-74285F7E17D2}" type="datetime1">
              <a:rPr lang="en-IN" smtClean="0"/>
              <a:t>04-05-2022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FA9A-1630-4002-9563-BB9C604B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8227F-0C85-4794-908D-9300C966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58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2232-C535-4818-B02A-C61AF7A4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D63DD-1473-4695-9C1B-8A087F18F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5E439-EF9B-4478-B344-111DE48B1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55679-7351-4672-8463-8C456955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1DD-7B09-4B72-BD34-F086AC403505}" type="datetime1">
              <a:rPr lang="en-IN" smtClean="0"/>
              <a:t>04-05-2022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FD6B2-DF4F-4F17-BE70-9C97BB58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908EE-B683-4B56-99CF-97515DF7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12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53E5B-2D35-4E2A-ACC2-78471873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82413-6A62-4710-A238-006B562A3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B0F88-6680-4F3B-AEFD-272C61B60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5F1CF-ED13-4E77-AE27-973D0B283A1E}" type="datetime1">
              <a:rPr lang="en-IN" smtClean="0"/>
              <a:t>04-05-2022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C5FEF-85EC-484F-9DF6-D82BB749E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4F16-55F0-4551-88B1-BA9FDD8E1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35887-E660-4CA2-B7F2-02219568EBA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10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96FE-23C7-41B3-91BE-1C77656FF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854" y="706465"/>
            <a:ext cx="11232291" cy="4143320"/>
          </a:xfrm>
        </p:spPr>
        <p:txBody>
          <a:bodyPr>
            <a:normAutofit/>
          </a:bodyPr>
          <a:lstStyle/>
          <a:p>
            <a:br>
              <a:rPr lang="en-IN" b="1" dirty="0"/>
            </a:br>
            <a:r>
              <a:rPr lang="en-IN" b="1" dirty="0"/>
              <a:t>Dissertation Stage-II (PHN-600B)</a:t>
            </a:r>
            <a:br>
              <a:rPr lang="en-IN" b="1" dirty="0"/>
            </a:br>
            <a:r>
              <a:rPr lang="en-IN" b="1" dirty="0"/>
              <a:t>End-Term Presentation</a:t>
            </a:r>
            <a:br>
              <a:rPr lang="en-IN" b="1" dirty="0"/>
            </a:br>
            <a:br>
              <a:rPr lang="en-IN" b="1" dirty="0"/>
            </a:br>
            <a:r>
              <a:rPr lang="en-IN" sz="3200" dirty="0"/>
              <a:t>Supervisor – Dr H S Nataraj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173BE-3847-4DE5-A097-E05311CA3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323654"/>
            <a:ext cx="9144000" cy="1655762"/>
          </a:xfrm>
        </p:spPr>
        <p:txBody>
          <a:bodyPr/>
          <a:lstStyle/>
          <a:p>
            <a:r>
              <a:rPr lang="en-IN" dirty="0"/>
              <a:t>Laksh Arora</a:t>
            </a:r>
          </a:p>
          <a:p>
            <a:r>
              <a:rPr lang="en-IN" dirty="0"/>
              <a:t>20615013</a:t>
            </a:r>
          </a:p>
        </p:txBody>
      </p:sp>
    </p:spTree>
    <p:extLst>
      <p:ext uri="{BB962C8B-B14F-4D97-AF65-F5344CB8AC3E}">
        <p14:creationId xmlns:p14="http://schemas.microsoft.com/office/powerpoint/2010/main" val="211066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1B3A-9863-266B-392E-67B9312A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6" y="-328930"/>
            <a:ext cx="10515600" cy="1325563"/>
          </a:xfrm>
        </p:spPr>
        <p:txBody>
          <a:bodyPr/>
          <a:lstStyle/>
          <a:p>
            <a:r>
              <a:rPr lang="en-IN" dirty="0"/>
              <a:t>Interpretation of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721D5-A8DB-6ADE-0BF8-3E5B7EDE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Szabo, A.,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Ostlund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N. S. (1996). Modern quantum chemistry: Introduction to advanced electronic structure theory.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7B1BC-5F60-0095-F6CF-046A431E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10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8425A-6B3C-9963-968C-0DFE965E0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903"/>
          <a:stretch/>
        </p:blipFill>
        <p:spPr>
          <a:xfrm>
            <a:off x="773691" y="787400"/>
            <a:ext cx="10217650" cy="500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6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1B3A-9863-266B-392E-67B9312A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6" y="-328930"/>
            <a:ext cx="10515600" cy="1325563"/>
          </a:xfrm>
        </p:spPr>
        <p:txBody>
          <a:bodyPr/>
          <a:lstStyle/>
          <a:p>
            <a:r>
              <a:rPr lang="en-IN" dirty="0"/>
              <a:t>Interpretation of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721D5-A8DB-6ADE-0BF8-3E5B7EDE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Szabo, A.,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Ostlund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N. S. (1996). Modern quantum chemistry: Introduction to advanced electronic structure theory.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7B1BC-5F60-0095-F6CF-046A431E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11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8425A-6B3C-9963-968C-0DFE965E0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45" b="-2415"/>
          <a:stretch/>
        </p:blipFill>
        <p:spPr>
          <a:xfrm>
            <a:off x="655871" y="879158"/>
            <a:ext cx="10217650" cy="1749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223D00-4CE4-A023-1AF6-8BA7C8950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96" y="2455089"/>
            <a:ext cx="10846904" cy="357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20291"/>
            <a:ext cx="10515600" cy="1325563"/>
          </a:xfrm>
        </p:spPr>
        <p:txBody>
          <a:bodyPr/>
          <a:lstStyle/>
          <a:p>
            <a:r>
              <a:rPr lang="en-IN" dirty="0"/>
              <a:t>Restricted Closed shell Hartree-</a:t>
            </a:r>
            <a:r>
              <a:rPr lang="en-IN" dirty="0" err="1"/>
              <a:t>Fock</a:t>
            </a:r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2B34F9-2E16-495F-94FF-FEBDBFC3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Szabo, A.,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Ostlund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N. S. (1996). Modern quantum chemistry: Introduction to advanced electronic structure theory.</a:t>
            </a: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5FEE28-C856-499E-A624-6F3F3975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12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20B838-FD0E-2E30-B6A8-EDE06B457D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35" b="48832"/>
          <a:stretch/>
        </p:blipFill>
        <p:spPr>
          <a:xfrm>
            <a:off x="613485" y="1487023"/>
            <a:ext cx="10283115" cy="38839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69D1CB-BB2C-25E8-3284-22B8F5B3F27B}"/>
              </a:ext>
            </a:extLst>
          </p:cNvPr>
          <p:cNvSpPr txBox="1"/>
          <p:nvPr/>
        </p:nvSpPr>
        <p:spPr>
          <a:xfrm>
            <a:off x="467714" y="1417987"/>
            <a:ext cx="14092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2000" dirty="0"/>
              <a:t>              </a:t>
            </a:r>
            <a:r>
              <a:rPr lang="en-IN" sz="2400" dirty="0"/>
              <a:t>We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6615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20291"/>
            <a:ext cx="10515600" cy="1325563"/>
          </a:xfrm>
        </p:spPr>
        <p:txBody>
          <a:bodyPr/>
          <a:lstStyle/>
          <a:p>
            <a:r>
              <a:rPr lang="en-IN" dirty="0"/>
              <a:t>Restricted Closed shell Hartree-</a:t>
            </a:r>
            <a:r>
              <a:rPr lang="en-IN" dirty="0" err="1"/>
              <a:t>Fock</a:t>
            </a:r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2B34F9-2E16-495F-94FF-FEBDBFC3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Szabo, A.,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Ostlund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N. S. (1996). Modern quantum chemistry: Introduction to advanced electronic structure theory.</a:t>
            </a: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5FEE28-C856-499E-A624-6F3F3975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13</a:t>
            </a:fld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3CB262-CF58-29FD-9DBB-524985E9D6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80" b="10068"/>
          <a:stretch/>
        </p:blipFill>
        <p:spPr>
          <a:xfrm>
            <a:off x="2457205" y="3943073"/>
            <a:ext cx="6363190" cy="22215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D5E664-A571-CDFC-422C-161BBB33F8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747"/>
          <a:stretch/>
        </p:blipFill>
        <p:spPr>
          <a:xfrm>
            <a:off x="883548" y="871704"/>
            <a:ext cx="8908494" cy="304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35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61" y="-116417"/>
            <a:ext cx="10515600" cy="1325563"/>
          </a:xfrm>
        </p:spPr>
        <p:txBody>
          <a:bodyPr/>
          <a:lstStyle/>
          <a:p>
            <a:r>
              <a:rPr lang="en-IN" dirty="0"/>
              <a:t>Basis: </a:t>
            </a:r>
            <a:r>
              <a:rPr lang="en-IN" dirty="0" err="1"/>
              <a:t>Roothan</a:t>
            </a:r>
            <a:r>
              <a:rPr lang="en-IN" dirty="0"/>
              <a:t> Equations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2B34F9-2E16-495F-94FF-FEBDBFC3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Szabo, A.,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Ostlund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N. S. (1996). Modern quantum chemistry: Introduction to advanced electronic structure theory.</a:t>
            </a: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5FEE28-C856-499E-A624-6F3F3975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14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4C673-DB05-2F14-E54A-5B796A728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849"/>
          <a:stretch/>
        </p:blipFill>
        <p:spPr>
          <a:xfrm>
            <a:off x="756396" y="835561"/>
            <a:ext cx="9518374" cy="10064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74F3F1-F049-9056-34A3-F24E103D56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29" b="61440"/>
          <a:stretch/>
        </p:blipFill>
        <p:spPr>
          <a:xfrm>
            <a:off x="756396" y="1828801"/>
            <a:ext cx="9518374" cy="9652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37B7DC7-ACC0-21A7-54D5-D655D62F0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46" b="3627"/>
          <a:stretch/>
        </p:blipFill>
        <p:spPr>
          <a:xfrm>
            <a:off x="756396" y="2703450"/>
            <a:ext cx="9518374" cy="344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4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61" y="-275443"/>
            <a:ext cx="10515600" cy="1325563"/>
          </a:xfrm>
        </p:spPr>
        <p:txBody>
          <a:bodyPr/>
          <a:lstStyle/>
          <a:p>
            <a:r>
              <a:rPr lang="en-IN" dirty="0"/>
              <a:t>Basis: </a:t>
            </a:r>
            <a:r>
              <a:rPr lang="en-IN" dirty="0" err="1"/>
              <a:t>Roothan</a:t>
            </a:r>
            <a:r>
              <a:rPr lang="en-IN" dirty="0"/>
              <a:t> Equations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9C70BE-2BE1-9161-D487-F5179DC8A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362"/>
          <a:stretch/>
        </p:blipFill>
        <p:spPr>
          <a:xfrm>
            <a:off x="838200" y="648508"/>
            <a:ext cx="9313601" cy="586075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2B34F9-2E16-495F-94FF-FEBDBFC3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Szabo, A.,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Ostlund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N. S. (1996). Modern quantum chemistry: Introduction to advanced electronic structure theory.</a:t>
            </a: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5FEE28-C856-499E-A624-6F3F3975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739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61" y="-275443"/>
            <a:ext cx="10515600" cy="1325563"/>
          </a:xfrm>
        </p:spPr>
        <p:txBody>
          <a:bodyPr/>
          <a:lstStyle/>
          <a:p>
            <a:r>
              <a:rPr lang="en-IN" dirty="0"/>
              <a:t>Basis: </a:t>
            </a:r>
            <a:r>
              <a:rPr lang="en-IN" dirty="0" err="1"/>
              <a:t>Roothan</a:t>
            </a:r>
            <a:r>
              <a:rPr lang="en-IN" dirty="0"/>
              <a:t> Equations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9C70BE-2BE1-9161-D487-F5179DC8A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761" b="1680"/>
          <a:stretch/>
        </p:blipFill>
        <p:spPr>
          <a:xfrm>
            <a:off x="838200" y="768275"/>
            <a:ext cx="9313601" cy="132556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2B34F9-2E16-495F-94FF-FEBDBFC3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Szabo, A.,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Ostlund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N. S. (1996). Modern quantum chemistry: Introduction to advanced electronic structure theory.</a:t>
            </a: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5FEE28-C856-499E-A624-6F3F3975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16</a:t>
            </a:fld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CA629C-3258-98FA-7336-6175374DBB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4045"/>
          <a:stretch/>
        </p:blipFill>
        <p:spPr>
          <a:xfrm>
            <a:off x="838200" y="2093838"/>
            <a:ext cx="6092687" cy="365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FFDAF5-57ED-79AC-3AA8-771551360F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00" b="84145"/>
          <a:stretch/>
        </p:blipFill>
        <p:spPr>
          <a:xfrm>
            <a:off x="212037" y="3021496"/>
            <a:ext cx="6092687" cy="365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F29D75-9D89-D772-6DD6-FAC3E91612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062" b="36983"/>
          <a:stretch/>
        </p:blipFill>
        <p:spPr>
          <a:xfrm>
            <a:off x="6609524" y="2955144"/>
            <a:ext cx="6092687" cy="365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74AB84-3500-8E7A-5994-94FEADE753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414" t="21408" b="48168"/>
          <a:stretch/>
        </p:blipFill>
        <p:spPr>
          <a:xfrm>
            <a:off x="1194353" y="3563333"/>
            <a:ext cx="3508514" cy="18653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C41A3B-850C-CCC0-6B2D-C6803F6D6F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991" t="69576"/>
          <a:stretch/>
        </p:blipFill>
        <p:spPr>
          <a:xfrm>
            <a:off x="7368208" y="3563333"/>
            <a:ext cx="3412436" cy="186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3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219340"/>
            <a:ext cx="10515600" cy="1325563"/>
          </a:xfrm>
        </p:spPr>
        <p:txBody>
          <a:bodyPr/>
          <a:lstStyle/>
          <a:p>
            <a:r>
              <a:rPr lang="en-IN" dirty="0"/>
              <a:t>Charge Density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2B34F9-2E16-495F-94FF-FEBDBFC3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Szabo, A.,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Ostlund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N. S. (1996). Modern quantum chemistry: Introduction to advanced electronic structure theory.</a:t>
            </a: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5FEE28-C856-499E-A624-6F3F3975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17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AA713-D4B3-89F9-1180-975702085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864"/>
          <a:stretch/>
        </p:blipFill>
        <p:spPr>
          <a:xfrm>
            <a:off x="791820" y="698500"/>
            <a:ext cx="9522198" cy="31578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598705-05D7-7EDA-56E9-523B8BB4D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955"/>
          <a:stretch/>
        </p:blipFill>
        <p:spPr>
          <a:xfrm>
            <a:off x="791820" y="4028656"/>
            <a:ext cx="9522198" cy="220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23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219340"/>
            <a:ext cx="10515600" cy="1325563"/>
          </a:xfrm>
        </p:spPr>
        <p:txBody>
          <a:bodyPr/>
          <a:lstStyle/>
          <a:p>
            <a:r>
              <a:rPr lang="en-IN" dirty="0"/>
              <a:t>Charge Density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2B34F9-2E16-495F-94FF-FEBDBFC3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Szabo, A.,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Ostlund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N. S. (1996). Modern quantum chemistry: Introduction to advanced electronic structure theory.</a:t>
            </a: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5FEE28-C856-499E-A624-6F3F3975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18</a:t>
            </a:fld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786281-9A5A-535A-5E5B-DB22230D8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19" y="763934"/>
            <a:ext cx="9664355" cy="542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4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68" y="-198783"/>
            <a:ext cx="11987632" cy="1325563"/>
          </a:xfrm>
        </p:spPr>
        <p:txBody>
          <a:bodyPr/>
          <a:lstStyle/>
          <a:p>
            <a:r>
              <a:rPr lang="en-IN" dirty="0" err="1"/>
              <a:t>Orthogonalisation</a:t>
            </a:r>
            <a:r>
              <a:rPr lang="en-IN" dirty="0"/>
              <a:t> of basis: Solving the </a:t>
            </a:r>
            <a:r>
              <a:rPr lang="en-IN" dirty="0" err="1"/>
              <a:t>Roothan</a:t>
            </a:r>
            <a:r>
              <a:rPr lang="en-IN" dirty="0"/>
              <a:t> </a:t>
            </a:r>
            <a:r>
              <a:rPr lang="en-IN" dirty="0" err="1"/>
              <a:t>Eqs</a:t>
            </a:r>
            <a:r>
              <a:rPr lang="en-IN" dirty="0"/>
              <a:t>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2B34F9-2E16-495F-94FF-FEBDBFC3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Szabo, A.,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Ostlund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N. S. (1996). Modern quantum chemistry: Introduction to advanced electronic structure theory.</a:t>
            </a: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5FEE28-C856-499E-A624-6F3F3975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19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65AED-68A0-DC4C-5FF1-F152CB042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634"/>
          <a:stretch/>
        </p:blipFill>
        <p:spPr>
          <a:xfrm>
            <a:off x="630820" y="1001920"/>
            <a:ext cx="9662696" cy="51302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D575B5-5663-9008-7580-F2BB086948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228" t="94282" r="42124" b="1680"/>
          <a:stretch/>
        </p:blipFill>
        <p:spPr>
          <a:xfrm>
            <a:off x="10293516" y="1086476"/>
            <a:ext cx="1550505" cy="3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96FE-23C7-41B3-91BE-1C77656FF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853" y="2235200"/>
            <a:ext cx="11232291" cy="296333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Topic</a:t>
            </a:r>
            <a:br>
              <a:rPr lang="en-IN" b="1" dirty="0"/>
            </a:br>
            <a:br>
              <a:rPr lang="en-IN" b="1" dirty="0"/>
            </a:br>
            <a:r>
              <a:rPr lang="en-IN" dirty="0"/>
              <a:t>S</a:t>
            </a:r>
            <a:r>
              <a:rPr lang="en-IN" sz="6000" dirty="0">
                <a:latin typeface="+mj-lt"/>
              </a:rPr>
              <a:t>olving the Dirac Hamiltonian for Many Electron </a:t>
            </a:r>
            <a:r>
              <a:rPr lang="en-IN" dirty="0"/>
              <a:t>A</a:t>
            </a:r>
            <a:r>
              <a:rPr lang="en-IN" sz="6000" dirty="0">
                <a:latin typeface="+mj-lt"/>
              </a:rPr>
              <a:t>toms using Dirac Hartree </a:t>
            </a:r>
            <a:r>
              <a:rPr lang="en-IN" sz="6000" dirty="0" err="1">
                <a:latin typeface="+mj-lt"/>
              </a:rPr>
              <a:t>Fock</a:t>
            </a:r>
            <a:r>
              <a:rPr lang="en-IN" sz="6000" dirty="0">
                <a:latin typeface="+mj-lt"/>
              </a:rPr>
              <a:t> Self Consistent Field Method in MATLAB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51414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68" y="-198783"/>
            <a:ext cx="11987632" cy="1325563"/>
          </a:xfrm>
        </p:spPr>
        <p:txBody>
          <a:bodyPr/>
          <a:lstStyle/>
          <a:p>
            <a:r>
              <a:rPr lang="en-IN" dirty="0" err="1"/>
              <a:t>Orthogonalisation</a:t>
            </a:r>
            <a:r>
              <a:rPr lang="en-IN" dirty="0"/>
              <a:t> of basis: Solving the </a:t>
            </a:r>
            <a:r>
              <a:rPr lang="en-IN" dirty="0" err="1"/>
              <a:t>Roothan</a:t>
            </a:r>
            <a:r>
              <a:rPr lang="en-IN" dirty="0"/>
              <a:t> </a:t>
            </a:r>
            <a:r>
              <a:rPr lang="en-IN" dirty="0" err="1"/>
              <a:t>Eqs</a:t>
            </a:r>
            <a:r>
              <a:rPr lang="en-IN" dirty="0"/>
              <a:t>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2B34F9-2E16-495F-94FF-FEBDBFC3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Szabo, A.,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Ostlund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N. S. (1996). Modern quantum chemistry: Introduction to advanced electronic structure theory.</a:t>
            </a: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5FEE28-C856-499E-A624-6F3F3975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20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65AED-68A0-DC4C-5FF1-F152CB042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186" b="7783"/>
          <a:stretch/>
        </p:blipFill>
        <p:spPr>
          <a:xfrm>
            <a:off x="630820" y="728865"/>
            <a:ext cx="9662696" cy="26371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CD8FB7-D3FD-4A00-0089-0E23C922D1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042" b="48303"/>
          <a:stretch/>
        </p:blipFill>
        <p:spPr>
          <a:xfrm>
            <a:off x="1425948" y="3379306"/>
            <a:ext cx="8499928" cy="2345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5911E-0EC0-409D-5FD8-994F60D7F6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345" b="28905"/>
          <a:stretch/>
        </p:blipFill>
        <p:spPr>
          <a:xfrm>
            <a:off x="1212204" y="5738191"/>
            <a:ext cx="8499928" cy="439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EFCE5D-693D-85F8-35B7-595F74D499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811" r="69263" b="39760"/>
          <a:stretch/>
        </p:blipFill>
        <p:spPr>
          <a:xfrm>
            <a:off x="1425948" y="5830618"/>
            <a:ext cx="2612652" cy="18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3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68" y="-198783"/>
            <a:ext cx="11987632" cy="1325563"/>
          </a:xfrm>
        </p:spPr>
        <p:txBody>
          <a:bodyPr/>
          <a:lstStyle/>
          <a:p>
            <a:r>
              <a:rPr lang="en-IN" dirty="0" err="1"/>
              <a:t>Orthogonalisation</a:t>
            </a:r>
            <a:r>
              <a:rPr lang="en-IN" dirty="0"/>
              <a:t> of basis: Solving the </a:t>
            </a:r>
            <a:r>
              <a:rPr lang="en-IN" dirty="0" err="1"/>
              <a:t>Roothan</a:t>
            </a:r>
            <a:r>
              <a:rPr lang="en-IN" dirty="0"/>
              <a:t> </a:t>
            </a:r>
            <a:r>
              <a:rPr lang="en-IN" dirty="0" err="1"/>
              <a:t>Eqs</a:t>
            </a:r>
            <a:r>
              <a:rPr lang="en-IN" dirty="0"/>
              <a:t>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2B34F9-2E16-495F-94FF-FEBDBFC3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Szabo, A.,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Ostlund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N. S. (1996). Modern quantum chemistry: Introduction to advanced electronic structure theory.</a:t>
            </a: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5FEE28-C856-499E-A624-6F3F3975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21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3CC0E-DF19-E5E2-42C0-DFCE5B160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95" y="692574"/>
            <a:ext cx="9899996" cy="547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23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2B34F9-2E16-495F-94FF-FEBDBFC3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Szabo, A.,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Ostlund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N. S. (1996). Modern quantum chemistry: Introduction to advanced electronic structure theory.</a:t>
            </a: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5FEE28-C856-499E-A624-6F3F3975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22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4F73D-5E31-B606-6504-CBB02732B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486"/>
          <a:stretch/>
        </p:blipFill>
        <p:spPr>
          <a:xfrm>
            <a:off x="602974" y="761654"/>
            <a:ext cx="9243391" cy="775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4D78CF-AE41-98EB-712D-40FAD161E7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3464" r="78884"/>
          <a:stretch/>
        </p:blipFill>
        <p:spPr>
          <a:xfrm>
            <a:off x="987288" y="761654"/>
            <a:ext cx="1994452" cy="36512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50F43155-4577-BDFC-D19D-D6E9D9247985}"/>
              </a:ext>
            </a:extLst>
          </p:cNvPr>
          <p:cNvSpPr txBox="1">
            <a:spLocks/>
          </p:cNvSpPr>
          <p:nvPr/>
        </p:nvSpPr>
        <p:spPr>
          <a:xfrm>
            <a:off x="204368" y="-198783"/>
            <a:ext cx="11987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/>
              <a:t>Orthogonalisation</a:t>
            </a:r>
            <a:r>
              <a:rPr lang="en-IN" dirty="0"/>
              <a:t> of basis: Solving the </a:t>
            </a:r>
            <a:r>
              <a:rPr lang="en-IN" dirty="0" err="1"/>
              <a:t>Roothan</a:t>
            </a:r>
            <a:r>
              <a:rPr lang="en-IN" dirty="0"/>
              <a:t> </a:t>
            </a:r>
            <a:r>
              <a:rPr lang="en-IN" dirty="0" err="1"/>
              <a:t>Eqs</a:t>
            </a:r>
            <a:r>
              <a:rPr lang="en-IN" dirty="0"/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3A6EF1-2685-5980-2C66-AB6C283F1A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71" b="76750"/>
          <a:stretch/>
        </p:blipFill>
        <p:spPr>
          <a:xfrm>
            <a:off x="602973" y="1847985"/>
            <a:ext cx="9243391" cy="3651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582CF4-4C08-8351-4BD9-E52A98D138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10" b="71716"/>
          <a:stretch/>
        </p:blipFill>
        <p:spPr>
          <a:xfrm>
            <a:off x="602972" y="2146854"/>
            <a:ext cx="9243391" cy="2587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15DB48-CA23-EC5E-EDCD-61ECB47ABB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819" b="60702"/>
          <a:stretch/>
        </p:blipFill>
        <p:spPr>
          <a:xfrm>
            <a:off x="602972" y="2417832"/>
            <a:ext cx="9243391" cy="3651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2565893-FA41-D6BC-3BEA-00DD12A3E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997" b="51524"/>
          <a:stretch/>
        </p:blipFill>
        <p:spPr>
          <a:xfrm>
            <a:off x="602972" y="3159954"/>
            <a:ext cx="9243391" cy="3651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5B93DC-D42A-F940-EA31-504D3B24BF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326" b="40195"/>
          <a:stretch/>
        </p:blipFill>
        <p:spPr>
          <a:xfrm>
            <a:off x="602972" y="3531010"/>
            <a:ext cx="9243391" cy="365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2E9356-885B-D28E-AD33-7587A2BA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276" b="31245"/>
          <a:stretch/>
        </p:blipFill>
        <p:spPr>
          <a:xfrm>
            <a:off x="602972" y="4082908"/>
            <a:ext cx="9243391" cy="3651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9D7672-A477-B928-0DBB-AAF41987AD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962" b="21156"/>
          <a:stretch/>
        </p:blipFill>
        <p:spPr>
          <a:xfrm>
            <a:off x="602971" y="4549364"/>
            <a:ext cx="9243391" cy="3164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4E62E6-D04D-5281-6BCF-0749D0AC9C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124" b="-55"/>
          <a:stretch/>
        </p:blipFill>
        <p:spPr>
          <a:xfrm>
            <a:off x="602972" y="4964870"/>
            <a:ext cx="9243391" cy="129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21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08" y="-400580"/>
            <a:ext cx="10515600" cy="1325563"/>
          </a:xfrm>
        </p:spPr>
        <p:txBody>
          <a:bodyPr/>
          <a:lstStyle/>
          <a:p>
            <a:r>
              <a:rPr lang="en-IN" dirty="0"/>
              <a:t>SCF Procedure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5FEE28-C856-499E-A624-6F3F3975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23</a:t>
            </a:fld>
            <a:endParaRPr lang="en-IN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3AE762F6-0C16-4192-1800-C66E6638F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6" y="1086275"/>
            <a:ext cx="10491237" cy="527007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2B34F9-2E16-495F-94FF-FEBDBFC3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Szabo, A.,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Ostlund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N. S. (1996). Modern quantum chemistry: Introduction to advanced electronic structure theory.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E8456-C031-4F80-1E84-C72050B46B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965" b="42547"/>
          <a:stretch/>
        </p:blipFill>
        <p:spPr>
          <a:xfrm>
            <a:off x="598926" y="437325"/>
            <a:ext cx="9571288" cy="78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16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2" y="0"/>
            <a:ext cx="10515600" cy="1325563"/>
          </a:xfrm>
        </p:spPr>
        <p:txBody>
          <a:bodyPr/>
          <a:lstStyle/>
          <a:p>
            <a:r>
              <a:rPr lang="en-IN" dirty="0"/>
              <a:t>Total Energy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5FEE28-C856-499E-A624-6F3F3975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24</a:t>
            </a:fld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2B34F9-2E16-495F-94FF-FEBDBFC3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Szabo, A.,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Ostlund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N. S. (1996). Modern quantum chemistry: Introduction to advanced electronic structure theory.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1223AB-B2DD-638C-A65E-7D5234E3E3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54"/>
          <a:stretch/>
        </p:blipFill>
        <p:spPr>
          <a:xfrm>
            <a:off x="937383" y="1139687"/>
            <a:ext cx="10061534" cy="47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71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F2F60B-66C8-4B0F-A197-3A01BB503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3023"/>
            <a:ext cx="9144000" cy="2387600"/>
          </a:xfrm>
        </p:spPr>
        <p:txBody>
          <a:bodyPr/>
          <a:lstStyle/>
          <a:p>
            <a:r>
              <a:rPr lang="en-IN" dirty="0"/>
              <a:t>Gaussian Basis Set Expressions</a:t>
            </a:r>
          </a:p>
        </p:txBody>
      </p:sp>
    </p:spTree>
    <p:extLst>
      <p:ext uri="{BB962C8B-B14F-4D97-AF65-F5344CB8AC3E}">
        <p14:creationId xmlns:p14="http://schemas.microsoft.com/office/powerpoint/2010/main" val="4878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51" y="-372024"/>
            <a:ext cx="10515600" cy="1325563"/>
          </a:xfrm>
        </p:spPr>
        <p:txBody>
          <a:bodyPr/>
          <a:lstStyle/>
          <a:p>
            <a:r>
              <a:rPr lang="en-IN" dirty="0"/>
              <a:t>Basis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7AC7E-4825-42DE-961A-FA10EC2D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-apple-system"/>
              </a:rPr>
              <a:t>Clementi,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E., Modern Techniques in Computational Chemistry: MOTECC-91,  </a:t>
            </a:r>
            <a:r>
              <a:rPr lang="en-US" i="1" dirty="0">
                <a:solidFill>
                  <a:srgbClr val="222222"/>
                </a:solidFill>
                <a:latin typeface="-apple-system"/>
              </a:rPr>
              <a:t>Chapter 4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F3495-1F5E-485A-85F2-6CFFE7DF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26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34C9B9-8F93-A7F6-6C76-C3AA822976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383"/>
          <a:stretch/>
        </p:blipFill>
        <p:spPr>
          <a:xfrm>
            <a:off x="493644" y="810541"/>
            <a:ext cx="10055086" cy="7709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FECA7-8A8B-5E8A-D257-4FA7513D26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8349"/>
          <a:stretch/>
        </p:blipFill>
        <p:spPr>
          <a:xfrm>
            <a:off x="578127" y="4608649"/>
            <a:ext cx="10286596" cy="11760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F895AA-AF4D-B6C1-6432-E75120AEB9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13" b="68670"/>
          <a:stretch/>
        </p:blipFill>
        <p:spPr>
          <a:xfrm>
            <a:off x="493644" y="1743994"/>
            <a:ext cx="10055086" cy="784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05F128-5751-778C-6DC8-DFAF76078D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708" b="32675"/>
          <a:stretch/>
        </p:blipFill>
        <p:spPr>
          <a:xfrm>
            <a:off x="586408" y="3821110"/>
            <a:ext cx="10055086" cy="7709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69D6D5-08EE-F3B8-166E-53B032B097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321" b="51533"/>
          <a:stretch/>
        </p:blipFill>
        <p:spPr>
          <a:xfrm>
            <a:off x="586408" y="3012951"/>
            <a:ext cx="10055086" cy="7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04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5" y="-161131"/>
            <a:ext cx="10515600" cy="1325563"/>
          </a:xfrm>
        </p:spPr>
        <p:txBody>
          <a:bodyPr/>
          <a:lstStyle/>
          <a:p>
            <a:r>
              <a:rPr lang="en-IN" dirty="0"/>
              <a:t>Basis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F4C3D-E6F4-4C47-8C88-34E55A8D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-apple-system"/>
              </a:rPr>
              <a:t>Clementi,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E., Modern Techniques in Computational Chemistry: MOTECC-91,  </a:t>
            </a:r>
            <a:r>
              <a:rPr lang="en-US" i="1" dirty="0">
                <a:solidFill>
                  <a:srgbClr val="222222"/>
                </a:solidFill>
                <a:latin typeface="-apple-system"/>
              </a:rPr>
              <a:t>Chapter 4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E7C97-8F97-4EF9-8FE2-18C5BD73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27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C5F02-874F-EE92-02B6-33900E909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96"/>
          <a:stretch/>
        </p:blipFill>
        <p:spPr>
          <a:xfrm>
            <a:off x="952702" y="2471881"/>
            <a:ext cx="9473714" cy="1131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7BCB49-E369-0B11-3F72-CC8343561A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810" b="-244"/>
          <a:stretch/>
        </p:blipFill>
        <p:spPr>
          <a:xfrm>
            <a:off x="952702" y="970095"/>
            <a:ext cx="9662289" cy="15017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492059-FDCA-823C-06D1-B61F1E8ADF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86" b="77350"/>
          <a:stretch/>
        </p:blipFill>
        <p:spPr>
          <a:xfrm>
            <a:off x="952702" y="3678104"/>
            <a:ext cx="9473714" cy="4157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ACE942-AF09-7895-386E-F97328446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955" b="28790"/>
          <a:stretch/>
        </p:blipFill>
        <p:spPr>
          <a:xfrm>
            <a:off x="4689815" y="4302551"/>
            <a:ext cx="8973176" cy="18451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61736C-EDE0-5A62-754B-260591B82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09" r="35375" b="67916"/>
          <a:stretch/>
        </p:blipFill>
        <p:spPr>
          <a:xfrm>
            <a:off x="-1682959" y="4347176"/>
            <a:ext cx="6122437" cy="6177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3F89AF-EE88-D526-2661-47BCCDD245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21" t="84468" r="26702" b="-14332"/>
          <a:stretch/>
        </p:blipFill>
        <p:spPr>
          <a:xfrm>
            <a:off x="1055387" y="4897048"/>
            <a:ext cx="4270513" cy="25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64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13" y="-219848"/>
            <a:ext cx="10515600" cy="1325563"/>
          </a:xfrm>
        </p:spPr>
        <p:txBody>
          <a:bodyPr/>
          <a:lstStyle/>
          <a:p>
            <a:r>
              <a:rPr lang="en-IN" dirty="0"/>
              <a:t>Basis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F4C3D-E6F4-4C47-8C88-34E55A8D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-apple-system"/>
              </a:rPr>
              <a:t>Clementi,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E., Modern Techniques in Computational Chemistry: MOTECC-91,  </a:t>
            </a:r>
            <a:r>
              <a:rPr lang="en-US" i="1" dirty="0">
                <a:solidFill>
                  <a:srgbClr val="222222"/>
                </a:solidFill>
                <a:latin typeface="-apple-system"/>
              </a:rPr>
              <a:t>Chapter 4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E7C97-8F97-4EF9-8FE2-18C5BD73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28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E18DC-F24A-E355-CE56-ECAE4C3C3B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174"/>
          <a:stretch/>
        </p:blipFill>
        <p:spPr>
          <a:xfrm>
            <a:off x="758687" y="766762"/>
            <a:ext cx="9629804" cy="704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525A9A-E32B-163F-F4EF-CC435B6A7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39" b="67335"/>
          <a:stretch/>
        </p:blipFill>
        <p:spPr>
          <a:xfrm>
            <a:off x="758687" y="1510750"/>
            <a:ext cx="9629804" cy="7042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67073F-BCBA-87B5-56BF-3DD30BC67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15" b="42065"/>
          <a:stretch/>
        </p:blipFill>
        <p:spPr>
          <a:xfrm>
            <a:off x="758687" y="2262476"/>
            <a:ext cx="9629804" cy="1037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C82C92-7E72-F1AA-00F1-EA8BE929E0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361" b="11285"/>
          <a:stretch/>
        </p:blipFill>
        <p:spPr>
          <a:xfrm>
            <a:off x="758687" y="4694411"/>
            <a:ext cx="9629804" cy="7951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7F0D85-F6D7-D932-F00C-CF20DF493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792" b="76"/>
          <a:stretch/>
        </p:blipFill>
        <p:spPr>
          <a:xfrm>
            <a:off x="758687" y="5485896"/>
            <a:ext cx="9629804" cy="365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8D0514-0E1D-C0B4-DA55-64DBDBBE00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864" b="34115"/>
          <a:stretch/>
        </p:blipFill>
        <p:spPr>
          <a:xfrm>
            <a:off x="758687" y="4067887"/>
            <a:ext cx="9629804" cy="47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37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86972"/>
            <a:ext cx="10515600" cy="1357658"/>
          </a:xfrm>
        </p:spPr>
        <p:txBody>
          <a:bodyPr/>
          <a:lstStyle/>
          <a:p>
            <a:r>
              <a:rPr lang="en-IN" dirty="0"/>
              <a:t>Relativistic </a:t>
            </a:r>
            <a:r>
              <a:rPr lang="en-IN" dirty="0" err="1"/>
              <a:t>Roothan</a:t>
            </a:r>
            <a:r>
              <a:rPr lang="en-IN" dirty="0"/>
              <a:t> Equations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F4C3D-E6F4-4C47-8C88-34E55A8D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-apple-system"/>
              </a:rPr>
              <a:t>Clementi,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E., Modern Techniques in Computational Chemistry: MOTECC-91,  </a:t>
            </a:r>
            <a:r>
              <a:rPr lang="en-US" i="1" dirty="0">
                <a:solidFill>
                  <a:srgbClr val="222222"/>
                </a:solidFill>
                <a:latin typeface="-apple-system"/>
              </a:rPr>
              <a:t>Chapter 4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E7C97-8F97-4EF9-8FE2-18C5BD73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29</a:t>
            </a:fld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E438AB-6486-36C0-6BF4-400D971EC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83" y="843584"/>
            <a:ext cx="10280675" cy="46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9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96FE-23C7-41B3-91BE-1C77656FF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854" y="1479130"/>
            <a:ext cx="11232291" cy="155193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Dirac Hartree </a:t>
            </a:r>
            <a:r>
              <a:rPr lang="en-IN" dirty="0" err="1"/>
              <a:t>Fock</a:t>
            </a:r>
            <a:r>
              <a:rPr lang="en-IN" dirty="0"/>
              <a:t> Theory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6FBD4-2607-FE48-67C6-86BB91C2C2C5}"/>
              </a:ext>
            </a:extLst>
          </p:cNvPr>
          <p:cNvSpPr txBox="1"/>
          <p:nvPr/>
        </p:nvSpPr>
        <p:spPr>
          <a:xfrm>
            <a:off x="1761067" y="3674533"/>
            <a:ext cx="919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eXGyreTermesX-Regular"/>
              </a:rPr>
              <a:t>A</a:t>
            </a:r>
            <a:r>
              <a:rPr lang="en-US" sz="2800" b="0" i="0" u="none" strike="noStrike" baseline="0" dirty="0">
                <a:latin typeface="TeXGyreTermesX-Regular"/>
              </a:rPr>
              <a:t> summary of Szabo and </a:t>
            </a:r>
            <a:r>
              <a:rPr lang="en-US" sz="2800" b="0" i="0" u="none" strike="noStrike" baseline="0" dirty="0" err="1">
                <a:latin typeface="TeXGyreTermesX-Regular"/>
              </a:rPr>
              <a:t>Ostlund</a:t>
            </a:r>
            <a:r>
              <a:rPr lang="en-US" sz="2800" b="0" i="0" u="none" strike="noStrike" baseline="0" dirty="0">
                <a:latin typeface="TeXGyreTermesX-Regular"/>
              </a:rPr>
              <a:t> (1996) and </a:t>
            </a:r>
            <a:r>
              <a:rPr lang="en-US" sz="2800" b="0" i="0" u="none" strike="noStrike" baseline="0" dirty="0" err="1">
                <a:latin typeface="TeXGyreTermesX-Regular"/>
              </a:rPr>
              <a:t>Nataraj</a:t>
            </a:r>
            <a:r>
              <a:rPr lang="en-US" sz="2800" b="0" i="0" u="none" strike="noStrike" baseline="0" dirty="0">
                <a:latin typeface="TeXGyreTermesX-Regular"/>
              </a:rPr>
              <a:t> (2021</a:t>
            </a:r>
            <a:r>
              <a:rPr lang="en-US" sz="2800" b="0" i="1" u="none" strike="noStrike" baseline="0" dirty="0">
                <a:latin typeface="TeXGyreTermesX-Italic"/>
              </a:rPr>
              <a:t>b</a:t>
            </a:r>
            <a:r>
              <a:rPr lang="en-US" sz="2800" b="0" i="0" u="none" strike="noStrike" baseline="0" dirty="0">
                <a:latin typeface="TeXGyreTermesX-Regular"/>
              </a:rPr>
              <a:t>).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9258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86972"/>
            <a:ext cx="10515600" cy="1357658"/>
          </a:xfrm>
        </p:spPr>
        <p:txBody>
          <a:bodyPr/>
          <a:lstStyle/>
          <a:p>
            <a:r>
              <a:rPr lang="en-IN" dirty="0"/>
              <a:t>Relativistic </a:t>
            </a:r>
            <a:r>
              <a:rPr lang="en-IN" dirty="0" err="1"/>
              <a:t>Roothan</a:t>
            </a:r>
            <a:r>
              <a:rPr lang="en-IN" dirty="0"/>
              <a:t> Equations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F4C3D-E6F4-4C47-8C88-34E55A8D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-apple-system"/>
              </a:rPr>
              <a:t>Clementi,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E., Modern Techniques in Computational Chemistry: MOTECC-91,  </a:t>
            </a:r>
            <a:r>
              <a:rPr lang="en-US" i="1" dirty="0">
                <a:solidFill>
                  <a:srgbClr val="222222"/>
                </a:solidFill>
                <a:latin typeface="-apple-system"/>
              </a:rPr>
              <a:t>Chapter 4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E7C97-8F97-4EF9-8FE2-18C5BD73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30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C74E40-173E-09F2-7ED0-D30787564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143"/>
          <a:stretch/>
        </p:blipFill>
        <p:spPr>
          <a:xfrm>
            <a:off x="457200" y="1046922"/>
            <a:ext cx="10757078" cy="41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56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78" y="-244475"/>
            <a:ext cx="10515600" cy="1325563"/>
          </a:xfrm>
        </p:spPr>
        <p:txBody>
          <a:bodyPr/>
          <a:lstStyle/>
          <a:p>
            <a:r>
              <a:rPr lang="en-IN" dirty="0"/>
              <a:t>Relativistic </a:t>
            </a:r>
            <a:r>
              <a:rPr lang="en-IN" dirty="0" err="1"/>
              <a:t>Roothan</a:t>
            </a:r>
            <a:r>
              <a:rPr lang="en-IN" dirty="0"/>
              <a:t> Equations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F4C3D-E6F4-4C47-8C88-34E55A8D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-apple-system"/>
              </a:rPr>
              <a:t>Clementi,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E., Modern Techniques in Computational Chemistry: MOTECC-91,  </a:t>
            </a:r>
            <a:r>
              <a:rPr lang="en-US" i="1" dirty="0">
                <a:solidFill>
                  <a:srgbClr val="222222"/>
                </a:solidFill>
                <a:latin typeface="-apple-system"/>
              </a:rPr>
              <a:t>Chapter 4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E7C97-8F97-4EF9-8FE2-18C5BD73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31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B59EA-48FB-1A48-F1F3-7D434BC2C6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62" b="57864"/>
          <a:stretch/>
        </p:blipFill>
        <p:spPr>
          <a:xfrm>
            <a:off x="586409" y="797349"/>
            <a:ext cx="9741183" cy="1202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62C0C5-73C4-0B24-88F3-6EF7CCC29C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236"/>
          <a:stretch/>
        </p:blipFill>
        <p:spPr>
          <a:xfrm>
            <a:off x="660692" y="4554545"/>
            <a:ext cx="7764057" cy="8193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47AFF8-9AF4-05EA-8B8D-8BB3D0DC9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777" y="8258803"/>
            <a:ext cx="7858125" cy="6496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3BF51D-989A-9CB6-794D-8F6350A68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62861" y="7276341"/>
            <a:ext cx="5819775" cy="17621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2A14674-A704-6A8D-C78E-662EBA75F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08" b="22056"/>
          <a:stretch/>
        </p:blipFill>
        <p:spPr>
          <a:xfrm>
            <a:off x="660692" y="2027584"/>
            <a:ext cx="9741183" cy="14982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9521BE-741F-8E71-CB1D-A160C7BF1F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049" b="-1443"/>
          <a:stretch/>
        </p:blipFill>
        <p:spPr>
          <a:xfrm>
            <a:off x="586409" y="3572082"/>
            <a:ext cx="9741183" cy="93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45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78" y="-244475"/>
            <a:ext cx="10515600" cy="1325563"/>
          </a:xfrm>
        </p:spPr>
        <p:txBody>
          <a:bodyPr/>
          <a:lstStyle/>
          <a:p>
            <a:r>
              <a:rPr lang="en-IN" dirty="0"/>
              <a:t>Relativistic </a:t>
            </a:r>
            <a:r>
              <a:rPr lang="en-IN" dirty="0" err="1"/>
              <a:t>Roothan</a:t>
            </a:r>
            <a:r>
              <a:rPr lang="en-IN" dirty="0"/>
              <a:t> Equations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F4C3D-E6F4-4C47-8C88-34E55A8D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-apple-system"/>
              </a:rPr>
              <a:t>Clementi,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E., Modern Techniques in Computational Chemistry: MOTECC-91,  </a:t>
            </a:r>
            <a:r>
              <a:rPr lang="en-US" i="1" dirty="0">
                <a:solidFill>
                  <a:srgbClr val="222222"/>
                </a:solidFill>
                <a:latin typeface="-apple-system"/>
              </a:rPr>
              <a:t>Chapter 4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E7C97-8F97-4EF9-8FE2-18C5BD73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32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62C0C5-73C4-0B24-88F3-6EF7CCC29C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64" b="68522"/>
          <a:stretch/>
        </p:blipFill>
        <p:spPr>
          <a:xfrm>
            <a:off x="846543" y="675514"/>
            <a:ext cx="7764057" cy="1325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47AFF8-9AF4-05EA-8B8D-8BB3D0DC9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411" y="7326719"/>
            <a:ext cx="7858125" cy="6496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3BF51D-989A-9CB6-794D-8F6350A68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62861" y="7276341"/>
            <a:ext cx="5819775" cy="1762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7478B7-34CC-CA47-845D-A902C83D92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712" b="39756"/>
          <a:stretch/>
        </p:blipFill>
        <p:spPr>
          <a:xfrm>
            <a:off x="846543" y="2102273"/>
            <a:ext cx="7764057" cy="801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DE6D16-A428-CEA6-7CF1-D9CCE86E79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716" b="28488"/>
          <a:stretch/>
        </p:blipFill>
        <p:spPr>
          <a:xfrm>
            <a:off x="846543" y="2934664"/>
            <a:ext cx="7764057" cy="365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4EE39D-A4DD-FC73-04AA-5B7D8CAAFF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730" b="20474"/>
          <a:stretch/>
        </p:blipFill>
        <p:spPr>
          <a:xfrm>
            <a:off x="846543" y="3797297"/>
            <a:ext cx="7764057" cy="365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E21E6E-C4D7-68F9-7E17-5822A6082D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813" b="-278"/>
          <a:stretch/>
        </p:blipFill>
        <p:spPr>
          <a:xfrm>
            <a:off x="846543" y="4275758"/>
            <a:ext cx="7764057" cy="102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05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78" y="-244475"/>
            <a:ext cx="10515600" cy="1325563"/>
          </a:xfrm>
        </p:spPr>
        <p:txBody>
          <a:bodyPr/>
          <a:lstStyle/>
          <a:p>
            <a:r>
              <a:rPr lang="en-IN" dirty="0"/>
              <a:t>Relativistic </a:t>
            </a:r>
            <a:r>
              <a:rPr lang="en-IN" dirty="0" err="1"/>
              <a:t>Roothan</a:t>
            </a:r>
            <a:r>
              <a:rPr lang="en-IN" dirty="0"/>
              <a:t> Equations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F4C3D-E6F4-4C47-8C88-34E55A8D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-apple-system"/>
              </a:rPr>
              <a:t>Clementi,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E., Modern Techniques in Computational Chemistry: MOTECC-91,  </a:t>
            </a:r>
            <a:r>
              <a:rPr lang="en-US" i="1" dirty="0">
                <a:solidFill>
                  <a:srgbClr val="222222"/>
                </a:solidFill>
                <a:latin typeface="-apple-system"/>
              </a:rPr>
              <a:t>Chapter 4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E7C97-8F97-4EF9-8FE2-18C5BD73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33</a:t>
            </a:fld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47AFF8-9AF4-05EA-8B8D-8BB3D0DC9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765"/>
          <a:stretch/>
        </p:blipFill>
        <p:spPr>
          <a:xfrm>
            <a:off x="803166" y="921234"/>
            <a:ext cx="9711024" cy="46749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3BF51D-989A-9CB6-794D-8F6350A68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62861" y="7276341"/>
            <a:ext cx="58197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2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78" y="-244475"/>
            <a:ext cx="10515600" cy="1325563"/>
          </a:xfrm>
        </p:spPr>
        <p:txBody>
          <a:bodyPr/>
          <a:lstStyle/>
          <a:p>
            <a:r>
              <a:rPr lang="en-IN" dirty="0"/>
              <a:t>Relativistic </a:t>
            </a:r>
            <a:r>
              <a:rPr lang="en-IN" dirty="0" err="1"/>
              <a:t>Roothan</a:t>
            </a:r>
            <a:r>
              <a:rPr lang="en-IN" dirty="0"/>
              <a:t> Equations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F4C3D-E6F4-4C47-8C88-34E55A8D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-apple-system"/>
              </a:rPr>
              <a:t>Clementi,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E., Modern Techniques in Computational Chemistry: MOTECC-91,  </a:t>
            </a:r>
            <a:r>
              <a:rPr lang="en-US" i="1" dirty="0">
                <a:solidFill>
                  <a:srgbClr val="222222"/>
                </a:solidFill>
                <a:latin typeface="-apple-system"/>
              </a:rPr>
              <a:t>Chapter 4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E7C97-8F97-4EF9-8FE2-18C5BD73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34</a:t>
            </a:fld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47AFF8-9AF4-05EA-8B8D-8BB3D0DC9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653" b="-1113"/>
          <a:stretch/>
        </p:blipFill>
        <p:spPr>
          <a:xfrm>
            <a:off x="803166" y="728869"/>
            <a:ext cx="9711024" cy="31677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3BF51D-989A-9CB6-794D-8F6350A68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66" y="3708745"/>
            <a:ext cx="6826211" cy="206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95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F2F60B-66C8-4B0F-A197-3A01BB503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Code -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724323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parameters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F4C3D-E6F4-4C47-8C88-34E55A8D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Nataraj</a:t>
            </a:r>
            <a:r>
              <a:rPr lang="en-IN" dirty="0"/>
              <a:t>, H. S.,DF SCF.F90 Fortran Code.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E7C97-8F97-4EF9-8FE2-18C5BD73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36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A5E3F-8510-5A87-6707-E29443D92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9318"/>
            <a:ext cx="11003303" cy="31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62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132"/>
            <a:ext cx="10515600" cy="1325563"/>
          </a:xfrm>
        </p:spPr>
        <p:txBody>
          <a:bodyPr/>
          <a:lstStyle/>
          <a:p>
            <a:r>
              <a:rPr lang="en-IN" dirty="0"/>
              <a:t>Grid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F4C3D-E6F4-4C47-8C88-34E55A8D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Nataraj</a:t>
            </a:r>
            <a:r>
              <a:rPr lang="en-IN" dirty="0"/>
              <a:t>, H. S.,DF SCF.F90 Fortran Code.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E7C97-8F97-4EF9-8FE2-18C5BD73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37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47FE1A-3FCA-C74E-025F-BB8EA74B3A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692"/>
          <a:stretch/>
        </p:blipFill>
        <p:spPr>
          <a:xfrm>
            <a:off x="838200" y="1266410"/>
            <a:ext cx="9861368" cy="453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75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87" y="-123437"/>
            <a:ext cx="10515600" cy="1325563"/>
          </a:xfrm>
        </p:spPr>
        <p:txBody>
          <a:bodyPr/>
          <a:lstStyle/>
          <a:p>
            <a:r>
              <a:rPr lang="en-IN" dirty="0"/>
              <a:t>Integration and the Wigner-3j symbol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F4C3D-E6F4-4C47-8C88-34E55A8D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Nataraj</a:t>
            </a:r>
            <a:r>
              <a:rPr lang="en-IN" dirty="0"/>
              <a:t>, H. S.,DF SCF.F90 Fortran Code.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E7C97-8F97-4EF9-8FE2-18C5BD73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38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92D5B1-D828-3E4A-1DEF-DCCD56310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65" y="1008775"/>
            <a:ext cx="9946958" cy="769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D0E593-58AD-2DEE-4075-D18D899BC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79" y="2195058"/>
            <a:ext cx="9224321" cy="1913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631D9C-DE2D-0D0A-9E2C-0ABB9152A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583" y="4481140"/>
            <a:ext cx="9001539" cy="61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9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-178214"/>
            <a:ext cx="10515600" cy="1325563"/>
          </a:xfrm>
        </p:spPr>
        <p:txBody>
          <a:bodyPr/>
          <a:lstStyle/>
          <a:p>
            <a:r>
              <a:rPr lang="en-IN" dirty="0"/>
              <a:t>SCF Procedure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F4C3D-E6F4-4C47-8C88-34E55A8D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Nataraj</a:t>
            </a:r>
            <a:r>
              <a:rPr lang="en-IN" dirty="0"/>
              <a:t>, H. S.,DF SCF.F90 Fortran Code.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E7C97-8F97-4EF9-8FE2-18C5BD73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39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05252-5EF4-0A4B-21C3-1E9D200C07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166"/>
          <a:stretch/>
        </p:blipFill>
        <p:spPr>
          <a:xfrm>
            <a:off x="652669" y="845171"/>
            <a:ext cx="10356574" cy="502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6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6075"/>
            <a:ext cx="10515600" cy="1325563"/>
          </a:xfrm>
        </p:spPr>
        <p:txBody>
          <a:bodyPr/>
          <a:lstStyle/>
          <a:p>
            <a:r>
              <a:rPr lang="en-IN" dirty="0"/>
              <a:t>Dirac Hamiltonian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2B34F9-2E16-495F-94FF-FEBDBFC3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-apple-system"/>
              </a:rPr>
              <a:t>Clementi,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E., Modern Techniques in Computational Chemistry: MOTECC-91,  </a:t>
            </a:r>
            <a:r>
              <a:rPr lang="en-US" i="1" dirty="0">
                <a:solidFill>
                  <a:srgbClr val="222222"/>
                </a:solidFill>
                <a:latin typeface="-apple-system"/>
              </a:rPr>
              <a:t>Chapter 4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5FEE28-C856-499E-A624-6F3F3975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4</a:t>
            </a:fld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FD1A63-5981-650F-2E8D-47015C054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91" y="701117"/>
            <a:ext cx="9388574" cy="545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80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F2F60B-66C8-4B0F-A197-3A01BB503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Failure and Suggestions</a:t>
            </a:r>
          </a:p>
        </p:txBody>
      </p:sp>
    </p:spTree>
    <p:extLst>
      <p:ext uri="{BB962C8B-B14F-4D97-AF65-F5344CB8AC3E}">
        <p14:creationId xmlns:p14="http://schemas.microsoft.com/office/powerpoint/2010/main" val="3479182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2CF5-14C1-4305-A8B6-615AED5C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-271463"/>
            <a:ext cx="10515600" cy="1325563"/>
          </a:xfrm>
        </p:spPr>
        <p:txBody>
          <a:bodyPr/>
          <a:lstStyle/>
          <a:p>
            <a:r>
              <a:rPr lang="en-IN" dirty="0"/>
              <a:t>Failures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2153F-4FBE-4BC5-9B6E-78965EB7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D4395-FFB3-42E1-B59A-DA8EBC9D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41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C5472B-4B26-7603-4F97-3332755D3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169"/>
          <a:stretch/>
        </p:blipFill>
        <p:spPr>
          <a:xfrm>
            <a:off x="427382" y="1785143"/>
            <a:ext cx="10880233" cy="25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5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2CF5-14C1-4305-A8B6-615AED5C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-271463"/>
            <a:ext cx="10515600" cy="1325563"/>
          </a:xfrm>
        </p:spPr>
        <p:txBody>
          <a:bodyPr/>
          <a:lstStyle/>
          <a:p>
            <a:r>
              <a:rPr lang="en-IN" dirty="0"/>
              <a:t>Suggestions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2153F-4FBE-4BC5-9B6E-78965EB7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D4395-FFB3-42E1-B59A-DA8EBC9D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42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295805-23F8-AA1E-A772-33306658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82" y="865257"/>
            <a:ext cx="11365121" cy="46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11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F56B-0D38-4CAB-A921-42E0F7FF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08" y="0"/>
            <a:ext cx="10515600" cy="75247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637F7-51EF-4C0D-9D6E-1210B327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AA2EC-1466-4846-ACFA-AEB3C1B3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43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C9C292-8873-6F85-B8C9-27DA80F4E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00075"/>
            <a:ext cx="100012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6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5" y="-352047"/>
            <a:ext cx="10515600" cy="1325563"/>
          </a:xfrm>
        </p:spPr>
        <p:txBody>
          <a:bodyPr/>
          <a:lstStyle/>
          <a:p>
            <a:r>
              <a:rPr lang="en-IN" dirty="0"/>
              <a:t>Hartree-</a:t>
            </a:r>
            <a:r>
              <a:rPr lang="en-IN" dirty="0" err="1"/>
              <a:t>Fock</a:t>
            </a:r>
            <a:r>
              <a:rPr lang="en-IN" dirty="0"/>
              <a:t> Equations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2B34F9-2E16-495F-94FF-FEBDBFC3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Szabo, A.,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Ostlund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N. S. (1996). Modern quantum chemistry: Introduction to advanced electronic structure theory.</a:t>
            </a: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5FEE28-C856-499E-A624-6F3F3975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5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5361B-0F94-B16C-9D64-FF7C6D1F0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949"/>
          <a:stretch/>
        </p:blipFill>
        <p:spPr>
          <a:xfrm>
            <a:off x="1069687" y="611617"/>
            <a:ext cx="9199524" cy="42805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0A10E2-F14B-15F7-BA77-A2421C378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494"/>
          <a:stretch/>
        </p:blipFill>
        <p:spPr>
          <a:xfrm>
            <a:off x="1860546" y="5617331"/>
            <a:ext cx="8408665" cy="4462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E80E97-D7FA-C4F3-D207-E1BB2181D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766" b="12827"/>
          <a:stretch/>
        </p:blipFill>
        <p:spPr>
          <a:xfrm>
            <a:off x="2226632" y="5008139"/>
            <a:ext cx="8408665" cy="6451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517F1E-0FC0-E72E-DCF9-7D0D4713F7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2" t="62962" b="27905"/>
          <a:stretch/>
        </p:blipFill>
        <p:spPr>
          <a:xfrm>
            <a:off x="4038600" y="4381732"/>
            <a:ext cx="6831922" cy="62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5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14" y="-262745"/>
            <a:ext cx="10515600" cy="1325563"/>
          </a:xfrm>
        </p:spPr>
        <p:txBody>
          <a:bodyPr/>
          <a:lstStyle/>
          <a:p>
            <a:r>
              <a:rPr lang="en-IN" dirty="0"/>
              <a:t>Hartree-</a:t>
            </a:r>
            <a:r>
              <a:rPr lang="en-IN" dirty="0" err="1"/>
              <a:t>Fock</a:t>
            </a:r>
            <a:r>
              <a:rPr lang="en-IN" dirty="0"/>
              <a:t> Equations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2B34F9-2E16-495F-94FF-FEBDBFC3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i="0">
                <a:solidFill>
                  <a:srgbClr val="222222"/>
                </a:solidFill>
                <a:effectLst/>
                <a:latin typeface="-apple-system"/>
              </a:rPr>
              <a:t>Szabo, A., &amp; Ostlund, N. S. (1996). Modern quantum chemistry: Introduction to advanced electronic structure theory.</a:t>
            </a: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5FEE28-C856-499E-A624-6F3F3975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6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1C23D-BE77-39E8-9C13-F736E72722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47"/>
          <a:stretch/>
        </p:blipFill>
        <p:spPr>
          <a:xfrm>
            <a:off x="733181" y="639807"/>
            <a:ext cx="10620619" cy="3463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8906ABD-10EA-4D67-B582-828D2DD53C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886" b="12017"/>
          <a:stretch/>
        </p:blipFill>
        <p:spPr>
          <a:xfrm>
            <a:off x="733181" y="4103707"/>
            <a:ext cx="10350229" cy="21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0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14" y="-262745"/>
            <a:ext cx="10515600" cy="1325563"/>
          </a:xfrm>
        </p:spPr>
        <p:txBody>
          <a:bodyPr/>
          <a:lstStyle/>
          <a:p>
            <a:r>
              <a:rPr lang="en-IN"/>
              <a:t>Hartree-Fock Equations</a:t>
            </a:r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2B34F9-2E16-495F-94FF-FEBDBFC3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i="0">
                <a:solidFill>
                  <a:srgbClr val="222222"/>
                </a:solidFill>
                <a:effectLst/>
                <a:latin typeface="-apple-system"/>
              </a:rPr>
              <a:t>Szabo, A., &amp; Ostlund, N. S. (1996). Modern quantum chemistry: Introduction to advanced electronic structure theory.</a:t>
            </a: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5FEE28-C856-499E-A624-6F3F3975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7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B1BBB4-25E7-5B58-A133-07E29044A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380"/>
          <a:stretch/>
        </p:blipFill>
        <p:spPr>
          <a:xfrm>
            <a:off x="696652" y="673180"/>
            <a:ext cx="9471548" cy="1350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AF6554-4C0E-85F3-C1B9-317374DAC8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239"/>
          <a:stretch/>
        </p:blipFill>
        <p:spPr>
          <a:xfrm>
            <a:off x="696652" y="5298534"/>
            <a:ext cx="9471548" cy="9012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59C5F5-0642-EBFF-1A5B-03E6AF4848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81" b="20720"/>
          <a:stretch/>
        </p:blipFill>
        <p:spPr>
          <a:xfrm>
            <a:off x="796690" y="1972239"/>
            <a:ext cx="9471548" cy="337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C56-1CD1-4656-B2D4-B87B9BC3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14" y="-262745"/>
            <a:ext cx="10515600" cy="1325563"/>
          </a:xfrm>
        </p:spPr>
        <p:txBody>
          <a:bodyPr/>
          <a:lstStyle/>
          <a:p>
            <a:r>
              <a:rPr lang="en-IN" dirty="0"/>
              <a:t>Hartree-</a:t>
            </a:r>
            <a:r>
              <a:rPr lang="en-IN" dirty="0" err="1"/>
              <a:t>Fock</a:t>
            </a:r>
            <a:r>
              <a:rPr lang="en-IN" dirty="0"/>
              <a:t> Equations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2B34F9-2E16-495F-94FF-FEBDBFC3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Szabo, A.,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Ostlund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N. S. (1996). Modern quantum chemistry: Introduction to advanced electronic structure theory.</a:t>
            </a: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5FEE28-C856-499E-A624-6F3F3975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8</a:t>
            </a:fld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94902E-A2D9-C783-20C4-ACDE7F64D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992"/>
          <a:stretch/>
        </p:blipFill>
        <p:spPr>
          <a:xfrm>
            <a:off x="795130" y="637292"/>
            <a:ext cx="9538252" cy="316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096CB1-B747-5794-91FF-69C58726D6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360"/>
          <a:stretch/>
        </p:blipFill>
        <p:spPr>
          <a:xfrm>
            <a:off x="795130" y="3162458"/>
            <a:ext cx="9538252" cy="2824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BFFE9F-85E5-664E-F5C6-A00F2F918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08" b="53334"/>
          <a:stretch/>
        </p:blipFill>
        <p:spPr>
          <a:xfrm>
            <a:off x="795130" y="954157"/>
            <a:ext cx="9538252" cy="216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7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1B3A-9863-266B-392E-67B9312A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6" y="-328930"/>
            <a:ext cx="10515600" cy="1325563"/>
          </a:xfrm>
        </p:spPr>
        <p:txBody>
          <a:bodyPr/>
          <a:lstStyle/>
          <a:p>
            <a:r>
              <a:rPr lang="en-IN" dirty="0"/>
              <a:t>Interpretation of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721D5-A8DB-6ADE-0BF8-3E5B7EDE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Szabo, A.,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Ostlund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N. S. (1996). Modern quantum chemistry: Introduction to advanced electronic structure theory.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7B1BC-5F60-0095-F6CF-046A431E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5887-E660-4CA2-B7F2-02219568EBA2}" type="slidenum">
              <a:rPr lang="en-IN" smtClean="0"/>
              <a:t>9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78063-2E7B-E6E6-73DB-976CBF557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033"/>
          <a:stretch/>
        </p:blipFill>
        <p:spPr>
          <a:xfrm>
            <a:off x="1169504" y="570168"/>
            <a:ext cx="7510669" cy="365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34B3E6-3183-53D7-B48E-6726B6EE2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985" b="932"/>
          <a:stretch/>
        </p:blipFill>
        <p:spPr>
          <a:xfrm>
            <a:off x="1169504" y="2826495"/>
            <a:ext cx="7510669" cy="34613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780F3D-2FE7-3CE3-F909-9944FED0A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01" b="56468"/>
          <a:stretch/>
        </p:blipFill>
        <p:spPr>
          <a:xfrm>
            <a:off x="1169504" y="933147"/>
            <a:ext cx="7510669" cy="19063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0F4171-31B8-5D5A-C1AB-736CF2D5C5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3" t="34532" b="54592"/>
          <a:stretch/>
        </p:blipFill>
        <p:spPr>
          <a:xfrm>
            <a:off x="7885043" y="4788614"/>
            <a:ext cx="5856236" cy="6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8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968</Words>
  <Application>Microsoft Office PowerPoint</Application>
  <PresentationFormat>Widescreen</PresentationFormat>
  <Paragraphs>158</Paragraphs>
  <Slides>43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-apple-system</vt:lpstr>
      <vt:lpstr>Arial</vt:lpstr>
      <vt:lpstr>Calibri</vt:lpstr>
      <vt:lpstr>Calibri Light</vt:lpstr>
      <vt:lpstr>TeXGyreTermesX-Italic</vt:lpstr>
      <vt:lpstr>TeXGyreTermesX-Regular</vt:lpstr>
      <vt:lpstr>Office Theme</vt:lpstr>
      <vt:lpstr> Dissertation Stage-II (PHN-600B) End-Term Presentation  Supervisor – Dr H S Nataraj</vt:lpstr>
      <vt:lpstr>Topic  Solving the Dirac Hamiltonian for Many Electron Atoms using Dirac Hartree Fock Self Consistent Field Method in MATLAB</vt:lpstr>
      <vt:lpstr> Dirac Hartree Fock Theory</vt:lpstr>
      <vt:lpstr>Dirac Hamiltonian</vt:lpstr>
      <vt:lpstr>Hartree-Fock Equations</vt:lpstr>
      <vt:lpstr>Hartree-Fock Equations</vt:lpstr>
      <vt:lpstr>Hartree-Fock Equations</vt:lpstr>
      <vt:lpstr>Hartree-Fock Equations</vt:lpstr>
      <vt:lpstr>Interpretation of Solutions</vt:lpstr>
      <vt:lpstr>Interpretation of Solutions</vt:lpstr>
      <vt:lpstr>Interpretation of Solutions</vt:lpstr>
      <vt:lpstr>Restricted Closed shell Hartree-Fock</vt:lpstr>
      <vt:lpstr>Restricted Closed shell Hartree-Fock</vt:lpstr>
      <vt:lpstr>Basis: Roothan Equations</vt:lpstr>
      <vt:lpstr>Basis: Roothan Equations</vt:lpstr>
      <vt:lpstr>Basis: Roothan Equations</vt:lpstr>
      <vt:lpstr>Charge Density</vt:lpstr>
      <vt:lpstr>Charge Density</vt:lpstr>
      <vt:lpstr>Orthogonalisation of basis: Solving the Roothan Eqs.</vt:lpstr>
      <vt:lpstr>Orthogonalisation of basis: Solving the Roothan Eqs.</vt:lpstr>
      <vt:lpstr>Orthogonalisation of basis: Solving the Roothan Eqs.</vt:lpstr>
      <vt:lpstr>PowerPoint Presentation</vt:lpstr>
      <vt:lpstr>SCF Procedure</vt:lpstr>
      <vt:lpstr>Total Energy</vt:lpstr>
      <vt:lpstr>Gaussian Basis Set Expressions</vt:lpstr>
      <vt:lpstr>Basis</vt:lpstr>
      <vt:lpstr>Basis</vt:lpstr>
      <vt:lpstr>Basis</vt:lpstr>
      <vt:lpstr>Relativistic Roothan Equations</vt:lpstr>
      <vt:lpstr>Relativistic Roothan Equations</vt:lpstr>
      <vt:lpstr>Relativistic Roothan Equations</vt:lpstr>
      <vt:lpstr>Relativistic Roothan Equations</vt:lpstr>
      <vt:lpstr>Relativistic Roothan Equations</vt:lpstr>
      <vt:lpstr>Relativistic Roothan Equations</vt:lpstr>
      <vt:lpstr>Code - Considerations</vt:lpstr>
      <vt:lpstr>Input parameters</vt:lpstr>
      <vt:lpstr>Grid</vt:lpstr>
      <vt:lpstr>Integration and the Wigner-3j symbol</vt:lpstr>
      <vt:lpstr>SCF Procedure</vt:lpstr>
      <vt:lpstr>Failure and Suggestions</vt:lpstr>
      <vt:lpstr>Failures</vt:lpstr>
      <vt:lpstr>Suggestions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 of Lamb Shift, and its discovery</dc:title>
  <dc:creator>LAKSH ARORA</dc:creator>
  <cp:lastModifiedBy>LAKSH ARORA</cp:lastModifiedBy>
  <cp:revision>48</cp:revision>
  <dcterms:created xsi:type="dcterms:W3CDTF">2021-05-03T14:14:57Z</dcterms:created>
  <dcterms:modified xsi:type="dcterms:W3CDTF">2022-05-04T03:25:14Z</dcterms:modified>
</cp:coreProperties>
</file>