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83" r:id="rId2"/>
    <p:sldId id="284" r:id="rId3"/>
    <p:sldId id="308" r:id="rId4"/>
    <p:sldId id="288" r:id="rId5"/>
    <p:sldId id="299" r:id="rId6"/>
    <p:sldId id="300" r:id="rId7"/>
    <p:sldId id="301" r:id="rId8"/>
    <p:sldId id="302" r:id="rId9"/>
    <p:sldId id="303" r:id="rId10"/>
    <p:sldId id="304" r:id="rId11"/>
    <p:sldId id="305" r:id="rId12"/>
    <p:sldId id="306" r:id="rId13"/>
    <p:sldId id="307" r:id="rId14"/>
    <p:sldId id="295" r:id="rId15"/>
    <p:sldId id="296" r:id="rId16"/>
    <p:sldId id="309" r:id="rId17"/>
    <p:sldId id="310" r:id="rId18"/>
    <p:sldId id="312" r:id="rId19"/>
    <p:sldId id="315" r:id="rId20"/>
    <p:sldId id="314" r:id="rId21"/>
    <p:sldId id="316" r:id="rId22"/>
    <p:sldId id="317" r:id="rId23"/>
    <p:sldId id="318" r:id="rId24"/>
    <p:sldId id="319" r:id="rId25"/>
    <p:sldId id="320" r:id="rId26"/>
    <p:sldId id="280" r:id="rId27"/>
    <p:sldId id="298"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66624" autoAdjust="0"/>
  </p:normalViewPr>
  <p:slideViewPr>
    <p:cSldViewPr snapToGrid="0">
      <p:cViewPr varScale="1">
        <p:scale>
          <a:sx n="45" d="100"/>
          <a:sy n="45" d="100"/>
        </p:scale>
        <p:origin x="53" y="264"/>
      </p:cViewPr>
      <p:guideLst/>
    </p:cSldViewPr>
  </p:slideViewPr>
  <p:outlineViewPr>
    <p:cViewPr>
      <p:scale>
        <a:sx n="33" d="100"/>
        <a:sy n="33" d="100"/>
      </p:scale>
      <p:origin x="0" y="-211"/>
    </p:cViewPr>
  </p:outlineViewPr>
  <p:notesTextViewPr>
    <p:cViewPr>
      <p:scale>
        <a:sx n="3" d="2"/>
        <a:sy n="3" d="2"/>
      </p:scale>
      <p:origin x="0" y="0"/>
    </p:cViewPr>
  </p:notesTextViewPr>
  <p:notesViewPr>
    <p:cSldViewPr snapToGrid="0">
      <p:cViewPr varScale="1">
        <p:scale>
          <a:sx n="63" d="100"/>
          <a:sy n="63" d="100"/>
        </p:scale>
        <p:origin x="8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D1A15-9E9D-47BB-A49D-6125AEDE0271}" type="datetimeFigureOut">
              <a:rPr lang="en-IN" smtClean="0"/>
              <a:t>09-03-2022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343EB-8D3A-4D66-8F0F-899F9964C4E6}" type="slidenum">
              <a:rPr lang="en-IN" smtClean="0"/>
              <a:t>‹#›</a:t>
            </a:fld>
            <a:endParaRPr lang="en-IN" dirty="0"/>
          </a:p>
        </p:txBody>
      </p:sp>
    </p:spTree>
    <p:extLst>
      <p:ext uri="{BB962C8B-B14F-4D97-AF65-F5344CB8AC3E}">
        <p14:creationId xmlns:p14="http://schemas.microsoft.com/office/powerpoint/2010/main" val="318834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a:t>
            </a:fld>
            <a:endParaRPr lang="en-IN" dirty="0"/>
          </a:p>
        </p:txBody>
      </p:sp>
    </p:spTree>
    <p:extLst>
      <p:ext uri="{BB962C8B-B14F-4D97-AF65-F5344CB8AC3E}">
        <p14:creationId xmlns:p14="http://schemas.microsoft.com/office/powerpoint/2010/main" val="849283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10</a:t>
            </a:fld>
            <a:endParaRPr lang="en-IN" dirty="0"/>
          </a:p>
        </p:txBody>
      </p:sp>
    </p:spTree>
    <p:extLst>
      <p:ext uri="{BB962C8B-B14F-4D97-AF65-F5344CB8AC3E}">
        <p14:creationId xmlns:p14="http://schemas.microsoft.com/office/powerpoint/2010/main" val="3250036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11</a:t>
            </a:fld>
            <a:endParaRPr lang="en-IN" dirty="0"/>
          </a:p>
        </p:txBody>
      </p:sp>
    </p:spTree>
    <p:extLst>
      <p:ext uri="{BB962C8B-B14F-4D97-AF65-F5344CB8AC3E}">
        <p14:creationId xmlns:p14="http://schemas.microsoft.com/office/powerpoint/2010/main" val="1807905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12</a:t>
            </a:fld>
            <a:endParaRPr lang="en-IN" dirty="0"/>
          </a:p>
        </p:txBody>
      </p:sp>
    </p:spTree>
    <p:extLst>
      <p:ext uri="{BB962C8B-B14F-4D97-AF65-F5344CB8AC3E}">
        <p14:creationId xmlns:p14="http://schemas.microsoft.com/office/powerpoint/2010/main" val="3971933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13</a:t>
            </a:fld>
            <a:endParaRPr lang="en-IN" dirty="0"/>
          </a:p>
        </p:txBody>
      </p:sp>
    </p:spTree>
    <p:extLst>
      <p:ext uri="{BB962C8B-B14F-4D97-AF65-F5344CB8AC3E}">
        <p14:creationId xmlns:p14="http://schemas.microsoft.com/office/powerpoint/2010/main" val="222888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14</a:t>
            </a:fld>
            <a:endParaRPr lang="en-IN" dirty="0"/>
          </a:p>
        </p:txBody>
      </p:sp>
    </p:spTree>
    <p:extLst>
      <p:ext uri="{BB962C8B-B14F-4D97-AF65-F5344CB8AC3E}">
        <p14:creationId xmlns:p14="http://schemas.microsoft.com/office/powerpoint/2010/main" val="17872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15</a:t>
            </a:fld>
            <a:endParaRPr lang="en-IN" dirty="0"/>
          </a:p>
        </p:txBody>
      </p:sp>
    </p:spTree>
    <p:extLst>
      <p:ext uri="{BB962C8B-B14F-4D97-AF65-F5344CB8AC3E}">
        <p14:creationId xmlns:p14="http://schemas.microsoft.com/office/powerpoint/2010/main" val="2542847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16</a:t>
            </a:fld>
            <a:endParaRPr lang="en-IN" dirty="0"/>
          </a:p>
        </p:txBody>
      </p:sp>
    </p:spTree>
    <p:extLst>
      <p:ext uri="{BB962C8B-B14F-4D97-AF65-F5344CB8AC3E}">
        <p14:creationId xmlns:p14="http://schemas.microsoft.com/office/powerpoint/2010/main" val="2573622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17</a:t>
            </a:fld>
            <a:endParaRPr lang="en-IN" dirty="0"/>
          </a:p>
        </p:txBody>
      </p:sp>
    </p:spTree>
    <p:extLst>
      <p:ext uri="{BB962C8B-B14F-4D97-AF65-F5344CB8AC3E}">
        <p14:creationId xmlns:p14="http://schemas.microsoft.com/office/powerpoint/2010/main" val="279639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18</a:t>
            </a:fld>
            <a:endParaRPr lang="en-IN" dirty="0"/>
          </a:p>
        </p:txBody>
      </p:sp>
    </p:spTree>
    <p:extLst>
      <p:ext uri="{BB962C8B-B14F-4D97-AF65-F5344CB8AC3E}">
        <p14:creationId xmlns:p14="http://schemas.microsoft.com/office/powerpoint/2010/main" val="4222334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19</a:t>
            </a:fld>
            <a:endParaRPr lang="en-IN" dirty="0"/>
          </a:p>
        </p:txBody>
      </p:sp>
    </p:spTree>
    <p:extLst>
      <p:ext uri="{BB962C8B-B14F-4D97-AF65-F5344CB8AC3E}">
        <p14:creationId xmlns:p14="http://schemas.microsoft.com/office/powerpoint/2010/main" val="151016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a:t>
            </a:fld>
            <a:endParaRPr lang="en-IN" dirty="0"/>
          </a:p>
        </p:txBody>
      </p:sp>
    </p:spTree>
    <p:extLst>
      <p:ext uri="{BB962C8B-B14F-4D97-AF65-F5344CB8AC3E}">
        <p14:creationId xmlns:p14="http://schemas.microsoft.com/office/powerpoint/2010/main" val="2775922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20</a:t>
            </a:fld>
            <a:endParaRPr lang="en-IN" dirty="0"/>
          </a:p>
        </p:txBody>
      </p:sp>
    </p:spTree>
    <p:extLst>
      <p:ext uri="{BB962C8B-B14F-4D97-AF65-F5344CB8AC3E}">
        <p14:creationId xmlns:p14="http://schemas.microsoft.com/office/powerpoint/2010/main" val="32242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21</a:t>
            </a:fld>
            <a:endParaRPr lang="en-IN" dirty="0"/>
          </a:p>
        </p:txBody>
      </p:sp>
    </p:spTree>
    <p:extLst>
      <p:ext uri="{BB962C8B-B14F-4D97-AF65-F5344CB8AC3E}">
        <p14:creationId xmlns:p14="http://schemas.microsoft.com/office/powerpoint/2010/main" val="571929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22</a:t>
            </a:fld>
            <a:endParaRPr lang="en-IN" dirty="0"/>
          </a:p>
        </p:txBody>
      </p:sp>
    </p:spTree>
    <p:extLst>
      <p:ext uri="{BB962C8B-B14F-4D97-AF65-F5344CB8AC3E}">
        <p14:creationId xmlns:p14="http://schemas.microsoft.com/office/powerpoint/2010/main" val="1660242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23</a:t>
            </a:fld>
            <a:endParaRPr lang="en-IN" dirty="0"/>
          </a:p>
        </p:txBody>
      </p:sp>
    </p:spTree>
    <p:extLst>
      <p:ext uri="{BB962C8B-B14F-4D97-AF65-F5344CB8AC3E}">
        <p14:creationId xmlns:p14="http://schemas.microsoft.com/office/powerpoint/2010/main" val="2086298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24</a:t>
            </a:fld>
            <a:endParaRPr lang="en-IN" dirty="0"/>
          </a:p>
        </p:txBody>
      </p:sp>
    </p:spTree>
    <p:extLst>
      <p:ext uri="{BB962C8B-B14F-4D97-AF65-F5344CB8AC3E}">
        <p14:creationId xmlns:p14="http://schemas.microsoft.com/office/powerpoint/2010/main" val="2727218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25</a:t>
            </a:fld>
            <a:endParaRPr lang="en-IN" dirty="0"/>
          </a:p>
        </p:txBody>
      </p:sp>
    </p:spTree>
    <p:extLst>
      <p:ext uri="{BB962C8B-B14F-4D97-AF65-F5344CB8AC3E}">
        <p14:creationId xmlns:p14="http://schemas.microsoft.com/office/powerpoint/2010/main" val="1818726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26</a:t>
            </a:fld>
            <a:endParaRPr lang="en-IN" dirty="0"/>
          </a:p>
        </p:txBody>
      </p:sp>
    </p:spTree>
    <p:extLst>
      <p:ext uri="{BB962C8B-B14F-4D97-AF65-F5344CB8AC3E}">
        <p14:creationId xmlns:p14="http://schemas.microsoft.com/office/powerpoint/2010/main" val="576687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27</a:t>
            </a:fld>
            <a:endParaRPr lang="en-IN" dirty="0"/>
          </a:p>
        </p:txBody>
      </p:sp>
    </p:spTree>
    <p:extLst>
      <p:ext uri="{BB962C8B-B14F-4D97-AF65-F5344CB8AC3E}">
        <p14:creationId xmlns:p14="http://schemas.microsoft.com/office/powerpoint/2010/main" val="435938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DE343EB-8D3A-4D66-8F0F-899F9964C4E6}" type="slidenum">
              <a:rPr lang="en-IN" smtClean="0"/>
              <a:t>28</a:t>
            </a:fld>
            <a:endParaRPr lang="en-IN" dirty="0"/>
          </a:p>
        </p:txBody>
      </p:sp>
    </p:spTree>
    <p:extLst>
      <p:ext uri="{BB962C8B-B14F-4D97-AF65-F5344CB8AC3E}">
        <p14:creationId xmlns:p14="http://schemas.microsoft.com/office/powerpoint/2010/main" val="53746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3</a:t>
            </a:fld>
            <a:endParaRPr lang="en-IN" dirty="0"/>
          </a:p>
        </p:txBody>
      </p:sp>
    </p:spTree>
    <p:extLst>
      <p:ext uri="{BB962C8B-B14F-4D97-AF65-F5344CB8AC3E}">
        <p14:creationId xmlns:p14="http://schemas.microsoft.com/office/powerpoint/2010/main" val="89947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4</a:t>
            </a:fld>
            <a:endParaRPr lang="en-IN" dirty="0"/>
          </a:p>
        </p:txBody>
      </p:sp>
    </p:spTree>
    <p:extLst>
      <p:ext uri="{BB962C8B-B14F-4D97-AF65-F5344CB8AC3E}">
        <p14:creationId xmlns:p14="http://schemas.microsoft.com/office/powerpoint/2010/main" val="9465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5</a:t>
            </a:fld>
            <a:endParaRPr lang="en-IN" dirty="0"/>
          </a:p>
        </p:txBody>
      </p:sp>
    </p:spTree>
    <p:extLst>
      <p:ext uri="{BB962C8B-B14F-4D97-AF65-F5344CB8AC3E}">
        <p14:creationId xmlns:p14="http://schemas.microsoft.com/office/powerpoint/2010/main" val="254786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6</a:t>
            </a:fld>
            <a:endParaRPr lang="en-IN" dirty="0"/>
          </a:p>
        </p:txBody>
      </p:sp>
    </p:spTree>
    <p:extLst>
      <p:ext uri="{BB962C8B-B14F-4D97-AF65-F5344CB8AC3E}">
        <p14:creationId xmlns:p14="http://schemas.microsoft.com/office/powerpoint/2010/main" val="202350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7</a:t>
            </a:fld>
            <a:endParaRPr lang="en-IN" dirty="0"/>
          </a:p>
        </p:txBody>
      </p:sp>
    </p:spTree>
    <p:extLst>
      <p:ext uri="{BB962C8B-B14F-4D97-AF65-F5344CB8AC3E}">
        <p14:creationId xmlns:p14="http://schemas.microsoft.com/office/powerpoint/2010/main" val="265946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8</a:t>
            </a:fld>
            <a:endParaRPr lang="en-IN" dirty="0"/>
          </a:p>
        </p:txBody>
      </p:sp>
    </p:spTree>
    <p:extLst>
      <p:ext uri="{BB962C8B-B14F-4D97-AF65-F5344CB8AC3E}">
        <p14:creationId xmlns:p14="http://schemas.microsoft.com/office/powerpoint/2010/main" val="273779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343EB-8D3A-4D66-8F0F-899F9964C4E6}" type="slidenum">
              <a:rPr lang="en-IN" smtClean="0"/>
              <a:t>9</a:t>
            </a:fld>
            <a:endParaRPr lang="en-IN" dirty="0"/>
          </a:p>
        </p:txBody>
      </p:sp>
    </p:spTree>
    <p:extLst>
      <p:ext uri="{BB962C8B-B14F-4D97-AF65-F5344CB8AC3E}">
        <p14:creationId xmlns:p14="http://schemas.microsoft.com/office/powerpoint/2010/main" val="269366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10DF-3336-403F-B652-3CF732C66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EDD572-8BB5-4E45-8E8D-6E56B33A5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0AD92D-437E-4FF4-AD10-27825780C54D}"/>
              </a:ext>
            </a:extLst>
          </p:cNvPr>
          <p:cNvSpPr>
            <a:spLocks noGrp="1"/>
          </p:cNvSpPr>
          <p:nvPr>
            <p:ph type="dt" sz="half" idx="10"/>
          </p:nvPr>
        </p:nvSpPr>
        <p:spPr/>
        <p:txBody>
          <a:bodyPr/>
          <a:lstStyle/>
          <a:p>
            <a:fld id="{C7395366-06B8-4198-B684-6BBA9274AEDC}" type="datetime1">
              <a:rPr lang="en-IN" smtClean="0"/>
              <a:t>09-03-2022</a:t>
            </a:fld>
            <a:endParaRPr lang="en-IN" dirty="0"/>
          </a:p>
        </p:txBody>
      </p:sp>
      <p:sp>
        <p:nvSpPr>
          <p:cNvPr id="5" name="Footer Placeholder 4">
            <a:extLst>
              <a:ext uri="{FF2B5EF4-FFF2-40B4-BE49-F238E27FC236}">
                <a16:creationId xmlns:a16="http://schemas.microsoft.com/office/drawing/2014/main" id="{BFDFD9C8-7BC8-4FF8-9C05-6AF8513E8A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4E4731-8058-470E-A8DB-0E76FF9EDC48}"/>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33875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D123-1F1A-40C4-9E66-55B46EF8F6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8F1E22-DFAA-489A-808B-7DA6908FC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07447-057E-4921-A6AE-8034E2AA49DF}"/>
              </a:ext>
            </a:extLst>
          </p:cNvPr>
          <p:cNvSpPr>
            <a:spLocks noGrp="1"/>
          </p:cNvSpPr>
          <p:nvPr>
            <p:ph type="dt" sz="half" idx="10"/>
          </p:nvPr>
        </p:nvSpPr>
        <p:spPr/>
        <p:txBody>
          <a:bodyPr/>
          <a:lstStyle/>
          <a:p>
            <a:fld id="{B7D2CE87-FEA9-4C11-A227-E475226D8490}" type="datetime1">
              <a:rPr lang="en-IN" smtClean="0"/>
              <a:t>09-03-2022</a:t>
            </a:fld>
            <a:endParaRPr lang="en-IN" dirty="0"/>
          </a:p>
        </p:txBody>
      </p:sp>
      <p:sp>
        <p:nvSpPr>
          <p:cNvPr id="5" name="Footer Placeholder 4">
            <a:extLst>
              <a:ext uri="{FF2B5EF4-FFF2-40B4-BE49-F238E27FC236}">
                <a16:creationId xmlns:a16="http://schemas.microsoft.com/office/drawing/2014/main" id="{70E79026-8823-42C7-A415-4A6145BAEB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09EEC2-624D-4E13-A70D-667F7CBE02A8}"/>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194406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53AE1-027F-4E9E-A306-91DC8C296B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70FAE6-0F75-408A-B708-9FE6DA0BB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FE234C-1013-4B93-ACC6-8F2674597545}"/>
              </a:ext>
            </a:extLst>
          </p:cNvPr>
          <p:cNvSpPr>
            <a:spLocks noGrp="1"/>
          </p:cNvSpPr>
          <p:nvPr>
            <p:ph type="dt" sz="half" idx="10"/>
          </p:nvPr>
        </p:nvSpPr>
        <p:spPr/>
        <p:txBody>
          <a:bodyPr/>
          <a:lstStyle/>
          <a:p>
            <a:fld id="{B61CB507-9034-4C42-AB53-E6705D20CADD}" type="datetime1">
              <a:rPr lang="en-IN" smtClean="0"/>
              <a:t>09-03-2022</a:t>
            </a:fld>
            <a:endParaRPr lang="en-IN" dirty="0"/>
          </a:p>
        </p:txBody>
      </p:sp>
      <p:sp>
        <p:nvSpPr>
          <p:cNvPr id="5" name="Footer Placeholder 4">
            <a:extLst>
              <a:ext uri="{FF2B5EF4-FFF2-40B4-BE49-F238E27FC236}">
                <a16:creationId xmlns:a16="http://schemas.microsoft.com/office/drawing/2014/main" id="{18A0FF05-C5E6-4A4D-B4C6-1A2E0DC748A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E9FC36-ABB8-49AF-A418-EDF090A9AB19}"/>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19378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2838-6D98-4695-990C-B5B171F4B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4DBDD-E64C-4CA2-8715-083737075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BE87B-6F95-4B50-9187-CFDAFB24D7A7}"/>
              </a:ext>
            </a:extLst>
          </p:cNvPr>
          <p:cNvSpPr>
            <a:spLocks noGrp="1"/>
          </p:cNvSpPr>
          <p:nvPr>
            <p:ph type="dt" sz="half" idx="10"/>
          </p:nvPr>
        </p:nvSpPr>
        <p:spPr/>
        <p:txBody>
          <a:bodyPr/>
          <a:lstStyle/>
          <a:p>
            <a:fld id="{3D88460A-6385-444B-AC15-5DFA3609B968}" type="datetime1">
              <a:rPr lang="en-IN" smtClean="0"/>
              <a:t>09-03-2022</a:t>
            </a:fld>
            <a:endParaRPr lang="en-IN" dirty="0"/>
          </a:p>
        </p:txBody>
      </p:sp>
      <p:sp>
        <p:nvSpPr>
          <p:cNvPr id="5" name="Footer Placeholder 4">
            <a:extLst>
              <a:ext uri="{FF2B5EF4-FFF2-40B4-BE49-F238E27FC236}">
                <a16:creationId xmlns:a16="http://schemas.microsoft.com/office/drawing/2014/main" id="{ECDEDC7A-921B-457F-BDE6-41C0CC4DF7F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8F9A41-5BD7-478E-A924-3D7507DD8992}"/>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81366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B5C1-E466-4367-AA47-0D1375EBE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04802E-C58B-4145-B0E0-8D6B5E72E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D35E7-C07A-4A4A-BD50-841AC5D49638}"/>
              </a:ext>
            </a:extLst>
          </p:cNvPr>
          <p:cNvSpPr>
            <a:spLocks noGrp="1"/>
          </p:cNvSpPr>
          <p:nvPr>
            <p:ph type="dt" sz="half" idx="10"/>
          </p:nvPr>
        </p:nvSpPr>
        <p:spPr/>
        <p:txBody>
          <a:bodyPr/>
          <a:lstStyle/>
          <a:p>
            <a:fld id="{4D51201C-2FC2-499E-903D-BB36020E96D4}" type="datetime1">
              <a:rPr lang="en-IN" smtClean="0"/>
              <a:t>09-03-2022</a:t>
            </a:fld>
            <a:endParaRPr lang="en-IN" dirty="0"/>
          </a:p>
        </p:txBody>
      </p:sp>
      <p:sp>
        <p:nvSpPr>
          <p:cNvPr id="5" name="Footer Placeholder 4">
            <a:extLst>
              <a:ext uri="{FF2B5EF4-FFF2-40B4-BE49-F238E27FC236}">
                <a16:creationId xmlns:a16="http://schemas.microsoft.com/office/drawing/2014/main" id="{38944BDF-F1D4-482F-B700-96FF3CB41F7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3D5717E-F4AE-4202-A238-C1377D282AF4}"/>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322810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23A6-7A4F-4D22-BF20-3EEA5BACE9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206BF-A532-41A5-BDC2-5AF4DB21A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FC0631-FCDF-481D-99FD-33D00B47D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43C581-6669-4E8F-95B8-867EE7E46473}"/>
              </a:ext>
            </a:extLst>
          </p:cNvPr>
          <p:cNvSpPr>
            <a:spLocks noGrp="1"/>
          </p:cNvSpPr>
          <p:nvPr>
            <p:ph type="dt" sz="half" idx="10"/>
          </p:nvPr>
        </p:nvSpPr>
        <p:spPr/>
        <p:txBody>
          <a:bodyPr/>
          <a:lstStyle/>
          <a:p>
            <a:fld id="{4B83C96A-3CED-4465-869A-70B9C7A006E6}" type="datetime1">
              <a:rPr lang="en-IN" smtClean="0"/>
              <a:t>09-03-2022</a:t>
            </a:fld>
            <a:endParaRPr lang="en-IN" dirty="0"/>
          </a:p>
        </p:txBody>
      </p:sp>
      <p:sp>
        <p:nvSpPr>
          <p:cNvPr id="6" name="Footer Placeholder 5">
            <a:extLst>
              <a:ext uri="{FF2B5EF4-FFF2-40B4-BE49-F238E27FC236}">
                <a16:creationId xmlns:a16="http://schemas.microsoft.com/office/drawing/2014/main" id="{E2F72E92-3D5C-4DE0-BD62-80DB049856B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FEA7E6E-C9A4-4D3B-B2D8-F014AF4B4223}"/>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31825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5963-6E81-4D58-BFDE-4C01DD5E87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635A4-F057-4739-BB58-73CD028C24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161A9C-B54C-418F-8E02-0DEADF616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BA68E6-8858-4BE4-B29D-5A7DD8E4C9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519EDA-D92D-4C4D-B5E6-3E06E32E7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D6A5D3-8C84-472E-BF39-2D8C5A07368D}"/>
              </a:ext>
            </a:extLst>
          </p:cNvPr>
          <p:cNvSpPr>
            <a:spLocks noGrp="1"/>
          </p:cNvSpPr>
          <p:nvPr>
            <p:ph type="dt" sz="half" idx="10"/>
          </p:nvPr>
        </p:nvSpPr>
        <p:spPr/>
        <p:txBody>
          <a:bodyPr/>
          <a:lstStyle/>
          <a:p>
            <a:fld id="{D55111FC-75B9-4E34-805F-2E5DB9A606AA}" type="datetime1">
              <a:rPr lang="en-IN" smtClean="0"/>
              <a:t>09-03-2022</a:t>
            </a:fld>
            <a:endParaRPr lang="en-IN" dirty="0"/>
          </a:p>
        </p:txBody>
      </p:sp>
      <p:sp>
        <p:nvSpPr>
          <p:cNvPr id="8" name="Footer Placeholder 7">
            <a:extLst>
              <a:ext uri="{FF2B5EF4-FFF2-40B4-BE49-F238E27FC236}">
                <a16:creationId xmlns:a16="http://schemas.microsoft.com/office/drawing/2014/main" id="{2DF06171-BDC3-490D-9EC2-DB7EF3EDBA4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220AA1-9F0A-463F-94EC-45989882974A}"/>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54339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A601-1A89-430C-9BEA-8F49DF1C4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D3CFE0-9400-43F4-8B1D-D016E977F9A4}"/>
              </a:ext>
            </a:extLst>
          </p:cNvPr>
          <p:cNvSpPr>
            <a:spLocks noGrp="1"/>
          </p:cNvSpPr>
          <p:nvPr>
            <p:ph type="dt" sz="half" idx="10"/>
          </p:nvPr>
        </p:nvSpPr>
        <p:spPr/>
        <p:txBody>
          <a:bodyPr/>
          <a:lstStyle/>
          <a:p>
            <a:fld id="{BB05C377-36A7-4368-9BBD-CAB814FAEC6C}" type="datetime1">
              <a:rPr lang="en-IN" smtClean="0"/>
              <a:t>09-03-2022</a:t>
            </a:fld>
            <a:endParaRPr lang="en-IN" dirty="0"/>
          </a:p>
        </p:txBody>
      </p:sp>
      <p:sp>
        <p:nvSpPr>
          <p:cNvPr id="4" name="Footer Placeholder 3">
            <a:extLst>
              <a:ext uri="{FF2B5EF4-FFF2-40B4-BE49-F238E27FC236}">
                <a16:creationId xmlns:a16="http://schemas.microsoft.com/office/drawing/2014/main" id="{804B9460-999E-4F63-A922-65C65D49D44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E579589-8DBC-4096-ABB6-51C8CB80FFEE}"/>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332799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F639E-C90E-4781-AE16-0DC3708EE83C}"/>
              </a:ext>
            </a:extLst>
          </p:cNvPr>
          <p:cNvSpPr>
            <a:spLocks noGrp="1"/>
          </p:cNvSpPr>
          <p:nvPr>
            <p:ph type="dt" sz="half" idx="10"/>
          </p:nvPr>
        </p:nvSpPr>
        <p:spPr/>
        <p:txBody>
          <a:bodyPr/>
          <a:lstStyle/>
          <a:p>
            <a:fld id="{7E9939C7-4ACF-4D85-AAB6-4B6540CC9256}" type="datetime1">
              <a:rPr lang="en-IN" smtClean="0"/>
              <a:t>09-03-2022</a:t>
            </a:fld>
            <a:endParaRPr lang="en-IN" dirty="0"/>
          </a:p>
        </p:txBody>
      </p:sp>
      <p:sp>
        <p:nvSpPr>
          <p:cNvPr id="3" name="Footer Placeholder 2">
            <a:extLst>
              <a:ext uri="{FF2B5EF4-FFF2-40B4-BE49-F238E27FC236}">
                <a16:creationId xmlns:a16="http://schemas.microsoft.com/office/drawing/2014/main" id="{8997E3D2-2A43-4936-AB0D-A5BA57CC115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35F680C-AE48-4EE8-927E-FAFE3A6D8100}"/>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10415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A3B0-F93D-4C7D-BBA5-A70565554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D4DE37-45F2-4028-BBE9-7D0FF86D5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84157D-4BEB-45B9-8A71-3008F5333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0089C-3756-47D6-8530-0068A945AEC4}"/>
              </a:ext>
            </a:extLst>
          </p:cNvPr>
          <p:cNvSpPr>
            <a:spLocks noGrp="1"/>
          </p:cNvSpPr>
          <p:nvPr>
            <p:ph type="dt" sz="half" idx="10"/>
          </p:nvPr>
        </p:nvSpPr>
        <p:spPr/>
        <p:txBody>
          <a:bodyPr/>
          <a:lstStyle/>
          <a:p>
            <a:fld id="{BC699CA8-6865-452C-933E-74285F7E17D2}" type="datetime1">
              <a:rPr lang="en-IN" smtClean="0"/>
              <a:t>09-03-2022</a:t>
            </a:fld>
            <a:endParaRPr lang="en-IN" dirty="0"/>
          </a:p>
        </p:txBody>
      </p:sp>
      <p:sp>
        <p:nvSpPr>
          <p:cNvPr id="6" name="Footer Placeholder 5">
            <a:extLst>
              <a:ext uri="{FF2B5EF4-FFF2-40B4-BE49-F238E27FC236}">
                <a16:creationId xmlns:a16="http://schemas.microsoft.com/office/drawing/2014/main" id="{C8FEFA9A-1630-4002-9563-BB9C604BB48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608227F-0C85-4794-908D-9300C9663805}"/>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376585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2232-C535-4818-B02A-C61AF7A4EC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ED63DD-1473-4695-9C1B-8A087F18F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275E439-EF9B-4478-B344-111DE48B1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55679-7351-4672-8463-8C4569552EFF}"/>
              </a:ext>
            </a:extLst>
          </p:cNvPr>
          <p:cNvSpPr>
            <a:spLocks noGrp="1"/>
          </p:cNvSpPr>
          <p:nvPr>
            <p:ph type="dt" sz="half" idx="10"/>
          </p:nvPr>
        </p:nvSpPr>
        <p:spPr/>
        <p:txBody>
          <a:bodyPr/>
          <a:lstStyle/>
          <a:p>
            <a:fld id="{7FB0F1DD-7B09-4B72-BD34-F086AC403505}" type="datetime1">
              <a:rPr lang="en-IN" smtClean="0"/>
              <a:t>09-03-2022</a:t>
            </a:fld>
            <a:endParaRPr lang="en-IN" dirty="0"/>
          </a:p>
        </p:txBody>
      </p:sp>
      <p:sp>
        <p:nvSpPr>
          <p:cNvPr id="6" name="Footer Placeholder 5">
            <a:extLst>
              <a:ext uri="{FF2B5EF4-FFF2-40B4-BE49-F238E27FC236}">
                <a16:creationId xmlns:a16="http://schemas.microsoft.com/office/drawing/2014/main" id="{9FFFD6B2-DF4F-4F17-BE70-9C97BB58913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49908EE-B683-4B56-99CF-97515DF7592B}"/>
              </a:ext>
            </a:extLst>
          </p:cNvPr>
          <p:cNvSpPr>
            <a:spLocks noGrp="1"/>
          </p:cNvSpPr>
          <p:nvPr>
            <p:ph type="sldNum" sz="quarter" idx="12"/>
          </p:nvPr>
        </p:nvSpPr>
        <p:spPr/>
        <p:txBody>
          <a:bodyPr/>
          <a:lstStyle/>
          <a:p>
            <a:fld id="{99A35887-E660-4CA2-B7F2-02219568EBA2}" type="slidenum">
              <a:rPr lang="en-IN" smtClean="0"/>
              <a:t>‹#›</a:t>
            </a:fld>
            <a:endParaRPr lang="en-IN" dirty="0"/>
          </a:p>
        </p:txBody>
      </p:sp>
    </p:spTree>
    <p:extLst>
      <p:ext uri="{BB962C8B-B14F-4D97-AF65-F5344CB8AC3E}">
        <p14:creationId xmlns:p14="http://schemas.microsoft.com/office/powerpoint/2010/main" val="233312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53E5B-2D35-4E2A-ACC2-78471873F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F82413-6A62-4710-A238-006B562A3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3B0F88-6680-4F3B-AEFD-272C61B60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5F1CF-ED13-4E77-AE27-973D0B283A1E}" type="datetime1">
              <a:rPr lang="en-IN" smtClean="0"/>
              <a:t>09-03-2022</a:t>
            </a:fld>
            <a:endParaRPr lang="en-IN" dirty="0"/>
          </a:p>
        </p:txBody>
      </p:sp>
      <p:sp>
        <p:nvSpPr>
          <p:cNvPr id="5" name="Footer Placeholder 4">
            <a:extLst>
              <a:ext uri="{FF2B5EF4-FFF2-40B4-BE49-F238E27FC236}">
                <a16:creationId xmlns:a16="http://schemas.microsoft.com/office/drawing/2014/main" id="{564C5FEF-85EC-484F-9DF6-D82BB749E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AAA4F16-55F0-4551-88B1-BA9FDD8E1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35887-E660-4CA2-B7F2-02219568EBA2}" type="slidenum">
              <a:rPr lang="en-IN" smtClean="0"/>
              <a:t>‹#›</a:t>
            </a:fld>
            <a:endParaRPr lang="en-IN" dirty="0"/>
          </a:p>
        </p:txBody>
      </p:sp>
    </p:spTree>
    <p:extLst>
      <p:ext uri="{BB962C8B-B14F-4D97-AF65-F5344CB8AC3E}">
        <p14:creationId xmlns:p14="http://schemas.microsoft.com/office/powerpoint/2010/main" val="317810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18.xml"/><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96FE-23C7-41B3-91BE-1C77656FF7B3}"/>
              </a:ext>
            </a:extLst>
          </p:cNvPr>
          <p:cNvSpPr>
            <a:spLocks noGrp="1"/>
          </p:cNvSpPr>
          <p:nvPr>
            <p:ph type="ctrTitle"/>
          </p:nvPr>
        </p:nvSpPr>
        <p:spPr>
          <a:xfrm>
            <a:off x="479854" y="706465"/>
            <a:ext cx="11232291" cy="4143320"/>
          </a:xfrm>
        </p:spPr>
        <p:txBody>
          <a:bodyPr>
            <a:normAutofit/>
          </a:bodyPr>
          <a:lstStyle/>
          <a:p>
            <a:br>
              <a:rPr lang="en-IN" b="1" dirty="0"/>
            </a:br>
            <a:r>
              <a:rPr lang="en-IN" b="1" dirty="0"/>
              <a:t>Dissertation Stage-II (PHN-600B)</a:t>
            </a:r>
            <a:br>
              <a:rPr lang="en-IN" b="1" dirty="0"/>
            </a:br>
            <a:r>
              <a:rPr lang="en-IN" b="1" dirty="0"/>
              <a:t>Mid-Term Presentation</a:t>
            </a:r>
            <a:br>
              <a:rPr lang="en-IN" b="1" dirty="0"/>
            </a:br>
            <a:br>
              <a:rPr lang="en-IN" b="1" dirty="0"/>
            </a:br>
            <a:r>
              <a:rPr lang="en-IN" sz="3200" dirty="0"/>
              <a:t>Supervisor – Dr H S Nataraj</a:t>
            </a:r>
            <a:endParaRPr lang="en-IN" b="1" dirty="0"/>
          </a:p>
        </p:txBody>
      </p:sp>
      <p:sp>
        <p:nvSpPr>
          <p:cNvPr id="3" name="Subtitle 2">
            <a:extLst>
              <a:ext uri="{FF2B5EF4-FFF2-40B4-BE49-F238E27FC236}">
                <a16:creationId xmlns:a16="http://schemas.microsoft.com/office/drawing/2014/main" id="{47D173BE-3847-4DE5-A097-E05311CA3465}"/>
              </a:ext>
            </a:extLst>
          </p:cNvPr>
          <p:cNvSpPr>
            <a:spLocks noGrp="1"/>
          </p:cNvSpPr>
          <p:nvPr>
            <p:ph type="subTitle" idx="1"/>
          </p:nvPr>
        </p:nvSpPr>
        <p:spPr>
          <a:xfrm>
            <a:off x="1523999" y="5323654"/>
            <a:ext cx="9144000" cy="1655762"/>
          </a:xfrm>
        </p:spPr>
        <p:txBody>
          <a:bodyPr/>
          <a:lstStyle/>
          <a:p>
            <a:r>
              <a:rPr lang="en-IN" dirty="0"/>
              <a:t>Laksh Arora</a:t>
            </a:r>
          </a:p>
          <a:p>
            <a:r>
              <a:rPr lang="en-IN" dirty="0"/>
              <a:t>20615013</a:t>
            </a:r>
          </a:p>
        </p:txBody>
      </p:sp>
    </p:spTree>
    <p:extLst>
      <p:ext uri="{BB962C8B-B14F-4D97-AF65-F5344CB8AC3E}">
        <p14:creationId xmlns:p14="http://schemas.microsoft.com/office/powerpoint/2010/main" val="211066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381000" y="188383"/>
            <a:ext cx="10515600" cy="1325563"/>
          </a:xfrm>
        </p:spPr>
        <p:txBody>
          <a:bodyPr/>
          <a:lstStyle/>
          <a:p>
            <a:r>
              <a:rPr lang="en-IN" dirty="0" err="1"/>
              <a:t>Orthogonalisation</a:t>
            </a:r>
            <a:r>
              <a:rPr lang="en-IN" dirty="0"/>
              <a:t> of basis</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100425" y="1412082"/>
            <a:ext cx="12039600" cy="5046132"/>
          </a:xfrm>
        </p:spPr>
        <p:txBody>
          <a:bodyPr>
            <a:normAutofit/>
          </a:bodyPr>
          <a:lstStyle/>
          <a:p>
            <a:r>
              <a:rPr lang="en-US" dirty="0"/>
              <a:t>The basis functions are normalized but not orthogonal, giving rise to the overlap matrix S leading to a pseudo eigen value problem. </a:t>
            </a:r>
          </a:p>
          <a:p>
            <a:r>
              <a:rPr lang="en-US" dirty="0"/>
              <a:t>If we can orthogonalize the basis functions, S will be an identity matrix. This puts </a:t>
            </a:r>
            <a:r>
              <a:rPr lang="en-US" dirty="0" err="1"/>
              <a:t>Roothaan</a:t>
            </a:r>
            <a:r>
              <a:rPr lang="en-US" dirty="0"/>
              <a:t> equations into the form of the usual matrix eigenvalue problem.</a:t>
            </a:r>
          </a:p>
          <a:p>
            <a:r>
              <a:rPr lang="en-US" dirty="0"/>
              <a:t>We need to find a transformation matrix X such that                         form an orthogonal set, i.e., </a:t>
            </a:r>
          </a:p>
          <a:p>
            <a:r>
              <a:rPr lang="en-US" dirty="0"/>
              <a:t>Canonical </a:t>
            </a:r>
            <a:r>
              <a:rPr lang="en-US" dirty="0" err="1"/>
              <a:t>Orthogonalisation</a:t>
            </a:r>
            <a:r>
              <a:rPr lang="en-US" dirty="0"/>
              <a:t>:</a:t>
            </a:r>
          </a:p>
          <a:p>
            <a:pPr marL="0" indent="0">
              <a:buNone/>
            </a:pPr>
            <a:r>
              <a:rPr lang="en-US" dirty="0"/>
              <a:t>                                   , where                          ,where s is a diagonal eigenvalue matrix.</a:t>
            </a:r>
          </a:p>
          <a:p>
            <a:r>
              <a:rPr lang="en-US" dirty="0"/>
              <a:t>That is, the columns of the unitary matrix U are divided by the square root of the corresponding eigenvalue.</a:t>
            </a:r>
          </a:p>
          <a:p>
            <a:pPr marL="0" indent="0">
              <a:buNone/>
            </a:pPr>
            <a:endParaRPr lang="en-US" dirty="0"/>
          </a:p>
          <a:p>
            <a:pPr marL="0" indent="0">
              <a:buNone/>
            </a:pPr>
            <a:endParaRPr lang="en-US" dirty="0"/>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10</a:t>
            </a:fld>
            <a:endParaRPr lang="en-IN" dirty="0"/>
          </a:p>
        </p:txBody>
      </p:sp>
      <p:pic>
        <p:nvPicPr>
          <p:cNvPr id="6" name="Picture 5">
            <a:extLst>
              <a:ext uri="{FF2B5EF4-FFF2-40B4-BE49-F238E27FC236}">
                <a16:creationId xmlns:a16="http://schemas.microsoft.com/office/drawing/2014/main" id="{2C638C04-BCA6-4738-BE0C-DCAC3FD46E09}"/>
              </a:ext>
            </a:extLst>
          </p:cNvPr>
          <p:cNvPicPr>
            <a:picLocks noChangeAspect="1"/>
          </p:cNvPicPr>
          <p:nvPr/>
        </p:nvPicPr>
        <p:blipFill>
          <a:blip r:embed="rId3"/>
          <a:stretch>
            <a:fillRect/>
          </a:stretch>
        </p:blipFill>
        <p:spPr>
          <a:xfrm>
            <a:off x="8085666" y="3109718"/>
            <a:ext cx="1896534" cy="638564"/>
          </a:xfrm>
          <a:prstGeom prst="rect">
            <a:avLst/>
          </a:prstGeom>
        </p:spPr>
      </p:pic>
      <p:pic>
        <p:nvPicPr>
          <p:cNvPr id="11" name="Picture 10">
            <a:extLst>
              <a:ext uri="{FF2B5EF4-FFF2-40B4-BE49-F238E27FC236}">
                <a16:creationId xmlns:a16="http://schemas.microsoft.com/office/drawing/2014/main" id="{1220E18C-9AFE-46A8-B54F-C9E62F3C6E6D}"/>
              </a:ext>
            </a:extLst>
          </p:cNvPr>
          <p:cNvPicPr>
            <a:picLocks noChangeAspect="1"/>
          </p:cNvPicPr>
          <p:nvPr/>
        </p:nvPicPr>
        <p:blipFill>
          <a:blip r:embed="rId4"/>
          <a:stretch>
            <a:fillRect/>
          </a:stretch>
        </p:blipFill>
        <p:spPr>
          <a:xfrm>
            <a:off x="3279806" y="3601773"/>
            <a:ext cx="2325127" cy="523576"/>
          </a:xfrm>
          <a:prstGeom prst="rect">
            <a:avLst/>
          </a:prstGeom>
        </p:spPr>
      </p:pic>
      <p:cxnSp>
        <p:nvCxnSpPr>
          <p:cNvPr id="19" name="Straight Arrow Connector 18">
            <a:extLst>
              <a:ext uri="{FF2B5EF4-FFF2-40B4-BE49-F238E27FC236}">
                <a16:creationId xmlns:a16="http://schemas.microsoft.com/office/drawing/2014/main" id="{525CF917-49DB-4495-B291-7CFD6D2F05C4}"/>
              </a:ext>
            </a:extLst>
          </p:cNvPr>
          <p:cNvCxnSpPr>
            <a:cxnSpLocks/>
          </p:cNvCxnSpPr>
          <p:nvPr/>
        </p:nvCxnSpPr>
        <p:spPr>
          <a:xfrm>
            <a:off x="5638800" y="3863561"/>
            <a:ext cx="982134" cy="0"/>
          </a:xfrm>
          <a:prstGeom prst="straightConnector1">
            <a:avLst/>
          </a:prstGeom>
          <a:ln w="57150" cap="flat" cmpd="sng" algn="ctr">
            <a:solidFill>
              <a:schemeClr val="tx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EF13EAAA-05F9-441B-AC88-8613B76BC95F}"/>
              </a:ext>
            </a:extLst>
          </p:cNvPr>
          <p:cNvPicPr>
            <a:picLocks noChangeAspect="1"/>
          </p:cNvPicPr>
          <p:nvPr/>
        </p:nvPicPr>
        <p:blipFill>
          <a:blip r:embed="rId5"/>
          <a:stretch>
            <a:fillRect/>
          </a:stretch>
        </p:blipFill>
        <p:spPr>
          <a:xfrm>
            <a:off x="6818018" y="3622428"/>
            <a:ext cx="1792582" cy="523576"/>
          </a:xfrm>
          <a:prstGeom prst="rect">
            <a:avLst/>
          </a:prstGeom>
        </p:spPr>
      </p:pic>
      <p:pic>
        <p:nvPicPr>
          <p:cNvPr id="21" name="Picture 20">
            <a:extLst>
              <a:ext uri="{FF2B5EF4-FFF2-40B4-BE49-F238E27FC236}">
                <a16:creationId xmlns:a16="http://schemas.microsoft.com/office/drawing/2014/main" id="{236DFBA0-BCB1-4BCE-B6F3-166238EF7137}"/>
              </a:ext>
            </a:extLst>
          </p:cNvPr>
          <p:cNvPicPr>
            <a:picLocks noChangeAspect="1"/>
          </p:cNvPicPr>
          <p:nvPr/>
        </p:nvPicPr>
        <p:blipFill>
          <a:blip r:embed="rId6"/>
          <a:stretch>
            <a:fillRect/>
          </a:stretch>
        </p:blipFill>
        <p:spPr>
          <a:xfrm>
            <a:off x="575734" y="4582043"/>
            <a:ext cx="2286000" cy="523875"/>
          </a:xfrm>
          <a:prstGeom prst="rect">
            <a:avLst/>
          </a:prstGeom>
        </p:spPr>
      </p:pic>
      <p:pic>
        <p:nvPicPr>
          <p:cNvPr id="24" name="Picture 23">
            <a:extLst>
              <a:ext uri="{FF2B5EF4-FFF2-40B4-BE49-F238E27FC236}">
                <a16:creationId xmlns:a16="http://schemas.microsoft.com/office/drawing/2014/main" id="{22E1FA8B-AF43-403A-98CA-51C5E81F83F8}"/>
              </a:ext>
            </a:extLst>
          </p:cNvPr>
          <p:cNvPicPr>
            <a:picLocks noChangeAspect="1"/>
          </p:cNvPicPr>
          <p:nvPr/>
        </p:nvPicPr>
        <p:blipFill>
          <a:blip r:embed="rId7"/>
          <a:stretch>
            <a:fillRect/>
          </a:stretch>
        </p:blipFill>
        <p:spPr>
          <a:xfrm>
            <a:off x="4120092" y="4573162"/>
            <a:ext cx="2009775" cy="485775"/>
          </a:xfrm>
          <a:prstGeom prst="rect">
            <a:avLst/>
          </a:prstGeom>
        </p:spPr>
      </p:pic>
    </p:spTree>
    <p:extLst>
      <p:ext uri="{BB962C8B-B14F-4D97-AF65-F5344CB8AC3E}">
        <p14:creationId xmlns:p14="http://schemas.microsoft.com/office/powerpoint/2010/main" val="19265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381000" y="188383"/>
            <a:ext cx="10515600" cy="1325563"/>
          </a:xfrm>
        </p:spPr>
        <p:txBody>
          <a:bodyPr/>
          <a:lstStyle/>
          <a:p>
            <a:r>
              <a:rPr lang="en-IN" dirty="0" err="1"/>
              <a:t>Orthogonalisation</a:t>
            </a:r>
            <a:r>
              <a:rPr lang="en-IN" dirty="0"/>
              <a:t> of basis</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76200" y="1785145"/>
            <a:ext cx="12039600" cy="5046132"/>
          </a:xfrm>
        </p:spPr>
        <p:txBody>
          <a:bodyPr>
            <a:normAutofit/>
          </a:bodyPr>
          <a:lstStyle/>
          <a:p>
            <a:r>
              <a:rPr lang="en-US" dirty="0"/>
              <a:t>Consider a new coefficient matrix</a:t>
            </a:r>
          </a:p>
          <a:p>
            <a:endParaRPr lang="en-US" dirty="0"/>
          </a:p>
          <a:p>
            <a:endParaRPr lang="en-US" dirty="0"/>
          </a:p>
          <a:p>
            <a:r>
              <a:rPr lang="en-US" dirty="0"/>
              <a:t>Define a new matrix  </a:t>
            </a:r>
          </a:p>
          <a:p>
            <a:endParaRPr lang="en-US" dirty="0"/>
          </a:p>
          <a:p>
            <a:endParaRPr lang="en-US" dirty="0"/>
          </a:p>
          <a:p>
            <a:r>
              <a:rPr lang="en-US" dirty="0"/>
              <a:t>This equation now can be solved as a usual eigen value problem given F. Given C’, C can be obtained using the above relations</a:t>
            </a:r>
          </a:p>
          <a:p>
            <a:pPr marL="0" indent="0">
              <a:buNone/>
            </a:pPr>
            <a:endParaRPr lang="en-US" dirty="0"/>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11</a:t>
            </a:fld>
            <a:endParaRPr lang="en-IN" dirty="0"/>
          </a:p>
        </p:txBody>
      </p:sp>
      <p:pic>
        <p:nvPicPr>
          <p:cNvPr id="12" name="Picture 11">
            <a:extLst>
              <a:ext uri="{FF2B5EF4-FFF2-40B4-BE49-F238E27FC236}">
                <a16:creationId xmlns:a16="http://schemas.microsoft.com/office/drawing/2014/main" id="{668CA450-E3BF-4968-A1DF-12FF921BD31C}"/>
              </a:ext>
            </a:extLst>
          </p:cNvPr>
          <p:cNvPicPr>
            <a:picLocks noChangeAspect="1"/>
          </p:cNvPicPr>
          <p:nvPr/>
        </p:nvPicPr>
        <p:blipFill>
          <a:blip r:embed="rId3"/>
          <a:stretch>
            <a:fillRect/>
          </a:stretch>
        </p:blipFill>
        <p:spPr>
          <a:xfrm>
            <a:off x="5086348" y="1180043"/>
            <a:ext cx="2019300" cy="495300"/>
          </a:xfrm>
          <a:prstGeom prst="rect">
            <a:avLst/>
          </a:prstGeom>
        </p:spPr>
      </p:pic>
      <p:pic>
        <p:nvPicPr>
          <p:cNvPr id="5" name="Picture 4">
            <a:extLst>
              <a:ext uri="{FF2B5EF4-FFF2-40B4-BE49-F238E27FC236}">
                <a16:creationId xmlns:a16="http://schemas.microsoft.com/office/drawing/2014/main" id="{2A501F6E-F63B-410F-84B9-0C462B482B84}"/>
              </a:ext>
            </a:extLst>
          </p:cNvPr>
          <p:cNvPicPr>
            <a:picLocks noChangeAspect="1"/>
          </p:cNvPicPr>
          <p:nvPr/>
        </p:nvPicPr>
        <p:blipFill>
          <a:blip r:embed="rId4"/>
          <a:stretch>
            <a:fillRect/>
          </a:stretch>
        </p:blipFill>
        <p:spPr>
          <a:xfrm>
            <a:off x="5406231" y="1810545"/>
            <a:ext cx="1379537" cy="407076"/>
          </a:xfrm>
          <a:prstGeom prst="rect">
            <a:avLst/>
          </a:prstGeom>
        </p:spPr>
      </p:pic>
      <p:pic>
        <p:nvPicPr>
          <p:cNvPr id="10" name="Picture 9">
            <a:extLst>
              <a:ext uri="{FF2B5EF4-FFF2-40B4-BE49-F238E27FC236}">
                <a16:creationId xmlns:a16="http://schemas.microsoft.com/office/drawing/2014/main" id="{5B88CF2A-3CBF-4694-9FBF-2CCDEF4C37D9}"/>
              </a:ext>
            </a:extLst>
          </p:cNvPr>
          <p:cNvPicPr>
            <a:picLocks noChangeAspect="1"/>
          </p:cNvPicPr>
          <p:nvPr/>
        </p:nvPicPr>
        <p:blipFill>
          <a:blip r:embed="rId5"/>
          <a:stretch>
            <a:fillRect/>
          </a:stretch>
        </p:blipFill>
        <p:spPr>
          <a:xfrm>
            <a:off x="4710111" y="2363259"/>
            <a:ext cx="2771775" cy="457200"/>
          </a:xfrm>
          <a:prstGeom prst="rect">
            <a:avLst/>
          </a:prstGeom>
        </p:spPr>
      </p:pic>
      <p:pic>
        <p:nvPicPr>
          <p:cNvPr id="14" name="Picture 13">
            <a:extLst>
              <a:ext uri="{FF2B5EF4-FFF2-40B4-BE49-F238E27FC236}">
                <a16:creationId xmlns:a16="http://schemas.microsoft.com/office/drawing/2014/main" id="{DBAC59C3-044F-405C-8981-688D3D83216D}"/>
              </a:ext>
            </a:extLst>
          </p:cNvPr>
          <p:cNvPicPr>
            <a:picLocks noChangeAspect="1"/>
          </p:cNvPicPr>
          <p:nvPr/>
        </p:nvPicPr>
        <p:blipFill>
          <a:blip r:embed="rId6"/>
          <a:stretch>
            <a:fillRect/>
          </a:stretch>
        </p:blipFill>
        <p:spPr>
          <a:xfrm>
            <a:off x="3924298" y="2815433"/>
            <a:ext cx="4343400" cy="552450"/>
          </a:xfrm>
          <a:prstGeom prst="rect">
            <a:avLst/>
          </a:prstGeom>
        </p:spPr>
      </p:pic>
      <p:pic>
        <p:nvPicPr>
          <p:cNvPr id="17" name="Picture 16">
            <a:extLst>
              <a:ext uri="{FF2B5EF4-FFF2-40B4-BE49-F238E27FC236}">
                <a16:creationId xmlns:a16="http://schemas.microsoft.com/office/drawing/2014/main" id="{311528E1-B60B-4558-8E6E-8C089B69C6EC}"/>
              </a:ext>
            </a:extLst>
          </p:cNvPr>
          <p:cNvPicPr>
            <a:picLocks noChangeAspect="1"/>
          </p:cNvPicPr>
          <p:nvPr/>
        </p:nvPicPr>
        <p:blipFill>
          <a:blip r:embed="rId7"/>
          <a:stretch>
            <a:fillRect/>
          </a:stretch>
        </p:blipFill>
        <p:spPr>
          <a:xfrm>
            <a:off x="5033960" y="3381907"/>
            <a:ext cx="2124075" cy="438150"/>
          </a:xfrm>
          <a:prstGeom prst="rect">
            <a:avLst/>
          </a:prstGeom>
        </p:spPr>
      </p:pic>
      <p:pic>
        <p:nvPicPr>
          <p:cNvPr id="20" name="Picture 19">
            <a:extLst>
              <a:ext uri="{FF2B5EF4-FFF2-40B4-BE49-F238E27FC236}">
                <a16:creationId xmlns:a16="http://schemas.microsoft.com/office/drawing/2014/main" id="{D5BE5D09-368D-4CE6-83B2-4FE06D486C48}"/>
              </a:ext>
            </a:extLst>
          </p:cNvPr>
          <p:cNvPicPr>
            <a:picLocks noChangeAspect="1"/>
          </p:cNvPicPr>
          <p:nvPr/>
        </p:nvPicPr>
        <p:blipFill>
          <a:blip r:embed="rId8"/>
          <a:stretch>
            <a:fillRect/>
          </a:stretch>
        </p:blipFill>
        <p:spPr>
          <a:xfrm>
            <a:off x="5076822" y="4091256"/>
            <a:ext cx="2038350" cy="495300"/>
          </a:xfrm>
          <a:prstGeom prst="rect">
            <a:avLst/>
          </a:prstGeom>
        </p:spPr>
      </p:pic>
    </p:spTree>
    <p:extLst>
      <p:ext uri="{BB962C8B-B14F-4D97-AF65-F5344CB8AC3E}">
        <p14:creationId xmlns:p14="http://schemas.microsoft.com/office/powerpoint/2010/main" val="289932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347134" y="-19315"/>
            <a:ext cx="10515600" cy="1325563"/>
          </a:xfrm>
        </p:spPr>
        <p:txBody>
          <a:bodyPr/>
          <a:lstStyle/>
          <a:p>
            <a:r>
              <a:rPr lang="en-IN" dirty="0"/>
              <a:t>SCF Procedure</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76200" y="1066800"/>
            <a:ext cx="12039600" cy="5147733"/>
          </a:xfrm>
        </p:spPr>
        <p:txBody>
          <a:bodyPr>
            <a:normAutofit lnSpcReduction="10000"/>
          </a:bodyPr>
          <a:lstStyle/>
          <a:p>
            <a:pPr marL="514350" indent="-514350">
              <a:buFont typeface="+mj-lt"/>
              <a:buAutoNum type="arabicPeriod"/>
            </a:pPr>
            <a:r>
              <a:rPr lang="en-US" dirty="0"/>
              <a:t>Specify the atom and basis set.</a:t>
            </a:r>
          </a:p>
          <a:p>
            <a:pPr marL="514350" indent="-514350">
              <a:buFont typeface="+mj-lt"/>
              <a:buAutoNum type="arabicPeriod"/>
            </a:pPr>
            <a:r>
              <a:rPr lang="en-US" dirty="0"/>
              <a:t>Calculate the overlap matrix S. </a:t>
            </a:r>
            <a:r>
              <a:rPr lang="en-US" dirty="0" err="1"/>
              <a:t>Diagonalise</a:t>
            </a:r>
            <a:r>
              <a:rPr lang="en-US" dirty="0"/>
              <a:t> to get transformation matrix X.</a:t>
            </a:r>
          </a:p>
          <a:p>
            <a:pPr marL="514350" indent="-514350">
              <a:buFont typeface="+mj-lt"/>
              <a:buAutoNum type="arabicPeriod"/>
            </a:pPr>
            <a:r>
              <a:rPr lang="en-US" dirty="0"/>
              <a:t>Guess the </a:t>
            </a:r>
            <a:r>
              <a:rPr lang="en-US" dirty="0" err="1"/>
              <a:t>Coeffient</a:t>
            </a:r>
            <a:r>
              <a:rPr lang="en-US" dirty="0"/>
              <a:t> Matrix C and density matrix P.</a:t>
            </a:r>
          </a:p>
          <a:p>
            <a:pPr marL="514350" indent="-514350">
              <a:buFont typeface="+mj-lt"/>
              <a:buAutoNum type="arabicPeriod"/>
            </a:pPr>
            <a:r>
              <a:rPr lang="en-US" dirty="0"/>
              <a:t>Calculate F, F’.</a:t>
            </a:r>
          </a:p>
          <a:p>
            <a:pPr marL="514350" indent="-514350">
              <a:buFont typeface="+mj-lt"/>
              <a:buAutoNum type="arabicPeriod"/>
            </a:pPr>
            <a:r>
              <a:rPr lang="en-US" dirty="0" err="1"/>
              <a:t>Diagonalise</a:t>
            </a:r>
            <a:r>
              <a:rPr lang="en-US" dirty="0"/>
              <a:t> F’ to obtain C’.</a:t>
            </a:r>
          </a:p>
          <a:p>
            <a:pPr marL="514350" indent="-514350">
              <a:buFont typeface="+mj-lt"/>
              <a:buAutoNum type="arabicPeriod"/>
            </a:pPr>
            <a:r>
              <a:rPr lang="en-US" dirty="0"/>
              <a:t>Calculate C.</a:t>
            </a:r>
          </a:p>
          <a:p>
            <a:pPr marL="514350" indent="-514350">
              <a:buFont typeface="+mj-lt"/>
              <a:buAutoNum type="arabicPeriod"/>
            </a:pPr>
            <a:r>
              <a:rPr lang="en-US" dirty="0"/>
              <a:t>Form new density matrix P.</a:t>
            </a:r>
          </a:p>
          <a:p>
            <a:pPr marL="514350" indent="-514350">
              <a:buFont typeface="+mj-lt"/>
              <a:buAutoNum type="arabicPeriod"/>
            </a:pPr>
            <a:r>
              <a:rPr lang="en-US" dirty="0"/>
              <a:t>Check if the procedure has converged by comparing the new density matrix with the previous. If not, return to step 4.</a:t>
            </a:r>
          </a:p>
          <a:p>
            <a:pPr marL="514350" indent="-514350">
              <a:buFont typeface="+mj-lt"/>
              <a:buAutoNum type="arabicPeriod"/>
            </a:pPr>
            <a:r>
              <a:rPr lang="en-US" dirty="0"/>
              <a:t>If there is convergence, use the resultant solution C, P, F to calculate various quantities of interest.</a:t>
            </a:r>
          </a:p>
          <a:p>
            <a:pPr marL="514350" indent="-514350">
              <a:buFont typeface="+mj-lt"/>
              <a:buAutoNum type="arabicPeriod"/>
            </a:pPr>
            <a:endParaRPr lang="en-US" dirty="0"/>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12</a:t>
            </a:fld>
            <a:endParaRPr lang="en-IN" dirty="0"/>
          </a:p>
        </p:txBody>
      </p:sp>
    </p:spTree>
    <p:extLst>
      <p:ext uri="{BB962C8B-B14F-4D97-AF65-F5344CB8AC3E}">
        <p14:creationId xmlns:p14="http://schemas.microsoft.com/office/powerpoint/2010/main" val="290501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F2F60B-66C8-4B0F-A197-3A01BB503707}"/>
              </a:ext>
            </a:extLst>
          </p:cNvPr>
          <p:cNvSpPr>
            <a:spLocks noGrp="1"/>
          </p:cNvSpPr>
          <p:nvPr>
            <p:ph type="ctrTitle"/>
          </p:nvPr>
        </p:nvSpPr>
        <p:spPr/>
        <p:txBody>
          <a:bodyPr/>
          <a:lstStyle/>
          <a:p>
            <a:r>
              <a:rPr lang="en-IN" dirty="0"/>
              <a:t>Code - Theory</a:t>
            </a:r>
          </a:p>
        </p:txBody>
      </p:sp>
    </p:spTree>
    <p:extLst>
      <p:ext uri="{BB962C8B-B14F-4D97-AF65-F5344CB8AC3E}">
        <p14:creationId xmlns:p14="http://schemas.microsoft.com/office/powerpoint/2010/main" val="487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Basis</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303867"/>
            <a:ext cx="10515600" cy="4873096"/>
          </a:xfrm>
        </p:spPr>
        <p:txBody>
          <a:bodyPr/>
          <a:lstStyle/>
          <a:p>
            <a:r>
              <a:rPr lang="en-IN" dirty="0"/>
              <a:t>In the central field approximation, the solution to the Dirac equation is given by four component spinors:</a:t>
            </a:r>
          </a:p>
          <a:p>
            <a:endParaRPr lang="en-IN" dirty="0"/>
          </a:p>
          <a:p>
            <a:pPr marL="0" indent="0">
              <a:buNone/>
            </a:pPr>
            <a:endParaRPr lang="en-IN" dirty="0"/>
          </a:p>
          <a:p>
            <a:r>
              <a:rPr lang="en-IN" dirty="0"/>
              <a:t>Where P and Q are the large and small component of the radial wave  function, while </a:t>
            </a:r>
            <a:r>
              <a:rPr lang="el-GR" dirty="0"/>
              <a:t>χ</a:t>
            </a:r>
            <a:r>
              <a:rPr lang="en-IN" dirty="0"/>
              <a:t> is the spin angular part.</a:t>
            </a:r>
          </a:p>
          <a:p>
            <a:r>
              <a:rPr lang="en-IN" dirty="0"/>
              <a:t>κ defines the orbital symmetry is given by:</a:t>
            </a:r>
          </a:p>
          <a:p>
            <a:endParaRPr lang="en-IN" dirty="0"/>
          </a:p>
        </p:txBody>
      </p:sp>
      <p:pic>
        <p:nvPicPr>
          <p:cNvPr id="12" name="Picture 11">
            <a:extLst>
              <a:ext uri="{FF2B5EF4-FFF2-40B4-BE49-F238E27FC236}">
                <a16:creationId xmlns:a16="http://schemas.microsoft.com/office/drawing/2014/main" id="{76CC308D-1A04-4914-806A-E462030462AC}"/>
              </a:ext>
            </a:extLst>
          </p:cNvPr>
          <p:cNvPicPr>
            <a:picLocks noChangeAspect="1"/>
          </p:cNvPicPr>
          <p:nvPr/>
        </p:nvPicPr>
        <p:blipFill rotWithShape="1">
          <a:blip r:embed="rId3"/>
          <a:srcRect b="16043"/>
          <a:stretch/>
        </p:blipFill>
        <p:spPr>
          <a:xfrm>
            <a:off x="2273436" y="2140974"/>
            <a:ext cx="7983794" cy="1081389"/>
          </a:xfrm>
          <a:prstGeom prst="rect">
            <a:avLst/>
          </a:prstGeom>
        </p:spPr>
      </p:pic>
      <p:pic>
        <p:nvPicPr>
          <p:cNvPr id="15" name="Picture 14">
            <a:extLst>
              <a:ext uri="{FF2B5EF4-FFF2-40B4-BE49-F238E27FC236}">
                <a16:creationId xmlns:a16="http://schemas.microsoft.com/office/drawing/2014/main" id="{9AECB48E-CF39-4131-A9BA-7051F2652487}"/>
              </a:ext>
            </a:extLst>
          </p:cNvPr>
          <p:cNvPicPr>
            <a:picLocks noChangeAspect="1"/>
          </p:cNvPicPr>
          <p:nvPr/>
        </p:nvPicPr>
        <p:blipFill>
          <a:blip r:embed="rId4"/>
          <a:stretch>
            <a:fillRect/>
          </a:stretch>
        </p:blipFill>
        <p:spPr>
          <a:xfrm>
            <a:off x="7523043" y="4035837"/>
            <a:ext cx="4050890" cy="648929"/>
          </a:xfrm>
          <a:prstGeom prst="rect">
            <a:avLst/>
          </a:prstGeom>
        </p:spPr>
      </p:pic>
      <p:sp>
        <p:nvSpPr>
          <p:cNvPr id="3" name="Footer Placeholder 2">
            <a:extLst>
              <a:ext uri="{FF2B5EF4-FFF2-40B4-BE49-F238E27FC236}">
                <a16:creationId xmlns:a16="http://schemas.microsoft.com/office/drawing/2014/main" id="{1BA7AC7E-4825-42DE-961A-FA10EC2D17F7}"/>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4" name="Slide Number Placeholder 3">
            <a:extLst>
              <a:ext uri="{FF2B5EF4-FFF2-40B4-BE49-F238E27FC236}">
                <a16:creationId xmlns:a16="http://schemas.microsoft.com/office/drawing/2014/main" id="{F64F3495-1F5E-485A-85F2-6CFFE7DF17C1}"/>
              </a:ext>
            </a:extLst>
          </p:cNvPr>
          <p:cNvSpPr>
            <a:spLocks noGrp="1"/>
          </p:cNvSpPr>
          <p:nvPr>
            <p:ph type="sldNum" sz="quarter" idx="12"/>
          </p:nvPr>
        </p:nvSpPr>
        <p:spPr/>
        <p:txBody>
          <a:bodyPr/>
          <a:lstStyle/>
          <a:p>
            <a:fld id="{99A35887-E660-4CA2-B7F2-02219568EBA2}" type="slidenum">
              <a:rPr lang="en-IN" smtClean="0"/>
              <a:t>14</a:t>
            </a:fld>
            <a:endParaRPr lang="en-IN" dirty="0"/>
          </a:p>
        </p:txBody>
      </p:sp>
      <mc:AlternateContent xmlns:mc="http://schemas.openxmlformats.org/markup-compatibility/2006">
        <mc:Choice xmlns:a14="http://schemas.microsoft.com/office/drawing/2010/main" Requires="a14">
          <p:graphicFrame>
            <p:nvGraphicFramePr>
              <p:cNvPr id="5" name="Table 6">
                <a:extLst>
                  <a:ext uri="{FF2B5EF4-FFF2-40B4-BE49-F238E27FC236}">
                    <a16:creationId xmlns:a16="http://schemas.microsoft.com/office/drawing/2014/main" id="{B1AFDE59-D352-4B31-848A-2BA0A1B6B9A5}"/>
                  </a:ext>
                </a:extLst>
              </p:cNvPr>
              <p:cNvGraphicFramePr>
                <a:graphicFrameLocks noGrp="1"/>
              </p:cNvGraphicFramePr>
              <p:nvPr>
                <p:extLst>
                  <p:ext uri="{D42A27DB-BD31-4B8C-83A1-F6EECF244321}">
                    <p14:modId xmlns:p14="http://schemas.microsoft.com/office/powerpoint/2010/main" val="1481870975"/>
                  </p:ext>
                </p:extLst>
              </p:nvPr>
            </p:nvGraphicFramePr>
            <p:xfrm>
              <a:off x="838200" y="4644573"/>
              <a:ext cx="10811933" cy="1592802"/>
            </p:xfrm>
            <a:graphic>
              <a:graphicData uri="http://schemas.openxmlformats.org/drawingml/2006/table">
                <a:tbl>
                  <a:tblPr firstRow="1" firstCol="1" bandRow="1">
                    <a:tableStyleId>{5C22544A-7EE6-4342-B048-85BDC9FD1C3A}</a:tableStyleId>
                  </a:tblPr>
                  <a:tblGrid>
                    <a:gridCol w="1347893">
                      <a:extLst>
                        <a:ext uri="{9D8B030D-6E8A-4147-A177-3AD203B41FA5}">
                          <a16:colId xmlns:a16="http://schemas.microsoft.com/office/drawing/2014/main" val="2350103736"/>
                        </a:ext>
                      </a:extLst>
                    </a:gridCol>
                    <a:gridCol w="1051560">
                      <a:extLst>
                        <a:ext uri="{9D8B030D-6E8A-4147-A177-3AD203B41FA5}">
                          <a16:colId xmlns:a16="http://schemas.microsoft.com/office/drawing/2014/main" val="2612004766"/>
                        </a:ext>
                      </a:extLst>
                    </a:gridCol>
                    <a:gridCol w="1051560">
                      <a:extLst>
                        <a:ext uri="{9D8B030D-6E8A-4147-A177-3AD203B41FA5}">
                          <a16:colId xmlns:a16="http://schemas.microsoft.com/office/drawing/2014/main" val="3249417968"/>
                        </a:ext>
                      </a:extLst>
                    </a:gridCol>
                    <a:gridCol w="1051560">
                      <a:extLst>
                        <a:ext uri="{9D8B030D-6E8A-4147-A177-3AD203B41FA5}">
                          <a16:colId xmlns:a16="http://schemas.microsoft.com/office/drawing/2014/main" val="1595284578"/>
                        </a:ext>
                      </a:extLst>
                    </a:gridCol>
                    <a:gridCol w="1051560">
                      <a:extLst>
                        <a:ext uri="{9D8B030D-6E8A-4147-A177-3AD203B41FA5}">
                          <a16:colId xmlns:a16="http://schemas.microsoft.com/office/drawing/2014/main" val="3171701687"/>
                        </a:ext>
                      </a:extLst>
                    </a:gridCol>
                    <a:gridCol w="1051560">
                      <a:extLst>
                        <a:ext uri="{9D8B030D-6E8A-4147-A177-3AD203B41FA5}">
                          <a16:colId xmlns:a16="http://schemas.microsoft.com/office/drawing/2014/main" val="382176940"/>
                        </a:ext>
                      </a:extLst>
                    </a:gridCol>
                    <a:gridCol w="1051560">
                      <a:extLst>
                        <a:ext uri="{9D8B030D-6E8A-4147-A177-3AD203B41FA5}">
                          <a16:colId xmlns:a16="http://schemas.microsoft.com/office/drawing/2014/main" val="2190984336"/>
                        </a:ext>
                      </a:extLst>
                    </a:gridCol>
                    <a:gridCol w="1051560">
                      <a:extLst>
                        <a:ext uri="{9D8B030D-6E8A-4147-A177-3AD203B41FA5}">
                          <a16:colId xmlns:a16="http://schemas.microsoft.com/office/drawing/2014/main" val="2350065352"/>
                        </a:ext>
                      </a:extLst>
                    </a:gridCol>
                    <a:gridCol w="1051560">
                      <a:extLst>
                        <a:ext uri="{9D8B030D-6E8A-4147-A177-3AD203B41FA5}">
                          <a16:colId xmlns:a16="http://schemas.microsoft.com/office/drawing/2014/main" val="2894813379"/>
                        </a:ext>
                      </a:extLst>
                    </a:gridCol>
                    <a:gridCol w="1051560">
                      <a:extLst>
                        <a:ext uri="{9D8B030D-6E8A-4147-A177-3AD203B41FA5}">
                          <a16:colId xmlns:a16="http://schemas.microsoft.com/office/drawing/2014/main" val="1185578591"/>
                        </a:ext>
                      </a:extLst>
                    </a:gridCol>
                  </a:tblGrid>
                  <a:tr h="511413">
                    <a:tc>
                      <a:txBody>
                        <a:bodyPr/>
                        <a:lstStyle/>
                        <a:p>
                          <a:pPr algn="ctr"/>
                          <a:r>
                            <a:rPr lang="en-IN" sz="2000" dirty="0"/>
                            <a:t>Symmetry</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𝒔</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𝟏</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𝒑</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𝟏</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𝒑</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𝟑</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𝒅</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𝟑</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𝒅</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𝟓</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𝒇</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𝟓</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𝒇</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𝟕</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𝒈</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𝟕</m:t>
                                        </m:r>
                                      </m:num>
                                      <m:den>
                                        <m:r>
                                          <a:rPr lang="en-IN" sz="2000" b="1" i="1" smtClean="0">
                                            <a:latin typeface="Cambria Math" panose="02040503050406030204" pitchFamily="18" charset="0"/>
                                          </a:rPr>
                                          <m:t>𝟐</m:t>
                                        </m:r>
                                      </m:den>
                                    </m:f>
                                  </m:sub>
                                </m:sSub>
                              </m:oMath>
                            </m:oMathPara>
                          </a14:m>
                          <a:endParaRPr lang="en-IN"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IN" sz="2000" b="1" i="1" smtClean="0">
                                        <a:latin typeface="Cambria Math" panose="02040503050406030204" pitchFamily="18" charset="0"/>
                                      </a:rPr>
                                      <m:t>𝒈</m:t>
                                    </m:r>
                                  </m:e>
                                  <m:sub>
                                    <m:f>
                                      <m:fPr>
                                        <m:ctrlPr>
                                          <a:rPr lang="en-IN" sz="2000" i="1" smtClean="0">
                                            <a:latin typeface="Cambria Math" panose="02040503050406030204" pitchFamily="18" charset="0"/>
                                          </a:rPr>
                                        </m:ctrlPr>
                                      </m:fPr>
                                      <m:num>
                                        <m:r>
                                          <a:rPr lang="en-IN" sz="2000" b="1" i="1" smtClean="0">
                                            <a:latin typeface="Cambria Math" panose="02040503050406030204" pitchFamily="18" charset="0"/>
                                          </a:rPr>
                                          <m:t>𝟗</m:t>
                                        </m:r>
                                      </m:num>
                                      <m:den>
                                        <m:r>
                                          <a:rPr lang="en-IN" sz="2000" b="1" i="1" smtClean="0">
                                            <a:latin typeface="Cambria Math" panose="02040503050406030204" pitchFamily="18" charset="0"/>
                                          </a:rPr>
                                          <m:t>𝟐</m:t>
                                        </m:r>
                                      </m:den>
                                    </m:f>
                                  </m:sub>
                                </m:sSub>
                              </m:oMath>
                            </m:oMathPara>
                          </a14:m>
                          <a:endParaRPr lang="en-IN" sz="2000" dirty="0"/>
                        </a:p>
                      </a:txBody>
                      <a:tcPr/>
                    </a:tc>
                    <a:extLst>
                      <a:ext uri="{0D108BD9-81ED-4DB2-BD59-A6C34878D82A}">
                        <a16:rowId xmlns:a16="http://schemas.microsoft.com/office/drawing/2014/main" val="3999054703"/>
                      </a:ext>
                    </a:extLst>
                  </a:tr>
                  <a:tr h="511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aseline="0" dirty="0" err="1"/>
                            <a:t>n</a:t>
                          </a:r>
                          <a:r>
                            <a:rPr lang="en-IN" sz="2000" baseline="-25000" dirty="0" err="1"/>
                            <a:t>κ</a:t>
                          </a:r>
                          <a:endParaRPr lang="en-IN" sz="2000" baseline="-25000" dirty="0"/>
                        </a:p>
                      </a:txBody>
                      <a:tcPr/>
                    </a:tc>
                    <a:tc>
                      <a:txBody>
                        <a:bodyPr/>
                        <a:lstStyle/>
                        <a:p>
                          <a:pPr algn="ctr"/>
                          <a:r>
                            <a:rPr lang="en-IN" sz="2000" dirty="0"/>
                            <a:t>1</a:t>
                          </a:r>
                        </a:p>
                      </a:txBody>
                      <a:tcPr/>
                    </a:tc>
                    <a:tc>
                      <a:txBody>
                        <a:bodyPr/>
                        <a:lstStyle/>
                        <a:p>
                          <a:pPr algn="ctr"/>
                          <a:r>
                            <a:rPr lang="en-IN" sz="2000" dirty="0"/>
                            <a:t>2</a:t>
                          </a:r>
                        </a:p>
                      </a:txBody>
                      <a:tcPr/>
                    </a:tc>
                    <a:tc>
                      <a:txBody>
                        <a:bodyPr/>
                        <a:lstStyle/>
                        <a:p>
                          <a:pPr algn="ctr"/>
                          <a:r>
                            <a:rPr lang="en-IN" sz="2000" dirty="0"/>
                            <a:t>2</a:t>
                          </a:r>
                        </a:p>
                      </a:txBody>
                      <a:tcPr/>
                    </a:tc>
                    <a:tc>
                      <a:txBody>
                        <a:bodyPr/>
                        <a:lstStyle/>
                        <a:p>
                          <a:pPr algn="ctr"/>
                          <a:r>
                            <a:rPr lang="en-IN" sz="2000" dirty="0"/>
                            <a:t>3</a:t>
                          </a:r>
                        </a:p>
                      </a:txBody>
                      <a:tcPr/>
                    </a:tc>
                    <a:tc>
                      <a:txBody>
                        <a:bodyPr/>
                        <a:lstStyle/>
                        <a:p>
                          <a:pPr algn="ctr"/>
                          <a:r>
                            <a:rPr lang="en-IN" sz="2000" dirty="0"/>
                            <a:t>3</a:t>
                          </a:r>
                        </a:p>
                      </a:txBody>
                      <a:tcPr/>
                    </a:tc>
                    <a:tc>
                      <a:txBody>
                        <a:bodyPr/>
                        <a:lstStyle/>
                        <a:p>
                          <a:pPr algn="ctr"/>
                          <a:r>
                            <a:rPr lang="en-IN" sz="2000" dirty="0"/>
                            <a:t>4</a:t>
                          </a:r>
                        </a:p>
                      </a:txBody>
                      <a:tcPr/>
                    </a:tc>
                    <a:tc>
                      <a:txBody>
                        <a:bodyPr/>
                        <a:lstStyle/>
                        <a:p>
                          <a:pPr algn="ctr"/>
                          <a:r>
                            <a:rPr lang="en-IN" sz="2000" dirty="0"/>
                            <a:t>4</a:t>
                          </a:r>
                        </a:p>
                      </a:txBody>
                      <a:tcPr/>
                    </a:tc>
                    <a:tc>
                      <a:txBody>
                        <a:bodyPr/>
                        <a:lstStyle/>
                        <a:p>
                          <a:pPr algn="ctr"/>
                          <a:r>
                            <a:rPr lang="en-IN" sz="2000" dirty="0"/>
                            <a:t>5</a:t>
                          </a:r>
                        </a:p>
                      </a:txBody>
                      <a:tcPr/>
                    </a:tc>
                    <a:tc>
                      <a:txBody>
                        <a:bodyPr/>
                        <a:lstStyle/>
                        <a:p>
                          <a:pPr algn="ctr"/>
                          <a:r>
                            <a:rPr lang="en-IN" sz="2000" dirty="0"/>
                            <a:t>5</a:t>
                          </a:r>
                        </a:p>
                      </a:txBody>
                      <a:tcPr/>
                    </a:tc>
                    <a:extLst>
                      <a:ext uri="{0D108BD9-81ED-4DB2-BD59-A6C34878D82A}">
                        <a16:rowId xmlns:a16="http://schemas.microsoft.com/office/drawing/2014/main" val="4136276790"/>
                      </a:ext>
                    </a:extLst>
                  </a:tr>
                  <a:tr h="511413">
                    <a:tc>
                      <a:txBody>
                        <a:bodyPr/>
                        <a:lstStyle/>
                        <a:p>
                          <a:pPr algn="ctr"/>
                          <a:r>
                            <a:rPr lang="en-IN" sz="2000" dirty="0"/>
                            <a:t>κ</a:t>
                          </a:r>
                        </a:p>
                      </a:txBody>
                      <a:tcPr/>
                    </a:tc>
                    <a:tc>
                      <a:txBody>
                        <a:bodyPr/>
                        <a:lstStyle/>
                        <a:p>
                          <a:pPr algn="ctr"/>
                          <a:r>
                            <a:rPr lang="en-IN" sz="2000" dirty="0"/>
                            <a:t>-1</a:t>
                          </a:r>
                        </a:p>
                      </a:txBody>
                      <a:tcPr/>
                    </a:tc>
                    <a:tc>
                      <a:txBody>
                        <a:bodyPr/>
                        <a:lstStyle/>
                        <a:p>
                          <a:pPr algn="ctr"/>
                          <a:r>
                            <a:rPr lang="en-IN" sz="2000" dirty="0"/>
                            <a:t>+1</a:t>
                          </a:r>
                        </a:p>
                      </a:txBody>
                      <a:tcPr/>
                    </a:tc>
                    <a:tc>
                      <a:txBody>
                        <a:bodyPr/>
                        <a:lstStyle/>
                        <a:p>
                          <a:pPr algn="ctr"/>
                          <a:r>
                            <a:rPr lang="en-IN" sz="2000" dirty="0"/>
                            <a:t>-2</a:t>
                          </a:r>
                        </a:p>
                      </a:txBody>
                      <a:tcPr/>
                    </a:tc>
                    <a:tc>
                      <a:txBody>
                        <a:bodyPr/>
                        <a:lstStyle/>
                        <a:p>
                          <a:pPr algn="ctr"/>
                          <a:r>
                            <a:rPr lang="en-IN" sz="2000" dirty="0"/>
                            <a:t>+2</a:t>
                          </a:r>
                        </a:p>
                      </a:txBody>
                      <a:tcPr/>
                    </a:tc>
                    <a:tc>
                      <a:txBody>
                        <a:bodyPr/>
                        <a:lstStyle/>
                        <a:p>
                          <a:pPr algn="ctr"/>
                          <a:r>
                            <a:rPr lang="en-IN" sz="2000" dirty="0"/>
                            <a:t>-3</a:t>
                          </a:r>
                        </a:p>
                      </a:txBody>
                      <a:tcPr/>
                    </a:tc>
                    <a:tc>
                      <a:txBody>
                        <a:bodyPr/>
                        <a:lstStyle/>
                        <a:p>
                          <a:pPr algn="ctr"/>
                          <a:r>
                            <a:rPr lang="en-IN" sz="2000" dirty="0"/>
                            <a:t>+3</a:t>
                          </a:r>
                        </a:p>
                      </a:txBody>
                      <a:tcPr/>
                    </a:tc>
                    <a:tc>
                      <a:txBody>
                        <a:bodyPr/>
                        <a:lstStyle/>
                        <a:p>
                          <a:pPr algn="ctr"/>
                          <a:r>
                            <a:rPr lang="en-IN" sz="2000" dirty="0"/>
                            <a:t>-4</a:t>
                          </a:r>
                        </a:p>
                      </a:txBody>
                      <a:tcPr/>
                    </a:tc>
                    <a:tc>
                      <a:txBody>
                        <a:bodyPr/>
                        <a:lstStyle/>
                        <a:p>
                          <a:pPr algn="ctr"/>
                          <a:r>
                            <a:rPr lang="en-IN" sz="2000" dirty="0"/>
                            <a:t>+4</a:t>
                          </a:r>
                        </a:p>
                      </a:txBody>
                      <a:tcPr/>
                    </a:tc>
                    <a:tc>
                      <a:txBody>
                        <a:bodyPr/>
                        <a:lstStyle/>
                        <a:p>
                          <a:pPr algn="ctr"/>
                          <a:r>
                            <a:rPr lang="en-IN" sz="2000" dirty="0"/>
                            <a:t>-5</a:t>
                          </a:r>
                        </a:p>
                      </a:txBody>
                      <a:tcPr/>
                    </a:tc>
                    <a:extLst>
                      <a:ext uri="{0D108BD9-81ED-4DB2-BD59-A6C34878D82A}">
                        <a16:rowId xmlns:a16="http://schemas.microsoft.com/office/drawing/2014/main" val="1784711763"/>
                      </a:ext>
                    </a:extLst>
                  </a:tr>
                </a:tbl>
              </a:graphicData>
            </a:graphic>
          </p:graphicFrame>
        </mc:Choice>
        <mc:Fallback>
          <p:graphicFrame>
            <p:nvGraphicFramePr>
              <p:cNvPr id="5" name="Table 6">
                <a:extLst>
                  <a:ext uri="{FF2B5EF4-FFF2-40B4-BE49-F238E27FC236}">
                    <a16:creationId xmlns:a16="http://schemas.microsoft.com/office/drawing/2014/main" id="{B1AFDE59-D352-4B31-848A-2BA0A1B6B9A5}"/>
                  </a:ext>
                </a:extLst>
              </p:cNvPr>
              <p:cNvGraphicFramePr>
                <a:graphicFrameLocks noGrp="1"/>
              </p:cNvGraphicFramePr>
              <p:nvPr>
                <p:extLst>
                  <p:ext uri="{D42A27DB-BD31-4B8C-83A1-F6EECF244321}">
                    <p14:modId xmlns:p14="http://schemas.microsoft.com/office/powerpoint/2010/main" val="1481870975"/>
                  </p:ext>
                </p:extLst>
              </p:nvPr>
            </p:nvGraphicFramePr>
            <p:xfrm>
              <a:off x="838200" y="4644573"/>
              <a:ext cx="10811933" cy="1592802"/>
            </p:xfrm>
            <a:graphic>
              <a:graphicData uri="http://schemas.openxmlformats.org/drawingml/2006/table">
                <a:tbl>
                  <a:tblPr firstRow="1" firstCol="1" bandRow="1">
                    <a:tableStyleId>{5C22544A-7EE6-4342-B048-85BDC9FD1C3A}</a:tableStyleId>
                  </a:tblPr>
                  <a:tblGrid>
                    <a:gridCol w="1347893">
                      <a:extLst>
                        <a:ext uri="{9D8B030D-6E8A-4147-A177-3AD203B41FA5}">
                          <a16:colId xmlns:a16="http://schemas.microsoft.com/office/drawing/2014/main" val="2350103736"/>
                        </a:ext>
                      </a:extLst>
                    </a:gridCol>
                    <a:gridCol w="1051560">
                      <a:extLst>
                        <a:ext uri="{9D8B030D-6E8A-4147-A177-3AD203B41FA5}">
                          <a16:colId xmlns:a16="http://schemas.microsoft.com/office/drawing/2014/main" val="2612004766"/>
                        </a:ext>
                      </a:extLst>
                    </a:gridCol>
                    <a:gridCol w="1051560">
                      <a:extLst>
                        <a:ext uri="{9D8B030D-6E8A-4147-A177-3AD203B41FA5}">
                          <a16:colId xmlns:a16="http://schemas.microsoft.com/office/drawing/2014/main" val="3249417968"/>
                        </a:ext>
                      </a:extLst>
                    </a:gridCol>
                    <a:gridCol w="1051560">
                      <a:extLst>
                        <a:ext uri="{9D8B030D-6E8A-4147-A177-3AD203B41FA5}">
                          <a16:colId xmlns:a16="http://schemas.microsoft.com/office/drawing/2014/main" val="1595284578"/>
                        </a:ext>
                      </a:extLst>
                    </a:gridCol>
                    <a:gridCol w="1051560">
                      <a:extLst>
                        <a:ext uri="{9D8B030D-6E8A-4147-A177-3AD203B41FA5}">
                          <a16:colId xmlns:a16="http://schemas.microsoft.com/office/drawing/2014/main" val="3171701687"/>
                        </a:ext>
                      </a:extLst>
                    </a:gridCol>
                    <a:gridCol w="1051560">
                      <a:extLst>
                        <a:ext uri="{9D8B030D-6E8A-4147-A177-3AD203B41FA5}">
                          <a16:colId xmlns:a16="http://schemas.microsoft.com/office/drawing/2014/main" val="382176940"/>
                        </a:ext>
                      </a:extLst>
                    </a:gridCol>
                    <a:gridCol w="1051560">
                      <a:extLst>
                        <a:ext uri="{9D8B030D-6E8A-4147-A177-3AD203B41FA5}">
                          <a16:colId xmlns:a16="http://schemas.microsoft.com/office/drawing/2014/main" val="2190984336"/>
                        </a:ext>
                      </a:extLst>
                    </a:gridCol>
                    <a:gridCol w="1051560">
                      <a:extLst>
                        <a:ext uri="{9D8B030D-6E8A-4147-A177-3AD203B41FA5}">
                          <a16:colId xmlns:a16="http://schemas.microsoft.com/office/drawing/2014/main" val="2350065352"/>
                        </a:ext>
                      </a:extLst>
                    </a:gridCol>
                    <a:gridCol w="1051560">
                      <a:extLst>
                        <a:ext uri="{9D8B030D-6E8A-4147-A177-3AD203B41FA5}">
                          <a16:colId xmlns:a16="http://schemas.microsoft.com/office/drawing/2014/main" val="2894813379"/>
                        </a:ext>
                      </a:extLst>
                    </a:gridCol>
                    <a:gridCol w="1051560">
                      <a:extLst>
                        <a:ext uri="{9D8B030D-6E8A-4147-A177-3AD203B41FA5}">
                          <a16:colId xmlns:a16="http://schemas.microsoft.com/office/drawing/2014/main" val="1185578591"/>
                        </a:ext>
                      </a:extLst>
                    </a:gridCol>
                  </a:tblGrid>
                  <a:tr h="569976">
                    <a:tc>
                      <a:txBody>
                        <a:bodyPr/>
                        <a:lstStyle/>
                        <a:p>
                          <a:pPr algn="ctr"/>
                          <a:r>
                            <a:rPr lang="en-IN" sz="2000" dirty="0"/>
                            <a:t>Symmetry</a:t>
                          </a:r>
                        </a:p>
                      </a:txBody>
                      <a:tcPr/>
                    </a:tc>
                    <a:tc>
                      <a:txBody>
                        <a:bodyPr/>
                        <a:lstStyle/>
                        <a:p>
                          <a:endParaRPr lang="en-US"/>
                        </a:p>
                      </a:txBody>
                      <a:tcPr>
                        <a:blipFill>
                          <a:blip r:embed="rId5"/>
                          <a:stretch>
                            <a:fillRect l="-128324" t="-5319" r="-800578" b="-181915"/>
                          </a:stretch>
                        </a:blipFill>
                      </a:tcPr>
                    </a:tc>
                    <a:tc>
                      <a:txBody>
                        <a:bodyPr/>
                        <a:lstStyle/>
                        <a:p>
                          <a:endParaRPr lang="en-US"/>
                        </a:p>
                      </a:txBody>
                      <a:tcPr>
                        <a:blipFill>
                          <a:blip r:embed="rId5"/>
                          <a:stretch>
                            <a:fillRect l="-228324" t="-5319" r="-700578" b="-181915"/>
                          </a:stretch>
                        </a:blipFill>
                      </a:tcPr>
                    </a:tc>
                    <a:tc>
                      <a:txBody>
                        <a:bodyPr/>
                        <a:lstStyle/>
                        <a:p>
                          <a:endParaRPr lang="en-US"/>
                        </a:p>
                      </a:txBody>
                      <a:tcPr>
                        <a:blipFill>
                          <a:blip r:embed="rId5"/>
                          <a:stretch>
                            <a:fillRect l="-330233" t="-5319" r="-604651" b="-181915"/>
                          </a:stretch>
                        </a:blipFill>
                      </a:tcPr>
                    </a:tc>
                    <a:tc>
                      <a:txBody>
                        <a:bodyPr/>
                        <a:lstStyle/>
                        <a:p>
                          <a:endParaRPr lang="en-US"/>
                        </a:p>
                      </a:txBody>
                      <a:tcPr>
                        <a:blipFill>
                          <a:blip r:embed="rId5"/>
                          <a:stretch>
                            <a:fillRect l="-427746" t="-5319" r="-501156" b="-181915"/>
                          </a:stretch>
                        </a:blipFill>
                      </a:tcPr>
                    </a:tc>
                    <a:tc>
                      <a:txBody>
                        <a:bodyPr/>
                        <a:lstStyle/>
                        <a:p>
                          <a:endParaRPr lang="en-US"/>
                        </a:p>
                      </a:txBody>
                      <a:tcPr>
                        <a:blipFill>
                          <a:blip r:embed="rId5"/>
                          <a:stretch>
                            <a:fillRect l="-530814" t="-5319" r="-404070" b="-181915"/>
                          </a:stretch>
                        </a:blipFill>
                      </a:tcPr>
                    </a:tc>
                    <a:tc>
                      <a:txBody>
                        <a:bodyPr/>
                        <a:lstStyle/>
                        <a:p>
                          <a:endParaRPr lang="en-US"/>
                        </a:p>
                      </a:txBody>
                      <a:tcPr>
                        <a:blipFill>
                          <a:blip r:embed="rId5"/>
                          <a:stretch>
                            <a:fillRect l="-627168" t="-5319" r="-301734" b="-181915"/>
                          </a:stretch>
                        </a:blipFill>
                      </a:tcPr>
                    </a:tc>
                    <a:tc>
                      <a:txBody>
                        <a:bodyPr/>
                        <a:lstStyle/>
                        <a:p>
                          <a:endParaRPr lang="en-US"/>
                        </a:p>
                      </a:txBody>
                      <a:tcPr>
                        <a:blipFill>
                          <a:blip r:embed="rId5"/>
                          <a:stretch>
                            <a:fillRect l="-727168" t="-5319" r="-201734" b="-181915"/>
                          </a:stretch>
                        </a:blipFill>
                      </a:tcPr>
                    </a:tc>
                    <a:tc>
                      <a:txBody>
                        <a:bodyPr/>
                        <a:lstStyle/>
                        <a:p>
                          <a:endParaRPr lang="en-US"/>
                        </a:p>
                      </a:txBody>
                      <a:tcPr>
                        <a:blipFill>
                          <a:blip r:embed="rId5"/>
                          <a:stretch>
                            <a:fillRect l="-831977" t="-5319" r="-102907" b="-181915"/>
                          </a:stretch>
                        </a:blipFill>
                      </a:tcPr>
                    </a:tc>
                    <a:tc>
                      <a:txBody>
                        <a:bodyPr/>
                        <a:lstStyle/>
                        <a:p>
                          <a:endParaRPr lang="en-US"/>
                        </a:p>
                      </a:txBody>
                      <a:tcPr>
                        <a:blipFill>
                          <a:blip r:embed="rId5"/>
                          <a:stretch>
                            <a:fillRect l="-926590" t="-5319" r="-2312" b="-181915"/>
                          </a:stretch>
                        </a:blipFill>
                      </a:tcPr>
                    </a:tc>
                    <a:extLst>
                      <a:ext uri="{0D108BD9-81ED-4DB2-BD59-A6C34878D82A}">
                        <a16:rowId xmlns:a16="http://schemas.microsoft.com/office/drawing/2014/main" val="3999054703"/>
                      </a:ext>
                    </a:extLst>
                  </a:tr>
                  <a:tr h="5114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aseline="0" dirty="0" err="1"/>
                            <a:t>n</a:t>
                          </a:r>
                          <a:r>
                            <a:rPr lang="en-IN" sz="2000" baseline="-25000" dirty="0" err="1"/>
                            <a:t>κ</a:t>
                          </a:r>
                          <a:endParaRPr lang="en-IN" sz="2000" baseline="-25000" dirty="0"/>
                        </a:p>
                      </a:txBody>
                      <a:tcPr/>
                    </a:tc>
                    <a:tc>
                      <a:txBody>
                        <a:bodyPr/>
                        <a:lstStyle/>
                        <a:p>
                          <a:pPr algn="ctr"/>
                          <a:r>
                            <a:rPr lang="en-IN" sz="2000" dirty="0"/>
                            <a:t>1</a:t>
                          </a:r>
                        </a:p>
                      </a:txBody>
                      <a:tcPr/>
                    </a:tc>
                    <a:tc>
                      <a:txBody>
                        <a:bodyPr/>
                        <a:lstStyle/>
                        <a:p>
                          <a:pPr algn="ctr"/>
                          <a:r>
                            <a:rPr lang="en-IN" sz="2000" dirty="0"/>
                            <a:t>2</a:t>
                          </a:r>
                        </a:p>
                      </a:txBody>
                      <a:tcPr/>
                    </a:tc>
                    <a:tc>
                      <a:txBody>
                        <a:bodyPr/>
                        <a:lstStyle/>
                        <a:p>
                          <a:pPr algn="ctr"/>
                          <a:r>
                            <a:rPr lang="en-IN" sz="2000" dirty="0"/>
                            <a:t>2</a:t>
                          </a:r>
                        </a:p>
                      </a:txBody>
                      <a:tcPr/>
                    </a:tc>
                    <a:tc>
                      <a:txBody>
                        <a:bodyPr/>
                        <a:lstStyle/>
                        <a:p>
                          <a:pPr algn="ctr"/>
                          <a:r>
                            <a:rPr lang="en-IN" sz="2000" dirty="0"/>
                            <a:t>3</a:t>
                          </a:r>
                        </a:p>
                      </a:txBody>
                      <a:tcPr/>
                    </a:tc>
                    <a:tc>
                      <a:txBody>
                        <a:bodyPr/>
                        <a:lstStyle/>
                        <a:p>
                          <a:pPr algn="ctr"/>
                          <a:r>
                            <a:rPr lang="en-IN" sz="2000" dirty="0"/>
                            <a:t>3</a:t>
                          </a:r>
                        </a:p>
                      </a:txBody>
                      <a:tcPr/>
                    </a:tc>
                    <a:tc>
                      <a:txBody>
                        <a:bodyPr/>
                        <a:lstStyle/>
                        <a:p>
                          <a:pPr algn="ctr"/>
                          <a:r>
                            <a:rPr lang="en-IN" sz="2000" dirty="0"/>
                            <a:t>4</a:t>
                          </a:r>
                        </a:p>
                      </a:txBody>
                      <a:tcPr/>
                    </a:tc>
                    <a:tc>
                      <a:txBody>
                        <a:bodyPr/>
                        <a:lstStyle/>
                        <a:p>
                          <a:pPr algn="ctr"/>
                          <a:r>
                            <a:rPr lang="en-IN" sz="2000" dirty="0"/>
                            <a:t>4</a:t>
                          </a:r>
                        </a:p>
                      </a:txBody>
                      <a:tcPr/>
                    </a:tc>
                    <a:tc>
                      <a:txBody>
                        <a:bodyPr/>
                        <a:lstStyle/>
                        <a:p>
                          <a:pPr algn="ctr"/>
                          <a:r>
                            <a:rPr lang="en-IN" sz="2000" dirty="0"/>
                            <a:t>5</a:t>
                          </a:r>
                        </a:p>
                      </a:txBody>
                      <a:tcPr/>
                    </a:tc>
                    <a:tc>
                      <a:txBody>
                        <a:bodyPr/>
                        <a:lstStyle/>
                        <a:p>
                          <a:pPr algn="ctr"/>
                          <a:r>
                            <a:rPr lang="en-IN" sz="2000" dirty="0"/>
                            <a:t>5</a:t>
                          </a:r>
                        </a:p>
                      </a:txBody>
                      <a:tcPr/>
                    </a:tc>
                    <a:extLst>
                      <a:ext uri="{0D108BD9-81ED-4DB2-BD59-A6C34878D82A}">
                        <a16:rowId xmlns:a16="http://schemas.microsoft.com/office/drawing/2014/main" val="4136276790"/>
                      </a:ext>
                    </a:extLst>
                  </a:tr>
                  <a:tr h="511413">
                    <a:tc>
                      <a:txBody>
                        <a:bodyPr/>
                        <a:lstStyle/>
                        <a:p>
                          <a:pPr algn="ctr"/>
                          <a:r>
                            <a:rPr lang="en-IN" sz="2000" dirty="0"/>
                            <a:t>κ</a:t>
                          </a:r>
                        </a:p>
                      </a:txBody>
                      <a:tcPr/>
                    </a:tc>
                    <a:tc>
                      <a:txBody>
                        <a:bodyPr/>
                        <a:lstStyle/>
                        <a:p>
                          <a:pPr algn="ctr"/>
                          <a:r>
                            <a:rPr lang="en-IN" sz="2000" dirty="0"/>
                            <a:t>-1</a:t>
                          </a:r>
                        </a:p>
                      </a:txBody>
                      <a:tcPr/>
                    </a:tc>
                    <a:tc>
                      <a:txBody>
                        <a:bodyPr/>
                        <a:lstStyle/>
                        <a:p>
                          <a:pPr algn="ctr"/>
                          <a:r>
                            <a:rPr lang="en-IN" sz="2000" dirty="0"/>
                            <a:t>+1</a:t>
                          </a:r>
                        </a:p>
                      </a:txBody>
                      <a:tcPr/>
                    </a:tc>
                    <a:tc>
                      <a:txBody>
                        <a:bodyPr/>
                        <a:lstStyle/>
                        <a:p>
                          <a:pPr algn="ctr"/>
                          <a:r>
                            <a:rPr lang="en-IN" sz="2000" dirty="0"/>
                            <a:t>-2</a:t>
                          </a:r>
                        </a:p>
                      </a:txBody>
                      <a:tcPr/>
                    </a:tc>
                    <a:tc>
                      <a:txBody>
                        <a:bodyPr/>
                        <a:lstStyle/>
                        <a:p>
                          <a:pPr algn="ctr"/>
                          <a:r>
                            <a:rPr lang="en-IN" sz="2000" dirty="0"/>
                            <a:t>+2</a:t>
                          </a:r>
                        </a:p>
                      </a:txBody>
                      <a:tcPr/>
                    </a:tc>
                    <a:tc>
                      <a:txBody>
                        <a:bodyPr/>
                        <a:lstStyle/>
                        <a:p>
                          <a:pPr algn="ctr"/>
                          <a:r>
                            <a:rPr lang="en-IN" sz="2000" dirty="0"/>
                            <a:t>-3</a:t>
                          </a:r>
                        </a:p>
                      </a:txBody>
                      <a:tcPr/>
                    </a:tc>
                    <a:tc>
                      <a:txBody>
                        <a:bodyPr/>
                        <a:lstStyle/>
                        <a:p>
                          <a:pPr algn="ctr"/>
                          <a:r>
                            <a:rPr lang="en-IN" sz="2000" dirty="0"/>
                            <a:t>+3</a:t>
                          </a:r>
                        </a:p>
                      </a:txBody>
                      <a:tcPr/>
                    </a:tc>
                    <a:tc>
                      <a:txBody>
                        <a:bodyPr/>
                        <a:lstStyle/>
                        <a:p>
                          <a:pPr algn="ctr"/>
                          <a:r>
                            <a:rPr lang="en-IN" sz="2000" dirty="0"/>
                            <a:t>-4</a:t>
                          </a:r>
                        </a:p>
                      </a:txBody>
                      <a:tcPr/>
                    </a:tc>
                    <a:tc>
                      <a:txBody>
                        <a:bodyPr/>
                        <a:lstStyle/>
                        <a:p>
                          <a:pPr algn="ctr"/>
                          <a:r>
                            <a:rPr lang="en-IN" sz="2000" dirty="0"/>
                            <a:t>+4</a:t>
                          </a:r>
                        </a:p>
                      </a:txBody>
                      <a:tcPr/>
                    </a:tc>
                    <a:tc>
                      <a:txBody>
                        <a:bodyPr/>
                        <a:lstStyle/>
                        <a:p>
                          <a:pPr algn="ctr"/>
                          <a:r>
                            <a:rPr lang="en-IN" sz="2000" dirty="0"/>
                            <a:t>-5</a:t>
                          </a:r>
                        </a:p>
                      </a:txBody>
                      <a:tcPr/>
                    </a:tc>
                    <a:extLst>
                      <a:ext uri="{0D108BD9-81ED-4DB2-BD59-A6C34878D82A}">
                        <a16:rowId xmlns:a16="http://schemas.microsoft.com/office/drawing/2014/main" val="1784711763"/>
                      </a:ext>
                    </a:extLst>
                  </a:tr>
                </a:tbl>
              </a:graphicData>
            </a:graphic>
          </p:graphicFrame>
        </mc:Fallback>
      </mc:AlternateContent>
    </p:spTree>
    <p:extLst>
      <p:ext uri="{BB962C8B-B14F-4D97-AF65-F5344CB8AC3E}">
        <p14:creationId xmlns:p14="http://schemas.microsoft.com/office/powerpoint/2010/main" val="275050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Basis – Gaussian Type Orbitals (GTOs)</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892521"/>
          </a:xfrm>
        </p:spPr>
        <p:txBody>
          <a:bodyPr/>
          <a:lstStyle/>
          <a:p>
            <a:r>
              <a:rPr lang="en-IN" dirty="0"/>
              <a:t>The radial functions are expanded in terms of the basis sets as:</a:t>
            </a:r>
          </a:p>
          <a:p>
            <a:endParaRPr lang="en-IN" dirty="0"/>
          </a:p>
          <a:p>
            <a:endParaRPr lang="en-IN" dirty="0"/>
          </a:p>
          <a:p>
            <a:pPr marL="0" indent="0">
              <a:buNone/>
            </a:pPr>
            <a:endParaRPr lang="en-IN" dirty="0"/>
          </a:p>
          <a:p>
            <a:pPr marL="0" indent="0">
              <a:buNone/>
            </a:pPr>
            <a:endParaRPr lang="en-IN" dirty="0"/>
          </a:p>
          <a:p>
            <a:r>
              <a:rPr lang="en-IN" dirty="0"/>
              <a:t>For GTOs:</a:t>
            </a:r>
            <a:endParaRPr lang="en-IN" baseline="30000" dirty="0"/>
          </a:p>
          <a:p>
            <a:endParaRPr lang="en-IN" baseline="30000" dirty="0"/>
          </a:p>
          <a:p>
            <a:r>
              <a:rPr lang="en-IN" dirty="0"/>
              <a:t>We have constrained the small component using the kinetic balance condition to prevent variational collapse.</a:t>
            </a:r>
          </a:p>
        </p:txBody>
      </p:sp>
      <p:pic>
        <p:nvPicPr>
          <p:cNvPr id="4" name="Picture 3">
            <a:extLst>
              <a:ext uri="{FF2B5EF4-FFF2-40B4-BE49-F238E27FC236}">
                <a16:creationId xmlns:a16="http://schemas.microsoft.com/office/drawing/2014/main" id="{1933A512-87FE-462E-AA02-8FC3692C4125}"/>
              </a:ext>
            </a:extLst>
          </p:cNvPr>
          <p:cNvPicPr>
            <a:picLocks noChangeAspect="1"/>
          </p:cNvPicPr>
          <p:nvPr/>
        </p:nvPicPr>
        <p:blipFill>
          <a:blip r:embed="rId3"/>
          <a:stretch>
            <a:fillRect/>
          </a:stretch>
        </p:blipFill>
        <p:spPr>
          <a:xfrm>
            <a:off x="3870086" y="1918587"/>
            <a:ext cx="4011561" cy="1052052"/>
          </a:xfrm>
          <a:prstGeom prst="rect">
            <a:avLst/>
          </a:prstGeom>
        </p:spPr>
      </p:pic>
      <p:pic>
        <p:nvPicPr>
          <p:cNvPr id="10" name="Picture 9">
            <a:extLst>
              <a:ext uri="{FF2B5EF4-FFF2-40B4-BE49-F238E27FC236}">
                <a16:creationId xmlns:a16="http://schemas.microsoft.com/office/drawing/2014/main" id="{D9A48401-9C63-454D-93A3-3CBE640EC1E4}"/>
              </a:ext>
            </a:extLst>
          </p:cNvPr>
          <p:cNvPicPr>
            <a:picLocks noChangeAspect="1"/>
          </p:cNvPicPr>
          <p:nvPr/>
        </p:nvPicPr>
        <p:blipFill>
          <a:blip r:embed="rId4"/>
          <a:stretch>
            <a:fillRect/>
          </a:stretch>
        </p:blipFill>
        <p:spPr>
          <a:xfrm>
            <a:off x="3791427" y="2677994"/>
            <a:ext cx="4168877" cy="1209368"/>
          </a:xfrm>
          <a:prstGeom prst="rect">
            <a:avLst/>
          </a:prstGeom>
        </p:spPr>
      </p:pic>
      <p:pic>
        <p:nvPicPr>
          <p:cNvPr id="14" name="Picture 13">
            <a:extLst>
              <a:ext uri="{FF2B5EF4-FFF2-40B4-BE49-F238E27FC236}">
                <a16:creationId xmlns:a16="http://schemas.microsoft.com/office/drawing/2014/main" id="{E49F9DF5-5FC0-416D-8DF1-8C2AA8CE977F}"/>
              </a:ext>
            </a:extLst>
          </p:cNvPr>
          <p:cNvPicPr>
            <a:picLocks noChangeAspect="1"/>
          </p:cNvPicPr>
          <p:nvPr/>
        </p:nvPicPr>
        <p:blipFill>
          <a:blip r:embed="rId5"/>
          <a:stretch>
            <a:fillRect/>
          </a:stretch>
        </p:blipFill>
        <p:spPr>
          <a:xfrm>
            <a:off x="2881944" y="3871696"/>
            <a:ext cx="4011562" cy="802313"/>
          </a:xfrm>
          <a:prstGeom prst="rect">
            <a:avLst/>
          </a:prstGeom>
        </p:spPr>
      </p:pic>
      <p:pic>
        <p:nvPicPr>
          <p:cNvPr id="18" name="Picture 17">
            <a:extLst>
              <a:ext uri="{FF2B5EF4-FFF2-40B4-BE49-F238E27FC236}">
                <a16:creationId xmlns:a16="http://schemas.microsoft.com/office/drawing/2014/main" id="{270FEAC9-CB27-4A75-831E-F6EFFA773891}"/>
              </a:ext>
            </a:extLst>
          </p:cNvPr>
          <p:cNvPicPr>
            <a:picLocks noChangeAspect="1"/>
          </p:cNvPicPr>
          <p:nvPr/>
        </p:nvPicPr>
        <p:blipFill>
          <a:blip r:embed="rId6"/>
          <a:stretch>
            <a:fillRect/>
          </a:stretch>
        </p:blipFill>
        <p:spPr>
          <a:xfrm>
            <a:off x="6878210" y="3912672"/>
            <a:ext cx="5072381" cy="736027"/>
          </a:xfrm>
          <a:prstGeom prst="rect">
            <a:avLst/>
          </a:prstGeom>
        </p:spPr>
      </p:pic>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15</a:t>
            </a:fld>
            <a:endParaRPr lang="en-IN" dirty="0"/>
          </a:p>
        </p:txBody>
      </p:sp>
    </p:spTree>
    <p:extLst>
      <p:ext uri="{BB962C8B-B14F-4D97-AF65-F5344CB8AC3E}">
        <p14:creationId xmlns:p14="http://schemas.microsoft.com/office/powerpoint/2010/main" val="232426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Basis – Gaussian Type Orbitals (GTOs)</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892521"/>
          </a:xfrm>
        </p:spPr>
        <p:txBody>
          <a:bodyPr/>
          <a:lstStyle/>
          <a:p>
            <a:r>
              <a:rPr lang="en-IN" dirty="0"/>
              <a:t>The normalisation factors are given by</a:t>
            </a:r>
          </a:p>
          <a:p>
            <a:endParaRPr lang="en-IN" dirty="0"/>
          </a:p>
          <a:p>
            <a:endParaRPr lang="en-IN" dirty="0"/>
          </a:p>
          <a:p>
            <a:endParaRPr lang="en-IN" dirty="0"/>
          </a:p>
          <a:p>
            <a:endParaRPr lang="en-IN" dirty="0"/>
          </a:p>
          <a:p>
            <a:r>
              <a:rPr lang="en-IN" dirty="0"/>
              <a:t>The exponents are generated according to</a:t>
            </a:r>
          </a:p>
          <a:p>
            <a:endParaRPr lang="en-IN" dirty="0"/>
          </a:p>
          <a:p>
            <a:pPr marL="0" indent="0">
              <a:buNone/>
            </a:pPr>
            <a:r>
              <a:rPr lang="en-IN" dirty="0"/>
              <a:t> where </a:t>
            </a:r>
            <a:r>
              <a:rPr lang="el-GR" dirty="0"/>
              <a:t>α</a:t>
            </a:r>
            <a:r>
              <a:rPr lang="en-IN" baseline="-25000" dirty="0"/>
              <a:t>0</a:t>
            </a:r>
            <a:r>
              <a:rPr lang="en-IN" dirty="0"/>
              <a:t> and </a:t>
            </a:r>
            <a:r>
              <a:rPr lang="el-GR" dirty="0"/>
              <a:t>β</a:t>
            </a:r>
            <a:r>
              <a:rPr lang="en-IN" dirty="0"/>
              <a:t> are input parameters.</a:t>
            </a:r>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16</a:t>
            </a:fld>
            <a:endParaRPr lang="en-IN" dirty="0"/>
          </a:p>
        </p:txBody>
      </p:sp>
      <p:pic>
        <p:nvPicPr>
          <p:cNvPr id="7" name="Picture 6">
            <a:extLst>
              <a:ext uri="{FF2B5EF4-FFF2-40B4-BE49-F238E27FC236}">
                <a16:creationId xmlns:a16="http://schemas.microsoft.com/office/drawing/2014/main" id="{3DE8A22A-350A-436A-A358-0157A76704C7}"/>
              </a:ext>
            </a:extLst>
          </p:cNvPr>
          <p:cNvPicPr>
            <a:picLocks noChangeAspect="1"/>
          </p:cNvPicPr>
          <p:nvPr/>
        </p:nvPicPr>
        <p:blipFill>
          <a:blip r:embed="rId3"/>
          <a:stretch>
            <a:fillRect/>
          </a:stretch>
        </p:blipFill>
        <p:spPr>
          <a:xfrm>
            <a:off x="3695700" y="1862138"/>
            <a:ext cx="4800600" cy="1304925"/>
          </a:xfrm>
          <a:prstGeom prst="rect">
            <a:avLst/>
          </a:prstGeom>
        </p:spPr>
      </p:pic>
      <p:pic>
        <p:nvPicPr>
          <p:cNvPr id="11" name="Picture 10">
            <a:extLst>
              <a:ext uri="{FF2B5EF4-FFF2-40B4-BE49-F238E27FC236}">
                <a16:creationId xmlns:a16="http://schemas.microsoft.com/office/drawing/2014/main" id="{1516988C-31FE-4448-959D-8B24BDF1E470}"/>
              </a:ext>
            </a:extLst>
          </p:cNvPr>
          <p:cNvPicPr>
            <a:picLocks noChangeAspect="1"/>
          </p:cNvPicPr>
          <p:nvPr/>
        </p:nvPicPr>
        <p:blipFill>
          <a:blip r:embed="rId4"/>
          <a:stretch>
            <a:fillRect/>
          </a:stretch>
        </p:blipFill>
        <p:spPr>
          <a:xfrm>
            <a:off x="3228446" y="3114411"/>
            <a:ext cx="6276975" cy="904875"/>
          </a:xfrm>
          <a:prstGeom prst="rect">
            <a:avLst/>
          </a:prstGeom>
        </p:spPr>
      </p:pic>
      <p:pic>
        <p:nvPicPr>
          <p:cNvPr id="13" name="Picture 12">
            <a:extLst>
              <a:ext uri="{FF2B5EF4-FFF2-40B4-BE49-F238E27FC236}">
                <a16:creationId xmlns:a16="http://schemas.microsoft.com/office/drawing/2014/main" id="{E92FCDFE-85B3-45DC-A35D-F839285BC2A7}"/>
              </a:ext>
            </a:extLst>
          </p:cNvPr>
          <p:cNvPicPr>
            <a:picLocks noChangeAspect="1"/>
          </p:cNvPicPr>
          <p:nvPr/>
        </p:nvPicPr>
        <p:blipFill>
          <a:blip r:embed="rId5"/>
          <a:stretch>
            <a:fillRect/>
          </a:stretch>
        </p:blipFill>
        <p:spPr>
          <a:xfrm>
            <a:off x="4120356" y="4436515"/>
            <a:ext cx="3951288" cy="500868"/>
          </a:xfrm>
          <a:prstGeom prst="rect">
            <a:avLst/>
          </a:prstGeom>
        </p:spPr>
      </p:pic>
    </p:spTree>
    <p:extLst>
      <p:ext uri="{BB962C8B-B14F-4D97-AF65-F5344CB8AC3E}">
        <p14:creationId xmlns:p14="http://schemas.microsoft.com/office/powerpoint/2010/main" val="175753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Matrices</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9"/>
            <a:ext cx="10515600" cy="3033002"/>
          </a:xfrm>
        </p:spPr>
        <p:txBody>
          <a:bodyPr/>
          <a:lstStyle/>
          <a:p>
            <a:r>
              <a:rPr lang="en-IN" dirty="0"/>
              <a:t>The matrices are block diagonalised according the symmetry type </a:t>
            </a:r>
            <a:r>
              <a:rPr lang="el-GR" dirty="0"/>
              <a:t>κ</a:t>
            </a:r>
            <a:r>
              <a:rPr lang="en-IN" dirty="0"/>
              <a:t>.</a:t>
            </a:r>
          </a:p>
          <a:p>
            <a:r>
              <a:rPr lang="en-IN" dirty="0"/>
              <a:t>The </a:t>
            </a:r>
            <a:r>
              <a:rPr lang="en-IN" dirty="0" err="1"/>
              <a:t>Fock</a:t>
            </a:r>
            <a:r>
              <a:rPr lang="en-IN" dirty="0"/>
              <a:t> Matrix is of 2N</a:t>
            </a:r>
            <a:r>
              <a:rPr lang="el-GR" baseline="-25000" dirty="0"/>
              <a:t>κ</a:t>
            </a:r>
            <a:r>
              <a:rPr lang="el-GR" dirty="0"/>
              <a:t>×</a:t>
            </a:r>
            <a:r>
              <a:rPr lang="en-IN" dirty="0"/>
              <a:t>2N</a:t>
            </a:r>
            <a:r>
              <a:rPr lang="el-GR" baseline="-25000" dirty="0"/>
              <a:t>κ</a:t>
            </a:r>
            <a:r>
              <a:rPr lang="en-IN" dirty="0"/>
              <a:t> dimension.</a:t>
            </a:r>
          </a:p>
          <a:p>
            <a:endParaRPr lang="en-IN" dirty="0"/>
          </a:p>
          <a:p>
            <a:endParaRPr lang="en-IN" dirty="0"/>
          </a:p>
          <a:p>
            <a:endParaRPr lang="en-IN" dirty="0"/>
          </a:p>
          <a:p>
            <a:r>
              <a:rPr lang="en-IN" dirty="0"/>
              <a:t>The </a:t>
            </a:r>
            <a:r>
              <a:rPr lang="en-IN" dirty="0" err="1"/>
              <a:t>Fock</a:t>
            </a:r>
            <a:r>
              <a:rPr lang="en-IN" dirty="0"/>
              <a:t> has two contributions</a:t>
            </a:r>
            <a:endParaRPr lang="el-GR" dirty="0"/>
          </a:p>
          <a:p>
            <a:endParaRPr lang="en-IN" dirty="0"/>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17</a:t>
            </a:fld>
            <a:endParaRPr lang="en-IN" dirty="0"/>
          </a:p>
        </p:txBody>
      </p:sp>
      <p:pic>
        <p:nvPicPr>
          <p:cNvPr id="6" name="Picture 5">
            <a:extLst>
              <a:ext uri="{FF2B5EF4-FFF2-40B4-BE49-F238E27FC236}">
                <a16:creationId xmlns:a16="http://schemas.microsoft.com/office/drawing/2014/main" id="{021A879C-9197-4DC8-B014-CF717E3792D6}"/>
              </a:ext>
            </a:extLst>
          </p:cNvPr>
          <p:cNvPicPr>
            <a:picLocks noChangeAspect="1"/>
          </p:cNvPicPr>
          <p:nvPr/>
        </p:nvPicPr>
        <p:blipFill>
          <a:blip r:embed="rId3"/>
          <a:stretch>
            <a:fillRect/>
          </a:stretch>
        </p:blipFill>
        <p:spPr>
          <a:xfrm>
            <a:off x="4950307" y="2523220"/>
            <a:ext cx="2291385" cy="532342"/>
          </a:xfrm>
          <a:prstGeom prst="rect">
            <a:avLst/>
          </a:prstGeom>
        </p:spPr>
      </p:pic>
      <p:pic>
        <p:nvPicPr>
          <p:cNvPr id="10" name="Picture 9">
            <a:extLst>
              <a:ext uri="{FF2B5EF4-FFF2-40B4-BE49-F238E27FC236}">
                <a16:creationId xmlns:a16="http://schemas.microsoft.com/office/drawing/2014/main" id="{55ACDDB8-A418-4E39-817C-A2E6F3DFF277}"/>
              </a:ext>
            </a:extLst>
          </p:cNvPr>
          <p:cNvPicPr>
            <a:picLocks noChangeAspect="1"/>
          </p:cNvPicPr>
          <p:nvPr/>
        </p:nvPicPr>
        <p:blipFill>
          <a:blip r:embed="rId4"/>
          <a:stretch>
            <a:fillRect/>
          </a:stretch>
        </p:blipFill>
        <p:spPr>
          <a:xfrm>
            <a:off x="3302482" y="2947193"/>
            <a:ext cx="1647825" cy="1076325"/>
          </a:xfrm>
          <a:prstGeom prst="rect">
            <a:avLst/>
          </a:prstGeom>
        </p:spPr>
      </p:pic>
      <p:pic>
        <p:nvPicPr>
          <p:cNvPr id="14" name="Picture 13">
            <a:extLst>
              <a:ext uri="{FF2B5EF4-FFF2-40B4-BE49-F238E27FC236}">
                <a16:creationId xmlns:a16="http://schemas.microsoft.com/office/drawing/2014/main" id="{DD3228CD-F51F-48EB-B568-C09EE75D82AF}"/>
              </a:ext>
            </a:extLst>
          </p:cNvPr>
          <p:cNvPicPr>
            <a:picLocks noChangeAspect="1"/>
          </p:cNvPicPr>
          <p:nvPr/>
        </p:nvPicPr>
        <p:blipFill>
          <a:blip r:embed="rId5"/>
          <a:stretch>
            <a:fillRect/>
          </a:stretch>
        </p:blipFill>
        <p:spPr>
          <a:xfrm>
            <a:off x="6598132" y="3001378"/>
            <a:ext cx="2624915" cy="1076325"/>
          </a:xfrm>
          <a:prstGeom prst="rect">
            <a:avLst/>
          </a:prstGeom>
        </p:spPr>
      </p:pic>
      <p:pic>
        <p:nvPicPr>
          <p:cNvPr id="16" name="Picture 15">
            <a:extLst>
              <a:ext uri="{FF2B5EF4-FFF2-40B4-BE49-F238E27FC236}">
                <a16:creationId xmlns:a16="http://schemas.microsoft.com/office/drawing/2014/main" id="{712E4DBE-0151-4411-8E89-AE2E6D3BF9B3}"/>
              </a:ext>
            </a:extLst>
          </p:cNvPr>
          <p:cNvPicPr>
            <a:picLocks noChangeAspect="1"/>
          </p:cNvPicPr>
          <p:nvPr/>
        </p:nvPicPr>
        <p:blipFill>
          <a:blip r:embed="rId6"/>
          <a:stretch>
            <a:fillRect/>
          </a:stretch>
        </p:blipFill>
        <p:spPr>
          <a:xfrm>
            <a:off x="5068455" y="4357520"/>
            <a:ext cx="2055088" cy="532342"/>
          </a:xfrm>
          <a:prstGeom prst="rect">
            <a:avLst/>
          </a:prstGeom>
        </p:spPr>
      </p:pic>
      <p:pic>
        <p:nvPicPr>
          <p:cNvPr id="18" name="Picture 17">
            <a:extLst>
              <a:ext uri="{FF2B5EF4-FFF2-40B4-BE49-F238E27FC236}">
                <a16:creationId xmlns:a16="http://schemas.microsoft.com/office/drawing/2014/main" id="{F8B0E9A2-7E2C-4AAF-8740-3B6880AAB2B1}"/>
              </a:ext>
            </a:extLst>
          </p:cNvPr>
          <p:cNvPicPr>
            <a:picLocks noChangeAspect="1"/>
          </p:cNvPicPr>
          <p:nvPr/>
        </p:nvPicPr>
        <p:blipFill>
          <a:blip r:embed="rId7"/>
          <a:stretch>
            <a:fillRect/>
          </a:stretch>
        </p:blipFill>
        <p:spPr>
          <a:xfrm>
            <a:off x="1671109" y="4928031"/>
            <a:ext cx="3905250" cy="1123950"/>
          </a:xfrm>
          <a:prstGeom prst="rect">
            <a:avLst/>
          </a:prstGeom>
        </p:spPr>
      </p:pic>
      <p:pic>
        <p:nvPicPr>
          <p:cNvPr id="20" name="Picture 19">
            <a:extLst>
              <a:ext uri="{FF2B5EF4-FFF2-40B4-BE49-F238E27FC236}">
                <a16:creationId xmlns:a16="http://schemas.microsoft.com/office/drawing/2014/main" id="{49590203-A56D-4FBF-882C-6214115D944D}"/>
              </a:ext>
            </a:extLst>
          </p:cNvPr>
          <p:cNvPicPr>
            <a:picLocks noChangeAspect="1"/>
          </p:cNvPicPr>
          <p:nvPr/>
        </p:nvPicPr>
        <p:blipFill>
          <a:blip r:embed="rId8"/>
          <a:stretch>
            <a:fillRect/>
          </a:stretch>
        </p:blipFill>
        <p:spPr>
          <a:xfrm>
            <a:off x="6248400" y="4928031"/>
            <a:ext cx="4724400" cy="1038225"/>
          </a:xfrm>
          <a:prstGeom prst="rect">
            <a:avLst/>
          </a:prstGeom>
        </p:spPr>
      </p:pic>
      <p:sp>
        <p:nvSpPr>
          <p:cNvPr id="22" name="TextBox 21">
            <a:extLst>
              <a:ext uri="{FF2B5EF4-FFF2-40B4-BE49-F238E27FC236}">
                <a16:creationId xmlns:a16="http://schemas.microsoft.com/office/drawing/2014/main" id="{02494113-E695-4266-B085-90A4A16BBF79}"/>
              </a:ext>
            </a:extLst>
          </p:cNvPr>
          <p:cNvSpPr txBox="1"/>
          <p:nvPr/>
        </p:nvSpPr>
        <p:spPr>
          <a:xfrm>
            <a:off x="2522634" y="4473709"/>
            <a:ext cx="4419601" cy="369332"/>
          </a:xfrm>
          <a:prstGeom prst="rect">
            <a:avLst/>
          </a:prstGeom>
          <a:noFill/>
        </p:spPr>
        <p:txBody>
          <a:bodyPr wrap="square" rtlCol="0">
            <a:spAutoFit/>
          </a:bodyPr>
          <a:lstStyle/>
          <a:p>
            <a:r>
              <a:rPr lang="en-IN" dirty="0"/>
              <a:t>One electron operator</a:t>
            </a:r>
          </a:p>
        </p:txBody>
      </p:sp>
      <p:sp>
        <p:nvSpPr>
          <p:cNvPr id="23" name="TextBox 22">
            <a:extLst>
              <a:ext uri="{FF2B5EF4-FFF2-40B4-BE49-F238E27FC236}">
                <a16:creationId xmlns:a16="http://schemas.microsoft.com/office/drawing/2014/main" id="{D3D7D114-9939-4E6B-B5DC-A05A13D363A2}"/>
              </a:ext>
            </a:extLst>
          </p:cNvPr>
          <p:cNvSpPr txBox="1"/>
          <p:nvPr/>
        </p:nvSpPr>
        <p:spPr>
          <a:xfrm>
            <a:off x="7772399" y="4545555"/>
            <a:ext cx="4419601" cy="369332"/>
          </a:xfrm>
          <a:prstGeom prst="rect">
            <a:avLst/>
          </a:prstGeom>
          <a:noFill/>
        </p:spPr>
        <p:txBody>
          <a:bodyPr wrap="square" rtlCol="0">
            <a:spAutoFit/>
          </a:bodyPr>
          <a:lstStyle/>
          <a:p>
            <a:r>
              <a:rPr lang="en-IN" dirty="0"/>
              <a:t>Coulomb repulsion term</a:t>
            </a:r>
          </a:p>
        </p:txBody>
      </p:sp>
    </p:spTree>
    <p:extLst>
      <p:ext uri="{BB962C8B-B14F-4D97-AF65-F5344CB8AC3E}">
        <p14:creationId xmlns:p14="http://schemas.microsoft.com/office/powerpoint/2010/main" val="269899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Integrals</a:t>
            </a:r>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18</a:t>
            </a:fld>
            <a:endParaRPr lang="en-IN" dirty="0"/>
          </a:p>
        </p:txBody>
      </p:sp>
      <p:pic>
        <p:nvPicPr>
          <p:cNvPr id="7" name="Picture 6">
            <a:extLst>
              <a:ext uri="{FF2B5EF4-FFF2-40B4-BE49-F238E27FC236}">
                <a16:creationId xmlns:a16="http://schemas.microsoft.com/office/drawing/2014/main" id="{4CB84EF1-244F-4971-A992-4DEB83D7883D}"/>
              </a:ext>
            </a:extLst>
          </p:cNvPr>
          <p:cNvPicPr>
            <a:picLocks noChangeAspect="1"/>
          </p:cNvPicPr>
          <p:nvPr/>
        </p:nvPicPr>
        <p:blipFill>
          <a:blip r:embed="rId3"/>
          <a:stretch>
            <a:fillRect/>
          </a:stretch>
        </p:blipFill>
        <p:spPr>
          <a:xfrm>
            <a:off x="977900" y="1444625"/>
            <a:ext cx="4648200" cy="819150"/>
          </a:xfrm>
          <a:prstGeom prst="rect">
            <a:avLst/>
          </a:prstGeom>
        </p:spPr>
      </p:pic>
      <p:pic>
        <p:nvPicPr>
          <p:cNvPr id="11" name="Picture 10">
            <a:extLst>
              <a:ext uri="{FF2B5EF4-FFF2-40B4-BE49-F238E27FC236}">
                <a16:creationId xmlns:a16="http://schemas.microsoft.com/office/drawing/2014/main" id="{35BDB1D0-97E8-4EBB-AE9F-7AC8BB1A74DE}"/>
              </a:ext>
            </a:extLst>
          </p:cNvPr>
          <p:cNvPicPr>
            <a:picLocks noChangeAspect="1"/>
          </p:cNvPicPr>
          <p:nvPr/>
        </p:nvPicPr>
        <p:blipFill>
          <a:blip r:embed="rId4"/>
          <a:stretch>
            <a:fillRect/>
          </a:stretch>
        </p:blipFill>
        <p:spPr>
          <a:xfrm>
            <a:off x="8056562" y="2598268"/>
            <a:ext cx="3467100" cy="800100"/>
          </a:xfrm>
          <a:prstGeom prst="rect">
            <a:avLst/>
          </a:prstGeom>
        </p:spPr>
      </p:pic>
      <p:pic>
        <p:nvPicPr>
          <p:cNvPr id="13" name="Picture 12">
            <a:extLst>
              <a:ext uri="{FF2B5EF4-FFF2-40B4-BE49-F238E27FC236}">
                <a16:creationId xmlns:a16="http://schemas.microsoft.com/office/drawing/2014/main" id="{02545B04-93DB-48AD-BBBA-174378C940EE}"/>
              </a:ext>
            </a:extLst>
          </p:cNvPr>
          <p:cNvPicPr>
            <a:picLocks noChangeAspect="1"/>
          </p:cNvPicPr>
          <p:nvPr/>
        </p:nvPicPr>
        <p:blipFill>
          <a:blip r:embed="rId5"/>
          <a:stretch>
            <a:fillRect/>
          </a:stretch>
        </p:blipFill>
        <p:spPr>
          <a:xfrm>
            <a:off x="930275" y="2651124"/>
            <a:ext cx="4695825" cy="885825"/>
          </a:xfrm>
          <a:prstGeom prst="rect">
            <a:avLst/>
          </a:prstGeom>
        </p:spPr>
      </p:pic>
      <p:pic>
        <p:nvPicPr>
          <p:cNvPr id="19" name="Picture 18">
            <a:extLst>
              <a:ext uri="{FF2B5EF4-FFF2-40B4-BE49-F238E27FC236}">
                <a16:creationId xmlns:a16="http://schemas.microsoft.com/office/drawing/2014/main" id="{459BDAAA-0EFF-42A8-AE37-EC829CE298C7}"/>
              </a:ext>
            </a:extLst>
          </p:cNvPr>
          <p:cNvPicPr>
            <a:picLocks noChangeAspect="1"/>
          </p:cNvPicPr>
          <p:nvPr/>
        </p:nvPicPr>
        <p:blipFill>
          <a:blip r:embed="rId6"/>
          <a:stretch>
            <a:fillRect/>
          </a:stretch>
        </p:blipFill>
        <p:spPr>
          <a:xfrm>
            <a:off x="6889752" y="3381226"/>
            <a:ext cx="590550" cy="371475"/>
          </a:xfrm>
          <a:prstGeom prst="rect">
            <a:avLst/>
          </a:prstGeom>
        </p:spPr>
      </p:pic>
      <p:pic>
        <p:nvPicPr>
          <p:cNvPr id="24" name="Picture 23">
            <a:extLst>
              <a:ext uri="{FF2B5EF4-FFF2-40B4-BE49-F238E27FC236}">
                <a16:creationId xmlns:a16="http://schemas.microsoft.com/office/drawing/2014/main" id="{3468A397-309F-41DA-8820-DBF335B1DE5A}"/>
              </a:ext>
            </a:extLst>
          </p:cNvPr>
          <p:cNvPicPr>
            <a:picLocks noChangeAspect="1"/>
          </p:cNvPicPr>
          <p:nvPr/>
        </p:nvPicPr>
        <p:blipFill>
          <a:blip r:embed="rId7"/>
          <a:stretch>
            <a:fillRect/>
          </a:stretch>
        </p:blipFill>
        <p:spPr>
          <a:xfrm>
            <a:off x="8010525" y="3400277"/>
            <a:ext cx="600075" cy="333375"/>
          </a:xfrm>
          <a:prstGeom prst="rect">
            <a:avLst/>
          </a:prstGeom>
        </p:spPr>
      </p:pic>
      <p:sp>
        <p:nvSpPr>
          <p:cNvPr id="25" name="TextBox 24">
            <a:extLst>
              <a:ext uri="{FF2B5EF4-FFF2-40B4-BE49-F238E27FC236}">
                <a16:creationId xmlns:a16="http://schemas.microsoft.com/office/drawing/2014/main" id="{D7D3E6F4-DB94-453E-B8BF-E325CB2CE335}"/>
              </a:ext>
            </a:extLst>
          </p:cNvPr>
          <p:cNvSpPr txBox="1"/>
          <p:nvPr/>
        </p:nvSpPr>
        <p:spPr>
          <a:xfrm>
            <a:off x="7446962" y="3424122"/>
            <a:ext cx="5394325" cy="400110"/>
          </a:xfrm>
          <a:prstGeom prst="rect">
            <a:avLst/>
          </a:prstGeom>
          <a:noFill/>
        </p:spPr>
        <p:txBody>
          <a:bodyPr wrap="square" rtlCol="0">
            <a:spAutoFit/>
          </a:bodyPr>
          <a:lstStyle/>
          <a:p>
            <a:r>
              <a:rPr lang="en-IN" sz="2000" dirty="0"/>
              <a:t>and           are matrix adjoints of each other.</a:t>
            </a:r>
          </a:p>
        </p:txBody>
      </p:sp>
      <p:pic>
        <p:nvPicPr>
          <p:cNvPr id="27" name="Picture 26">
            <a:extLst>
              <a:ext uri="{FF2B5EF4-FFF2-40B4-BE49-F238E27FC236}">
                <a16:creationId xmlns:a16="http://schemas.microsoft.com/office/drawing/2014/main" id="{24C879F7-E8AD-4261-B235-FE8F8A64619D}"/>
              </a:ext>
            </a:extLst>
          </p:cNvPr>
          <p:cNvPicPr>
            <a:picLocks noChangeAspect="1"/>
          </p:cNvPicPr>
          <p:nvPr/>
        </p:nvPicPr>
        <p:blipFill>
          <a:blip r:embed="rId8"/>
          <a:stretch>
            <a:fillRect/>
          </a:stretch>
        </p:blipFill>
        <p:spPr>
          <a:xfrm>
            <a:off x="730250" y="3887787"/>
            <a:ext cx="5943600" cy="962025"/>
          </a:xfrm>
          <a:prstGeom prst="rect">
            <a:avLst/>
          </a:prstGeom>
        </p:spPr>
      </p:pic>
      <p:pic>
        <p:nvPicPr>
          <p:cNvPr id="29" name="Picture 28">
            <a:extLst>
              <a:ext uri="{FF2B5EF4-FFF2-40B4-BE49-F238E27FC236}">
                <a16:creationId xmlns:a16="http://schemas.microsoft.com/office/drawing/2014/main" id="{E1609066-B367-42A2-8780-103C1269C3F5}"/>
              </a:ext>
            </a:extLst>
          </p:cNvPr>
          <p:cNvPicPr>
            <a:picLocks noChangeAspect="1"/>
          </p:cNvPicPr>
          <p:nvPr/>
        </p:nvPicPr>
        <p:blipFill>
          <a:blip r:embed="rId9"/>
          <a:stretch>
            <a:fillRect/>
          </a:stretch>
        </p:blipFill>
        <p:spPr>
          <a:xfrm>
            <a:off x="838200" y="4941887"/>
            <a:ext cx="5543550" cy="942975"/>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8AEC79F-AF45-4A8B-BB16-57B5FC880BCB}"/>
                  </a:ext>
                </a:extLst>
              </p:cNvPr>
              <p:cNvSpPr txBox="1"/>
              <p:nvPr/>
            </p:nvSpPr>
            <p:spPr>
              <a:xfrm>
                <a:off x="7138987" y="4149669"/>
                <a:ext cx="180128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𝑇</m:t>
                      </m:r>
                      <m:acc>
                        <m:accPr>
                          <m:chr m:val="̅"/>
                          <m:ctrlPr>
                            <a:rPr lang="en-IN" sz="2400" i="1" smtClean="0">
                              <a:latin typeface="Cambria Math" panose="02040503050406030204" pitchFamily="18" charset="0"/>
                            </a:rPr>
                          </m:ctrlPr>
                        </m:accPr>
                        <m:e>
                          <m:r>
                            <a:rPr lang="en-IN" sz="2400" b="0" i="1" smtClean="0">
                              <a:latin typeface="Cambria Math" panose="02040503050406030204" pitchFamily="18" charset="0"/>
                            </a:rPr>
                            <m:t>𝑇</m:t>
                          </m:r>
                        </m:e>
                      </m:acc>
                      <m:r>
                        <a:rPr lang="en-IN" sz="2400" b="0" i="1" smtClean="0">
                          <a:latin typeface="Cambria Math" panose="02040503050406030204" pitchFamily="18" charset="0"/>
                        </a:rPr>
                        <m:t>=</m:t>
                      </m:r>
                      <m:r>
                        <a:rPr lang="en-IN" sz="2400" b="0" i="1" smtClean="0">
                          <a:latin typeface="Cambria Math" panose="02040503050406030204" pitchFamily="18" charset="0"/>
                        </a:rPr>
                        <m:t>𝐿𝑆</m:t>
                      </m:r>
                      <m:r>
                        <a:rPr lang="en-IN" sz="2400" b="0" i="1" smtClean="0">
                          <a:latin typeface="Cambria Math" panose="02040503050406030204" pitchFamily="18" charset="0"/>
                        </a:rPr>
                        <m:t>/</m:t>
                      </m:r>
                      <m:r>
                        <a:rPr lang="en-IN" sz="2400" b="0" i="1" smtClean="0">
                          <a:latin typeface="Cambria Math" panose="02040503050406030204" pitchFamily="18" charset="0"/>
                        </a:rPr>
                        <m:t>𝑆𝐿</m:t>
                      </m:r>
                    </m:oMath>
                  </m:oMathPara>
                </a14:m>
                <a:endParaRPr lang="en-IN" sz="2400" dirty="0"/>
              </a:p>
            </p:txBody>
          </p:sp>
        </mc:Choice>
        <mc:Fallback>
          <p:sp>
            <p:nvSpPr>
              <p:cNvPr id="30" name="TextBox 29">
                <a:extLst>
                  <a:ext uri="{FF2B5EF4-FFF2-40B4-BE49-F238E27FC236}">
                    <a16:creationId xmlns:a16="http://schemas.microsoft.com/office/drawing/2014/main" id="{58AEC79F-AF45-4A8B-BB16-57B5FC880BCB}"/>
                  </a:ext>
                </a:extLst>
              </p:cNvPr>
              <p:cNvSpPr txBox="1">
                <a:spLocks noRot="1" noChangeAspect="1" noMove="1" noResize="1" noEditPoints="1" noAdjustHandles="1" noChangeArrowheads="1" noChangeShapeType="1" noTextEdit="1"/>
              </p:cNvSpPr>
              <p:nvPr/>
            </p:nvSpPr>
            <p:spPr>
              <a:xfrm>
                <a:off x="7138987" y="4149669"/>
                <a:ext cx="1801283" cy="461665"/>
              </a:xfrm>
              <a:prstGeom prst="rect">
                <a:avLst/>
              </a:prstGeom>
              <a:blipFill>
                <a:blip r:embed="rId10"/>
                <a:stretch>
                  <a:fillRect b="-18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705E045-9778-427A-8810-E4F8AEB271DD}"/>
                  </a:ext>
                </a:extLst>
              </p:cNvPr>
              <p:cNvSpPr txBox="1"/>
              <p:nvPr/>
            </p:nvSpPr>
            <p:spPr>
              <a:xfrm>
                <a:off x="7059083" y="4618979"/>
                <a:ext cx="180128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𝑇</m:t>
                      </m:r>
                      <m:r>
                        <a:rPr lang="en-IN" sz="2400" b="0" i="1" smtClean="0">
                          <a:latin typeface="Cambria Math" panose="02040503050406030204" pitchFamily="18" charset="0"/>
                        </a:rPr>
                        <m:t>, </m:t>
                      </m:r>
                      <m:r>
                        <a:rPr lang="en-IN" sz="2400" b="0" i="1" smtClean="0">
                          <a:latin typeface="Cambria Math" panose="02040503050406030204" pitchFamily="18" charset="0"/>
                        </a:rPr>
                        <m:t>𝑇</m:t>
                      </m:r>
                      <m:r>
                        <a:rPr lang="en-IN" sz="2400" b="0" i="1" smtClean="0">
                          <a:latin typeface="Cambria Math" panose="02040503050406030204" pitchFamily="18" charset="0"/>
                        </a:rPr>
                        <m:t>′=</m:t>
                      </m:r>
                      <m:r>
                        <a:rPr lang="en-IN" sz="2400" b="0" i="1" smtClean="0">
                          <a:latin typeface="Cambria Math" panose="02040503050406030204" pitchFamily="18" charset="0"/>
                        </a:rPr>
                        <m:t>𝐿</m:t>
                      </m:r>
                      <m:r>
                        <a:rPr lang="en-IN" sz="2400" b="0" i="1" smtClean="0">
                          <a:latin typeface="Cambria Math" panose="02040503050406030204" pitchFamily="18" charset="0"/>
                        </a:rPr>
                        <m:t>/</m:t>
                      </m:r>
                      <m:r>
                        <a:rPr lang="en-IN" sz="2400" b="0" i="1" smtClean="0">
                          <a:latin typeface="Cambria Math" panose="02040503050406030204" pitchFamily="18" charset="0"/>
                        </a:rPr>
                        <m:t>𝑆</m:t>
                      </m:r>
                    </m:oMath>
                  </m:oMathPara>
                </a14:m>
                <a:endParaRPr lang="en-IN" sz="2400" dirty="0"/>
              </a:p>
            </p:txBody>
          </p:sp>
        </mc:Choice>
        <mc:Fallback>
          <p:sp>
            <p:nvSpPr>
              <p:cNvPr id="31" name="TextBox 30">
                <a:extLst>
                  <a:ext uri="{FF2B5EF4-FFF2-40B4-BE49-F238E27FC236}">
                    <a16:creationId xmlns:a16="http://schemas.microsoft.com/office/drawing/2014/main" id="{F705E045-9778-427A-8810-E4F8AEB271DD}"/>
                  </a:ext>
                </a:extLst>
              </p:cNvPr>
              <p:cNvSpPr txBox="1">
                <a:spLocks noRot="1" noChangeAspect="1" noMove="1" noResize="1" noEditPoints="1" noAdjustHandles="1" noChangeArrowheads="1" noChangeShapeType="1" noTextEdit="1"/>
              </p:cNvSpPr>
              <p:nvPr/>
            </p:nvSpPr>
            <p:spPr>
              <a:xfrm>
                <a:off x="7059083" y="4618979"/>
                <a:ext cx="1801283" cy="461665"/>
              </a:xfrm>
              <a:prstGeom prst="rect">
                <a:avLst/>
              </a:prstGeom>
              <a:blipFill>
                <a:blip r:embed="rId11"/>
                <a:stretch>
                  <a:fillRect b="-18667"/>
                </a:stretch>
              </a:blipFill>
            </p:spPr>
            <p:txBody>
              <a:bodyPr/>
              <a:lstStyle/>
              <a:p>
                <a:r>
                  <a:rPr lang="en-IN">
                    <a:noFill/>
                  </a:rPr>
                  <a:t> </a:t>
                </a:r>
              </a:p>
            </p:txBody>
          </p:sp>
        </mc:Fallback>
      </mc:AlternateContent>
      <p:pic>
        <p:nvPicPr>
          <p:cNvPr id="33" name="Picture 32">
            <a:extLst>
              <a:ext uri="{FF2B5EF4-FFF2-40B4-BE49-F238E27FC236}">
                <a16:creationId xmlns:a16="http://schemas.microsoft.com/office/drawing/2014/main" id="{856A27DD-5415-4A72-8063-C279D77B4982}"/>
              </a:ext>
            </a:extLst>
          </p:cNvPr>
          <p:cNvPicPr>
            <a:picLocks noChangeAspect="1"/>
          </p:cNvPicPr>
          <p:nvPr/>
        </p:nvPicPr>
        <p:blipFill>
          <a:blip r:embed="rId12"/>
          <a:stretch>
            <a:fillRect/>
          </a:stretch>
        </p:blipFill>
        <p:spPr>
          <a:xfrm>
            <a:off x="9405407" y="3897549"/>
            <a:ext cx="2628900" cy="590550"/>
          </a:xfrm>
          <a:prstGeom prst="rect">
            <a:avLst/>
          </a:prstGeom>
        </p:spPr>
      </p:pic>
      <p:pic>
        <p:nvPicPr>
          <p:cNvPr id="35" name="Picture 34">
            <a:extLst>
              <a:ext uri="{FF2B5EF4-FFF2-40B4-BE49-F238E27FC236}">
                <a16:creationId xmlns:a16="http://schemas.microsoft.com/office/drawing/2014/main" id="{EE28BA83-0312-44FE-98E4-5317CD034353}"/>
              </a:ext>
            </a:extLst>
          </p:cNvPr>
          <p:cNvPicPr>
            <a:picLocks noChangeAspect="1"/>
          </p:cNvPicPr>
          <p:nvPr/>
        </p:nvPicPr>
        <p:blipFill>
          <a:blip r:embed="rId13"/>
          <a:stretch>
            <a:fillRect/>
          </a:stretch>
        </p:blipFill>
        <p:spPr>
          <a:xfrm>
            <a:off x="10144125" y="4518261"/>
            <a:ext cx="1476375" cy="381000"/>
          </a:xfrm>
          <a:prstGeom prst="rect">
            <a:avLst/>
          </a:prstGeom>
        </p:spPr>
      </p:pic>
      <p:pic>
        <p:nvPicPr>
          <p:cNvPr id="37" name="Picture 36">
            <a:extLst>
              <a:ext uri="{FF2B5EF4-FFF2-40B4-BE49-F238E27FC236}">
                <a16:creationId xmlns:a16="http://schemas.microsoft.com/office/drawing/2014/main" id="{B57C7348-B2C0-40BC-B766-9406C757E2EA}"/>
              </a:ext>
            </a:extLst>
          </p:cNvPr>
          <p:cNvPicPr>
            <a:picLocks noChangeAspect="1"/>
          </p:cNvPicPr>
          <p:nvPr/>
        </p:nvPicPr>
        <p:blipFill>
          <a:blip r:embed="rId14"/>
          <a:stretch>
            <a:fillRect/>
          </a:stretch>
        </p:blipFill>
        <p:spPr>
          <a:xfrm>
            <a:off x="6770687" y="5210176"/>
            <a:ext cx="2571750" cy="495300"/>
          </a:xfrm>
          <a:prstGeom prst="rect">
            <a:avLst/>
          </a:prstGeom>
        </p:spPr>
      </p:pic>
      <p:pic>
        <p:nvPicPr>
          <p:cNvPr id="39" name="Picture 38">
            <a:extLst>
              <a:ext uri="{FF2B5EF4-FFF2-40B4-BE49-F238E27FC236}">
                <a16:creationId xmlns:a16="http://schemas.microsoft.com/office/drawing/2014/main" id="{BDAEB82F-8829-425B-8419-7B6CD3776B39}"/>
              </a:ext>
            </a:extLst>
          </p:cNvPr>
          <p:cNvPicPr>
            <a:picLocks noChangeAspect="1"/>
          </p:cNvPicPr>
          <p:nvPr/>
        </p:nvPicPr>
        <p:blipFill>
          <a:blip r:embed="rId15"/>
          <a:stretch>
            <a:fillRect/>
          </a:stretch>
        </p:blipFill>
        <p:spPr>
          <a:xfrm>
            <a:off x="9405408" y="5134858"/>
            <a:ext cx="2695575" cy="771525"/>
          </a:xfrm>
          <a:prstGeom prst="rect">
            <a:avLst/>
          </a:prstGeom>
        </p:spPr>
      </p:pic>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8437E604-EF80-4899-9AEC-F9C2BC10EEC9}"/>
                  </a:ext>
                </a:extLst>
              </p:cNvPr>
              <p:cNvSpPr txBox="1"/>
              <p:nvPr/>
            </p:nvSpPr>
            <p:spPr>
              <a:xfrm>
                <a:off x="6175904" y="1478025"/>
                <a:ext cx="5444596" cy="701859"/>
              </a:xfrm>
              <a:prstGeom prst="rect">
                <a:avLst/>
              </a:prstGeom>
              <a:noFill/>
            </p:spPr>
            <p:txBody>
              <a:bodyPr wrap="square" rtlCol="0">
                <a:spAutoFit/>
              </a:bodyPr>
              <a:lstStyle/>
              <a:p>
                <a:r>
                  <a:rPr lang="en-IN" sz="2400" dirty="0"/>
                  <a:t>For a point nucleus,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𝑉</m:t>
                        </m:r>
                      </m:e>
                      <m:sub>
                        <m:r>
                          <a:rPr lang="en-IN" sz="2800" b="0" i="1" smtClean="0">
                            <a:latin typeface="Cambria Math" panose="02040503050406030204" pitchFamily="18" charset="0"/>
                          </a:rPr>
                          <m:t>𝑛𝑢𝑐</m:t>
                        </m:r>
                      </m:sub>
                    </m:sSub>
                    <m:r>
                      <a:rPr lang="en-IN" sz="2800" b="0" i="1" smtClean="0">
                        <a:latin typeface="Cambria Math" panose="02040503050406030204" pitchFamily="18" charset="0"/>
                      </a:rPr>
                      <m:t>(</m:t>
                    </m:r>
                    <m:r>
                      <a:rPr lang="en-IN" sz="2800" b="0" i="1" smtClean="0">
                        <a:latin typeface="Cambria Math" panose="02040503050406030204" pitchFamily="18" charset="0"/>
                      </a:rPr>
                      <m:t>𝑟</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𝑍</m:t>
                        </m:r>
                      </m:num>
                      <m:den>
                        <m:r>
                          <a:rPr lang="en-IN" sz="2800" b="0" i="1" smtClean="0">
                            <a:latin typeface="Cambria Math" panose="02040503050406030204" pitchFamily="18" charset="0"/>
                          </a:rPr>
                          <m:t>𝑟</m:t>
                        </m:r>
                      </m:den>
                    </m:f>
                  </m:oMath>
                </a14:m>
                <a:endParaRPr lang="en-IN" sz="2400" dirty="0"/>
              </a:p>
            </p:txBody>
          </p:sp>
        </mc:Choice>
        <mc:Fallback>
          <p:sp>
            <p:nvSpPr>
              <p:cNvPr id="40" name="TextBox 39">
                <a:extLst>
                  <a:ext uri="{FF2B5EF4-FFF2-40B4-BE49-F238E27FC236}">
                    <a16:creationId xmlns:a16="http://schemas.microsoft.com/office/drawing/2014/main" id="{8437E604-EF80-4899-9AEC-F9C2BC10EEC9}"/>
                  </a:ext>
                </a:extLst>
              </p:cNvPr>
              <p:cNvSpPr txBox="1">
                <a:spLocks noRot="1" noChangeAspect="1" noMove="1" noResize="1" noEditPoints="1" noAdjustHandles="1" noChangeArrowheads="1" noChangeShapeType="1" noTextEdit="1"/>
              </p:cNvSpPr>
              <p:nvPr/>
            </p:nvSpPr>
            <p:spPr>
              <a:xfrm>
                <a:off x="6175904" y="1478025"/>
                <a:ext cx="5444596" cy="701859"/>
              </a:xfrm>
              <a:prstGeom prst="rect">
                <a:avLst/>
              </a:prstGeom>
              <a:blipFill>
                <a:blip r:embed="rId16"/>
                <a:stretch>
                  <a:fillRect l="-1680" b="-4310"/>
                </a:stretch>
              </a:blipFill>
            </p:spPr>
            <p:txBody>
              <a:bodyPr/>
              <a:lstStyle/>
              <a:p>
                <a:r>
                  <a:rPr lang="en-IN">
                    <a:noFill/>
                  </a:rPr>
                  <a:t> </a:t>
                </a:r>
              </a:p>
            </p:txBody>
          </p:sp>
        </mc:Fallback>
      </mc:AlternateContent>
    </p:spTree>
    <p:extLst>
      <p:ext uri="{BB962C8B-B14F-4D97-AF65-F5344CB8AC3E}">
        <p14:creationId xmlns:p14="http://schemas.microsoft.com/office/powerpoint/2010/main" val="115304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Integrals</a:t>
            </a:r>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19</a:t>
            </a:fld>
            <a:endParaRPr lang="en-IN" dirty="0"/>
          </a:p>
        </p:txBody>
      </p:sp>
      <p:pic>
        <p:nvPicPr>
          <p:cNvPr id="6" name="Picture 5">
            <a:extLst>
              <a:ext uri="{FF2B5EF4-FFF2-40B4-BE49-F238E27FC236}">
                <a16:creationId xmlns:a16="http://schemas.microsoft.com/office/drawing/2014/main" id="{0170AC60-98B8-4BAD-BE93-564BA8FCD0D5}"/>
              </a:ext>
            </a:extLst>
          </p:cNvPr>
          <p:cNvPicPr>
            <a:picLocks noChangeAspect="1"/>
          </p:cNvPicPr>
          <p:nvPr/>
        </p:nvPicPr>
        <p:blipFill>
          <a:blip r:embed="rId3"/>
          <a:stretch>
            <a:fillRect/>
          </a:stretch>
        </p:blipFill>
        <p:spPr>
          <a:xfrm>
            <a:off x="1562100" y="1493309"/>
            <a:ext cx="9067800" cy="857250"/>
          </a:xfrm>
          <a:prstGeom prst="rect">
            <a:avLst/>
          </a:prstGeom>
        </p:spPr>
      </p:pic>
      <p:pic>
        <p:nvPicPr>
          <p:cNvPr id="9" name="Picture 8">
            <a:extLst>
              <a:ext uri="{FF2B5EF4-FFF2-40B4-BE49-F238E27FC236}">
                <a16:creationId xmlns:a16="http://schemas.microsoft.com/office/drawing/2014/main" id="{7B70A9AA-B364-4E2E-A09D-EA51B735E2B5}"/>
              </a:ext>
            </a:extLst>
          </p:cNvPr>
          <p:cNvPicPr>
            <a:picLocks noChangeAspect="1"/>
          </p:cNvPicPr>
          <p:nvPr/>
        </p:nvPicPr>
        <p:blipFill rotWithShape="1">
          <a:blip r:embed="rId4"/>
          <a:srcRect r="76016"/>
          <a:stretch/>
        </p:blipFill>
        <p:spPr>
          <a:xfrm>
            <a:off x="4462990" y="2333625"/>
            <a:ext cx="1311275" cy="1095375"/>
          </a:xfrm>
          <a:prstGeom prst="rect">
            <a:avLst/>
          </a:prstGeom>
        </p:spPr>
      </p:pic>
      <p:pic>
        <p:nvPicPr>
          <p:cNvPr id="12" name="Picture 11">
            <a:extLst>
              <a:ext uri="{FF2B5EF4-FFF2-40B4-BE49-F238E27FC236}">
                <a16:creationId xmlns:a16="http://schemas.microsoft.com/office/drawing/2014/main" id="{6C3E5D9B-B8AA-48C9-9BEE-57AD72655AF7}"/>
              </a:ext>
            </a:extLst>
          </p:cNvPr>
          <p:cNvPicPr>
            <a:picLocks noChangeAspect="1"/>
          </p:cNvPicPr>
          <p:nvPr/>
        </p:nvPicPr>
        <p:blipFill rotWithShape="1">
          <a:blip r:embed="rId4"/>
          <a:srcRect l="49826"/>
          <a:stretch/>
        </p:blipFill>
        <p:spPr>
          <a:xfrm>
            <a:off x="5794383" y="2350559"/>
            <a:ext cx="2743201" cy="1095375"/>
          </a:xfrm>
          <a:prstGeom prst="rect">
            <a:avLst/>
          </a:prstGeom>
        </p:spPr>
      </p:pic>
      <p:pic>
        <p:nvPicPr>
          <p:cNvPr id="15" name="Picture 14">
            <a:extLst>
              <a:ext uri="{FF2B5EF4-FFF2-40B4-BE49-F238E27FC236}">
                <a16:creationId xmlns:a16="http://schemas.microsoft.com/office/drawing/2014/main" id="{5B217C45-15ED-4DD2-9CA4-DD6FDB934E74}"/>
              </a:ext>
            </a:extLst>
          </p:cNvPr>
          <p:cNvPicPr>
            <a:picLocks noChangeAspect="1"/>
          </p:cNvPicPr>
          <p:nvPr/>
        </p:nvPicPr>
        <p:blipFill>
          <a:blip r:embed="rId5"/>
          <a:stretch>
            <a:fillRect/>
          </a:stretch>
        </p:blipFill>
        <p:spPr>
          <a:xfrm>
            <a:off x="1836745" y="4036482"/>
            <a:ext cx="7915275" cy="847725"/>
          </a:xfrm>
          <a:prstGeom prst="rect">
            <a:avLst/>
          </a:prstGeom>
        </p:spPr>
      </p:pic>
    </p:spTree>
    <p:extLst>
      <p:ext uri="{BB962C8B-B14F-4D97-AF65-F5344CB8AC3E}">
        <p14:creationId xmlns:p14="http://schemas.microsoft.com/office/powerpoint/2010/main" val="26996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96FE-23C7-41B3-91BE-1C77656FF7B3}"/>
              </a:ext>
            </a:extLst>
          </p:cNvPr>
          <p:cNvSpPr>
            <a:spLocks noGrp="1"/>
          </p:cNvSpPr>
          <p:nvPr>
            <p:ph type="ctrTitle"/>
          </p:nvPr>
        </p:nvSpPr>
        <p:spPr>
          <a:xfrm>
            <a:off x="479853" y="2782997"/>
            <a:ext cx="11232291" cy="2387600"/>
          </a:xfrm>
        </p:spPr>
        <p:txBody>
          <a:bodyPr>
            <a:normAutofit fontScale="90000"/>
          </a:bodyPr>
          <a:lstStyle/>
          <a:p>
            <a:r>
              <a:rPr lang="en-IN" b="1" dirty="0"/>
              <a:t>Topic</a:t>
            </a:r>
            <a:br>
              <a:rPr lang="en-IN" b="1" dirty="0"/>
            </a:br>
            <a:br>
              <a:rPr lang="en-IN" b="1" dirty="0"/>
            </a:br>
            <a:r>
              <a:rPr lang="en-IN" sz="6000" dirty="0">
                <a:latin typeface="+mj-lt"/>
              </a:rPr>
              <a:t>To solve the Dirac Equation for many electron atoms using Dirac Hartree </a:t>
            </a:r>
            <a:r>
              <a:rPr lang="en-IN" sz="6000" dirty="0" err="1">
                <a:latin typeface="+mj-lt"/>
              </a:rPr>
              <a:t>Fock</a:t>
            </a:r>
            <a:r>
              <a:rPr lang="en-IN" sz="6000" dirty="0">
                <a:latin typeface="+mj-lt"/>
              </a:rPr>
              <a:t> Self Consistent Field method</a:t>
            </a:r>
            <a:endParaRPr lang="en-IN" b="1" dirty="0"/>
          </a:p>
        </p:txBody>
      </p:sp>
    </p:spTree>
    <p:extLst>
      <p:ext uri="{BB962C8B-B14F-4D97-AF65-F5344CB8AC3E}">
        <p14:creationId xmlns:p14="http://schemas.microsoft.com/office/powerpoint/2010/main" val="235141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F2F60B-66C8-4B0F-A197-3A01BB503707}"/>
              </a:ext>
            </a:extLst>
          </p:cNvPr>
          <p:cNvSpPr>
            <a:spLocks noGrp="1"/>
          </p:cNvSpPr>
          <p:nvPr>
            <p:ph type="ctrTitle"/>
          </p:nvPr>
        </p:nvSpPr>
        <p:spPr/>
        <p:txBody>
          <a:bodyPr/>
          <a:lstStyle/>
          <a:p>
            <a:r>
              <a:rPr lang="en-IN" dirty="0"/>
              <a:t>Code</a:t>
            </a:r>
          </a:p>
        </p:txBody>
      </p:sp>
    </p:spTree>
    <p:extLst>
      <p:ext uri="{BB962C8B-B14F-4D97-AF65-F5344CB8AC3E}">
        <p14:creationId xmlns:p14="http://schemas.microsoft.com/office/powerpoint/2010/main" val="724323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Input parameters</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327371"/>
          </a:xfrm>
        </p:spPr>
        <p:txBody>
          <a:bodyPr>
            <a:normAutofit/>
          </a:bodyPr>
          <a:lstStyle/>
          <a:p>
            <a:r>
              <a:rPr lang="en-IN" dirty="0"/>
              <a:t>Atomic number, atomic mass</a:t>
            </a:r>
          </a:p>
          <a:p>
            <a:r>
              <a:rPr lang="en-IN" dirty="0"/>
              <a:t>Number of symmetries, number of basis and occupied orbitals for each symmetry</a:t>
            </a:r>
          </a:p>
          <a:p>
            <a:r>
              <a:rPr lang="el-GR" dirty="0"/>
              <a:t>α</a:t>
            </a:r>
            <a:r>
              <a:rPr lang="en-IN" baseline="-25000" dirty="0"/>
              <a:t>0</a:t>
            </a:r>
            <a:r>
              <a:rPr lang="en-IN" dirty="0"/>
              <a:t> and </a:t>
            </a:r>
            <a:r>
              <a:rPr lang="el-GR" dirty="0"/>
              <a:t>β</a:t>
            </a:r>
            <a:r>
              <a:rPr lang="en-IN" dirty="0"/>
              <a:t> for the GTOs.</a:t>
            </a:r>
          </a:p>
          <a:p>
            <a:r>
              <a:rPr lang="en-IN" dirty="0"/>
              <a:t>Maximum number of iterations, critical value to establish convergence.</a:t>
            </a:r>
          </a:p>
          <a:p>
            <a:endParaRPr lang="en-IN" dirty="0"/>
          </a:p>
          <a:p>
            <a:pPr marL="0" indent="0">
              <a:buNone/>
            </a:pPr>
            <a:r>
              <a:rPr lang="en-IN" dirty="0"/>
              <a:t>Check all these parameters for being consistent with each other.</a:t>
            </a:r>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IN" dirty="0" err="1"/>
              <a:t>Nataraj</a:t>
            </a:r>
            <a:r>
              <a:rPr lang="en-IN" dirty="0"/>
              <a:t>, H. S.,DF SCF.F90 Fortran Code.</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21</a:t>
            </a:fld>
            <a:endParaRPr lang="en-IN" dirty="0"/>
          </a:p>
        </p:txBody>
      </p:sp>
    </p:spTree>
    <p:extLst>
      <p:ext uri="{BB962C8B-B14F-4D97-AF65-F5344CB8AC3E}">
        <p14:creationId xmlns:p14="http://schemas.microsoft.com/office/powerpoint/2010/main" val="267526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Grid</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892522"/>
              </a:xfrm>
            </p:spPr>
            <p:txBody>
              <a:bodyPr>
                <a:normAutofit lnSpcReduction="10000"/>
              </a:bodyPr>
              <a:lstStyle/>
              <a:p>
                <a:r>
                  <a:rPr lang="en-IN" dirty="0"/>
                  <a:t>We choose</a:t>
                </a:r>
                <a:r>
                  <a:rPr lang="en-US" dirty="0"/>
                  <a:t> a grid which is nearly linear near the origin, and exponentially increasing at large r:</a:t>
                </a:r>
              </a:p>
              <a:p>
                <a:pPr marL="0" indent="0" algn="ctr">
                  <a:buNone/>
                </a:pPr>
                <a14:m>
                  <m:oMath xmlns:m="http://schemas.openxmlformats.org/officeDocument/2006/math">
                    <m:r>
                      <a:rPr lang="en-IN" b="0" i="1" smtClean="0">
                        <a:latin typeface="Cambria Math" panose="02040503050406030204" pitchFamily="18" charset="0"/>
                      </a:rPr>
                      <m:t>𝑟</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e>
                    </m:d>
                    <m:r>
                      <a:rPr lang="en-IN" b="0" i="1" smtClean="0">
                        <a:latin typeface="Cambria Math" panose="02040503050406030204" pitchFamily="18" charset="0"/>
                      </a:rPr>
                      <m:t>=</m:t>
                    </m:r>
                    <m:r>
                      <a:rPr lang="en-IN" b="0" i="1" smtClean="0">
                        <a:latin typeface="Cambria Math" panose="02040503050406030204" pitchFamily="18" charset="0"/>
                      </a:rPr>
                      <m:t>𝑎</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−1</m:t>
                                </m:r>
                              </m:e>
                            </m:d>
                          </m:sup>
                        </m:sSup>
                        <m:r>
                          <a:rPr lang="en-IN" b="0" i="1" smtClean="0">
                            <a:latin typeface="Cambria Math" panose="02040503050406030204" pitchFamily="18" charset="0"/>
                          </a:rPr>
                          <m:t>−1</m:t>
                        </m:r>
                      </m:e>
                    </m:d>
                  </m:oMath>
                </a14:m>
                <a:r>
                  <a:rPr lang="en-US" dirty="0"/>
                  <a:t>,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=1,2,..,740</m:t>
                    </m:r>
                  </m:oMath>
                </a14:m>
                <a:endParaRPr lang="en-IN" b="0" dirty="0"/>
              </a:p>
              <a:p>
                <a:pPr mar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h</m:t>
                      </m:r>
                      <m:r>
                        <a:rPr lang="en-IN" b="0" i="1" smtClean="0">
                          <a:latin typeface="Cambria Math" panose="02040503050406030204" pitchFamily="18" charset="0"/>
                        </a:rPr>
                        <m:t>=0.03,  </m:t>
                      </m:r>
                      <m:r>
                        <a:rPr lang="en-IN" b="0" i="1" smtClean="0">
                          <a:latin typeface="Cambria Math" panose="02040503050406030204" pitchFamily="18" charset="0"/>
                        </a:rPr>
                        <m:t>𝑎</m:t>
                      </m:r>
                      <m:r>
                        <a:rPr lang="en-IN" b="0" i="1" smtClean="0">
                          <a:latin typeface="Cambria Math" panose="02040503050406030204" pitchFamily="18" charset="0"/>
                        </a:rPr>
                        <m:t>= </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f>
                                <m:fPr>
                                  <m:type m:val="lin"/>
                                  <m:ctrlPr>
                                    <a:rPr lang="en-IN" b="0" i="1" smtClean="0">
                                      <a:latin typeface="Cambria Math" panose="02040503050406030204" pitchFamily="18" charset="0"/>
                                    </a:rPr>
                                  </m:ctrlPr>
                                </m:fPr>
                                <m:num>
                                  <m:r>
                                    <a:rPr lang="en-IN" b="0" i="1" smtClean="0">
                                      <a:latin typeface="Cambria Math" panose="02040503050406030204" pitchFamily="18" charset="0"/>
                                    </a:rPr>
                                    <m:t>−65</m:t>
                                  </m:r>
                                </m:num>
                                <m:den>
                                  <m:r>
                                    <a:rPr lang="en-IN" b="0" i="1" smtClean="0">
                                      <a:latin typeface="Cambria Math" panose="02040503050406030204" pitchFamily="18" charset="0"/>
                                    </a:rPr>
                                    <m:t>16</m:t>
                                  </m:r>
                                </m:den>
                              </m:f>
                            </m:sup>
                          </m:sSup>
                        </m:num>
                        <m:den>
                          <m:r>
                            <a:rPr lang="en-IN" b="0" i="1" smtClean="0">
                              <a:latin typeface="Cambria Math" panose="02040503050406030204" pitchFamily="18" charset="0"/>
                            </a:rPr>
                            <m:t>𝑍</m:t>
                          </m:r>
                        </m:den>
                      </m:f>
                    </m:oMath>
                  </m:oMathPara>
                </a14:m>
                <a:endParaRPr lang="en-IN" b="0" dirty="0"/>
              </a:p>
              <a:p>
                <a:pPr marL="0" indent="0" algn="ctr">
                  <a:buNone/>
                </a:pPr>
                <a:endParaRPr lang="en-IN" b="0" dirty="0"/>
              </a:p>
              <a:p>
                <a:r>
                  <a:rPr lang="en-IN" dirty="0"/>
                  <a:t>For calculating integrals later, we also store the following:</a:t>
                </a:r>
              </a:p>
              <a:p>
                <a:pPr marL="0" indent="0">
                  <a:buNone/>
                </a:pPr>
                <a:endParaRPr lang="en-IN" dirty="0"/>
              </a:p>
              <a:p>
                <a:pPr mar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𝑟𝑝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𝑎</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𝑒</m:t>
                          </m:r>
                        </m:e>
                        <m:sup>
                          <m:r>
                            <a:rPr lang="en-IN" b="0" i="1" smtClean="0">
                              <a:latin typeface="Cambria Math" panose="02040503050406030204" pitchFamily="18" charset="0"/>
                              <a:ea typeface="Cambria Math" panose="02040503050406030204" pitchFamily="18" charset="0"/>
                            </a:rPr>
                            <m:t>h</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p>
                      </m:sSup>
                    </m:oMath>
                  </m:oMathPara>
                </a14:m>
                <a:endParaRPr lang="en-IN" b="0" dirty="0"/>
              </a:p>
              <a:p>
                <a:pPr marL="0" indent="0" algn="ctr">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𝑟𝑝𝑜𝑟</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h</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𝑖</m:t>
                              </m:r>
                              <m:r>
                                <a:rPr lang="en-IN" i="1">
                                  <a:latin typeface="Cambria Math" panose="02040503050406030204" pitchFamily="18" charset="0"/>
                                  <a:ea typeface="Cambria Math" panose="02040503050406030204" pitchFamily="18" charset="0"/>
                                </a:rPr>
                                <m:t>−1)</m:t>
                              </m:r>
                            </m:sup>
                          </m:sSup>
                        </m:num>
                        <m:den>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𝑖</m:t>
                                  </m:r>
                                  <m:r>
                                    <a:rPr lang="en-IN" i="1">
                                      <a:latin typeface="Cambria Math" panose="02040503050406030204" pitchFamily="18" charset="0"/>
                                    </a:rPr>
                                    <m:t>−1</m:t>
                                  </m:r>
                                </m:e>
                              </m:d>
                            </m:sup>
                          </m:sSup>
                          <m:r>
                            <a:rPr lang="en-IN" i="1">
                              <a:latin typeface="Cambria Math" panose="02040503050406030204" pitchFamily="18" charset="0"/>
                            </a:rPr>
                            <m:t>−1</m:t>
                          </m:r>
                        </m:den>
                      </m:f>
                    </m:oMath>
                  </m:oMathPara>
                </a14:m>
                <a:endParaRPr lang="en-IN" b="0" dirty="0"/>
              </a:p>
              <a:p>
                <a:pPr marL="0" indent="0" algn="ctr">
                  <a:buNone/>
                </a:pPr>
                <a:endParaRPr lang="en-IN" b="0" dirty="0"/>
              </a:p>
              <a:p>
                <a:pPr marL="0" indent="0" algn="ctr">
                  <a:buNone/>
                </a:pPr>
                <a:endParaRPr lang="en-US" dirty="0"/>
              </a:p>
            </p:txBody>
          </p:sp>
        </mc:Choice>
        <mc:Fallback>
          <p:sp>
            <p:nvSpPr>
              <p:cNvPr id="9" name="Content Placeholder 8">
                <a:extLst>
                  <a:ext uri="{FF2B5EF4-FFF2-40B4-BE49-F238E27FC236}">
                    <a16:creationId xmlns:a16="http://schemas.microsoft.com/office/drawing/2014/main" id="{38AD07FB-A4D6-4962-9832-17308D91D09F}"/>
                  </a:ext>
                </a:extLst>
              </p:cNvPr>
              <p:cNvSpPr>
                <a:spLocks noGrp="1" noRot="1" noChangeAspect="1" noMove="1" noResize="1" noEditPoints="1" noAdjustHandles="1" noChangeArrowheads="1" noChangeShapeType="1" noTextEdit="1"/>
              </p:cNvSpPr>
              <p:nvPr>
                <p:ph idx="1"/>
              </p:nvPr>
            </p:nvSpPr>
            <p:spPr>
              <a:xfrm>
                <a:off x="838200" y="1463828"/>
                <a:ext cx="10515600" cy="4892522"/>
              </a:xfrm>
              <a:blipFill>
                <a:blip r:embed="rId3"/>
                <a:stretch>
                  <a:fillRect l="-1043" t="-2740"/>
                </a:stretch>
              </a:blipFill>
            </p:spPr>
            <p:txBody>
              <a:bodyPr/>
              <a:lstStyle/>
              <a:p>
                <a:r>
                  <a:rPr lang="en-IN">
                    <a:noFill/>
                  </a:rPr>
                  <a:t> </a:t>
                </a:r>
              </a:p>
            </p:txBody>
          </p:sp>
        </mc:Fallback>
      </mc:AlternateContent>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IN" dirty="0" err="1"/>
              <a:t>Nataraj</a:t>
            </a:r>
            <a:r>
              <a:rPr lang="en-IN" dirty="0"/>
              <a:t>, H. S.,DF SCF.F90 Fortran Code.</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22</a:t>
            </a:fld>
            <a:endParaRPr lang="en-IN" dirty="0"/>
          </a:p>
        </p:txBody>
      </p:sp>
    </p:spTree>
    <p:extLst>
      <p:ext uri="{BB962C8B-B14F-4D97-AF65-F5344CB8AC3E}">
        <p14:creationId xmlns:p14="http://schemas.microsoft.com/office/powerpoint/2010/main" val="221307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Setting Up</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892522"/>
          </a:xfrm>
        </p:spPr>
        <p:txBody>
          <a:bodyPr>
            <a:normAutofit/>
          </a:bodyPr>
          <a:lstStyle/>
          <a:p>
            <a:r>
              <a:rPr lang="en-IN" b="0" dirty="0"/>
              <a:t>Calculate the various </a:t>
            </a:r>
            <a:r>
              <a:rPr lang="en-IN" b="0" dirty="0" err="1"/>
              <a:t>g</a:t>
            </a:r>
            <a:r>
              <a:rPr lang="en-IN" b="0" baseline="30000" dirty="0" err="1"/>
              <a:t>L</a:t>
            </a:r>
            <a:r>
              <a:rPr lang="en-IN" b="0" baseline="30000" dirty="0"/>
              <a:t> </a:t>
            </a:r>
            <a:r>
              <a:rPr lang="en-IN" b="0" dirty="0"/>
              <a:t>and </a:t>
            </a:r>
            <a:r>
              <a:rPr lang="en-IN" b="0" dirty="0" err="1"/>
              <a:t>g</a:t>
            </a:r>
            <a:r>
              <a:rPr lang="en-IN" b="0" baseline="30000" dirty="0" err="1"/>
              <a:t>S</a:t>
            </a:r>
            <a:r>
              <a:rPr lang="en-IN" b="0" dirty="0"/>
              <a:t> as a function of r.</a:t>
            </a:r>
          </a:p>
          <a:p>
            <a:r>
              <a:rPr lang="en-IN" b="0" dirty="0"/>
              <a:t>Calculate the overlap matrix and the one electron part of the </a:t>
            </a:r>
            <a:r>
              <a:rPr lang="en-IN" b="0" dirty="0" err="1"/>
              <a:t>Fock</a:t>
            </a:r>
            <a:r>
              <a:rPr lang="en-IN" b="0" dirty="0"/>
              <a:t> Matrix by calculating the various integrations using 10-point Newton Cotes’ Method.</a:t>
            </a:r>
          </a:p>
          <a:p>
            <a:endParaRPr lang="en-IN" b="0" dirty="0"/>
          </a:p>
          <a:p>
            <a:pPr marL="0" indent="0" algn="ctr">
              <a:buNone/>
            </a:pPr>
            <a:endParaRPr lang="en-IN" b="0" dirty="0"/>
          </a:p>
          <a:p>
            <a:pPr marL="0" indent="0" algn="ctr">
              <a:buNone/>
            </a:pPr>
            <a:endParaRPr lang="en-US" dirty="0"/>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IN" dirty="0" err="1"/>
              <a:t>Nataraj</a:t>
            </a:r>
            <a:r>
              <a:rPr lang="en-IN" dirty="0"/>
              <a:t>, H. S.,DF SCF.F90 Fortran Code.</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23</a:t>
            </a:fld>
            <a:endParaRPr lang="en-IN" dirty="0"/>
          </a:p>
        </p:txBody>
      </p:sp>
    </p:spTree>
    <p:extLst>
      <p:ext uri="{BB962C8B-B14F-4D97-AF65-F5344CB8AC3E}">
        <p14:creationId xmlns:p14="http://schemas.microsoft.com/office/powerpoint/2010/main" val="215642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SCF Procedure</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892522"/>
          </a:xfrm>
        </p:spPr>
        <p:txBody>
          <a:bodyPr>
            <a:normAutofit/>
          </a:bodyPr>
          <a:lstStyle/>
          <a:p>
            <a:r>
              <a:rPr lang="en-IN" b="0" dirty="0"/>
              <a:t>Neglect electron-electron interaction in the first iteration, eq. to P=0</a:t>
            </a:r>
          </a:p>
          <a:p>
            <a:r>
              <a:rPr lang="en-IN" dirty="0"/>
              <a:t>Calculate coulomb repulsion part of </a:t>
            </a:r>
            <a:r>
              <a:rPr lang="en-IN" dirty="0" err="1"/>
              <a:t>Fock</a:t>
            </a:r>
            <a:r>
              <a:rPr lang="en-IN" dirty="0"/>
              <a:t> matrix if iteration&gt;1.</a:t>
            </a:r>
            <a:endParaRPr lang="en-IN" b="0" dirty="0"/>
          </a:p>
          <a:p>
            <a:r>
              <a:rPr lang="en-IN" dirty="0"/>
              <a:t>Diagonalise S to obtain X.</a:t>
            </a:r>
          </a:p>
          <a:p>
            <a:r>
              <a:rPr lang="en-IN" b="0" dirty="0"/>
              <a:t>Calculate F’.</a:t>
            </a:r>
          </a:p>
          <a:p>
            <a:r>
              <a:rPr lang="en-IN" dirty="0"/>
              <a:t>Diagonalise F’ to obtain C’.</a:t>
            </a:r>
          </a:p>
          <a:p>
            <a:r>
              <a:rPr lang="en-IN" b="0" dirty="0"/>
              <a:t>Calculate C.</a:t>
            </a:r>
          </a:p>
          <a:p>
            <a:r>
              <a:rPr lang="en-IN" dirty="0"/>
              <a:t>Calculate the density matrix. Calculate the norm of the difference between this and the old density matrix. If it is less than the critical value, end the procedure. Otherwise return to step 2 if </a:t>
            </a:r>
            <a:r>
              <a:rPr lang="en-IN" dirty="0" err="1"/>
              <a:t>iter</a:t>
            </a:r>
            <a:r>
              <a:rPr lang="en-IN" dirty="0"/>
              <a:t>&lt;</a:t>
            </a:r>
            <a:r>
              <a:rPr lang="en-IN" dirty="0" err="1"/>
              <a:t>maxiter</a:t>
            </a:r>
            <a:r>
              <a:rPr lang="en-IN" dirty="0"/>
              <a:t>.</a:t>
            </a:r>
          </a:p>
          <a:p>
            <a:r>
              <a:rPr lang="en-IN" b="0" dirty="0"/>
              <a:t>If </a:t>
            </a:r>
            <a:r>
              <a:rPr lang="en-IN" b="0" dirty="0" err="1"/>
              <a:t>iter</a:t>
            </a:r>
            <a:r>
              <a:rPr lang="en-IN" b="0" dirty="0"/>
              <a:t>&gt;=</a:t>
            </a:r>
            <a:r>
              <a:rPr lang="en-IN" b="0" dirty="0" err="1"/>
              <a:t>maxiter</a:t>
            </a:r>
            <a:r>
              <a:rPr lang="en-IN" b="0" dirty="0"/>
              <a:t>, equations didn’t converge.</a:t>
            </a:r>
          </a:p>
          <a:p>
            <a:pPr marL="0" indent="0" algn="ctr">
              <a:buNone/>
            </a:pPr>
            <a:endParaRPr lang="en-IN" b="0" dirty="0"/>
          </a:p>
          <a:p>
            <a:pPr marL="0" indent="0" algn="ctr">
              <a:buNone/>
            </a:pPr>
            <a:endParaRPr lang="en-US" dirty="0"/>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IN" dirty="0" err="1"/>
              <a:t>Nataraj</a:t>
            </a:r>
            <a:r>
              <a:rPr lang="en-IN" dirty="0"/>
              <a:t>, H. S.,DF SCF.F90 Fortran Code.</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24</a:t>
            </a:fld>
            <a:endParaRPr lang="en-IN" dirty="0"/>
          </a:p>
        </p:txBody>
      </p:sp>
    </p:spTree>
    <p:extLst>
      <p:ext uri="{BB962C8B-B14F-4D97-AF65-F5344CB8AC3E}">
        <p14:creationId xmlns:p14="http://schemas.microsoft.com/office/powerpoint/2010/main" val="1846064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Calculating total energy</a:t>
            </a:r>
          </a:p>
        </p:txBody>
      </p:sp>
      <p:sp>
        <p:nvSpPr>
          <p:cNvPr id="9" name="Content Placeholder 8">
            <a:extLst>
              <a:ext uri="{FF2B5EF4-FFF2-40B4-BE49-F238E27FC236}">
                <a16:creationId xmlns:a16="http://schemas.microsoft.com/office/drawing/2014/main" id="{38AD07FB-A4D6-4962-9832-17308D91D09F}"/>
              </a:ext>
            </a:extLst>
          </p:cNvPr>
          <p:cNvSpPr>
            <a:spLocks noGrp="1"/>
          </p:cNvSpPr>
          <p:nvPr>
            <p:ph idx="1"/>
          </p:nvPr>
        </p:nvSpPr>
        <p:spPr>
          <a:xfrm>
            <a:off x="838200" y="1463828"/>
            <a:ext cx="10515600" cy="4892522"/>
          </a:xfrm>
        </p:spPr>
        <p:txBody>
          <a:bodyPr>
            <a:normAutofit/>
          </a:bodyPr>
          <a:lstStyle/>
          <a:p>
            <a:r>
              <a:rPr lang="en-IN" b="0" dirty="0"/>
              <a:t>Total Energy is calculated using the following relation:</a:t>
            </a:r>
          </a:p>
          <a:p>
            <a:pPr marL="0" indent="0" algn="ctr">
              <a:buNone/>
            </a:pPr>
            <a:endParaRPr lang="en-US" dirty="0"/>
          </a:p>
        </p:txBody>
      </p:sp>
      <p:sp>
        <p:nvSpPr>
          <p:cNvPr id="3" name="Footer Placeholder 2">
            <a:extLst>
              <a:ext uri="{FF2B5EF4-FFF2-40B4-BE49-F238E27FC236}">
                <a16:creationId xmlns:a16="http://schemas.microsoft.com/office/drawing/2014/main" id="{1AAF4C3D-E6F4-4C47-8C88-34E55A8D934D}"/>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5" name="Slide Number Placeholder 4">
            <a:extLst>
              <a:ext uri="{FF2B5EF4-FFF2-40B4-BE49-F238E27FC236}">
                <a16:creationId xmlns:a16="http://schemas.microsoft.com/office/drawing/2014/main" id="{0B0E7C97-8F97-4EF9-8FE2-18C5BD7392D8}"/>
              </a:ext>
            </a:extLst>
          </p:cNvPr>
          <p:cNvSpPr>
            <a:spLocks noGrp="1"/>
          </p:cNvSpPr>
          <p:nvPr>
            <p:ph type="sldNum" sz="quarter" idx="12"/>
          </p:nvPr>
        </p:nvSpPr>
        <p:spPr/>
        <p:txBody>
          <a:bodyPr/>
          <a:lstStyle/>
          <a:p>
            <a:fld id="{99A35887-E660-4CA2-B7F2-02219568EBA2}" type="slidenum">
              <a:rPr lang="en-IN" smtClean="0"/>
              <a:t>25</a:t>
            </a:fld>
            <a:endParaRPr lang="en-IN" dirty="0"/>
          </a:p>
        </p:txBody>
      </p:sp>
      <p:pic>
        <p:nvPicPr>
          <p:cNvPr id="6" name="Picture 5">
            <a:extLst>
              <a:ext uri="{FF2B5EF4-FFF2-40B4-BE49-F238E27FC236}">
                <a16:creationId xmlns:a16="http://schemas.microsoft.com/office/drawing/2014/main" id="{0F8650DB-4E96-478F-8066-29E18796F0A1}"/>
              </a:ext>
            </a:extLst>
          </p:cNvPr>
          <p:cNvPicPr>
            <a:picLocks noChangeAspect="1"/>
          </p:cNvPicPr>
          <p:nvPr/>
        </p:nvPicPr>
        <p:blipFill>
          <a:blip r:embed="rId3"/>
          <a:stretch>
            <a:fillRect/>
          </a:stretch>
        </p:blipFill>
        <p:spPr>
          <a:xfrm>
            <a:off x="3376612" y="2181225"/>
            <a:ext cx="5743575" cy="1247775"/>
          </a:xfrm>
          <a:prstGeom prst="rect">
            <a:avLst/>
          </a:prstGeom>
        </p:spPr>
      </p:pic>
    </p:spTree>
    <p:extLst>
      <p:ext uri="{BB962C8B-B14F-4D97-AF65-F5344CB8AC3E}">
        <p14:creationId xmlns:p14="http://schemas.microsoft.com/office/powerpoint/2010/main" val="293962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2CF5-14C1-4305-A8B6-615AED5C606C}"/>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BACFA865-E182-44D6-8002-CFE80C4BFECD}"/>
              </a:ext>
            </a:extLst>
          </p:cNvPr>
          <p:cNvSpPr>
            <a:spLocks noGrp="1"/>
          </p:cNvSpPr>
          <p:nvPr>
            <p:ph idx="1"/>
          </p:nvPr>
        </p:nvSpPr>
        <p:spPr>
          <a:xfrm>
            <a:off x="838200" y="1341967"/>
            <a:ext cx="10515600" cy="697442"/>
          </a:xfrm>
        </p:spPr>
        <p:txBody>
          <a:bodyPr>
            <a:normAutofit/>
          </a:bodyPr>
          <a:lstStyle/>
          <a:p>
            <a:r>
              <a:rPr lang="en-IN" sz="3200" dirty="0">
                <a:latin typeface="+mj-lt"/>
              </a:rPr>
              <a:t>Unable to get the SCF procedure to converge.</a:t>
            </a:r>
          </a:p>
          <a:p>
            <a:pPr marL="0" indent="0">
              <a:buNone/>
            </a:pPr>
            <a:endParaRPr lang="en-IN" sz="3200" dirty="0">
              <a:latin typeface="+mj-lt"/>
            </a:endParaRPr>
          </a:p>
        </p:txBody>
      </p:sp>
      <p:sp>
        <p:nvSpPr>
          <p:cNvPr id="4" name="Footer Placeholder 3">
            <a:extLst>
              <a:ext uri="{FF2B5EF4-FFF2-40B4-BE49-F238E27FC236}">
                <a16:creationId xmlns:a16="http://schemas.microsoft.com/office/drawing/2014/main" id="{5EC2153F-4FBE-4BC5-9B6E-78965EB79AA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3AD4395-FFB3-42E1-B59A-DA8EBC9D42F0}"/>
              </a:ext>
            </a:extLst>
          </p:cNvPr>
          <p:cNvSpPr>
            <a:spLocks noGrp="1"/>
          </p:cNvSpPr>
          <p:nvPr>
            <p:ph type="sldNum" sz="quarter" idx="12"/>
          </p:nvPr>
        </p:nvSpPr>
        <p:spPr/>
        <p:txBody>
          <a:bodyPr/>
          <a:lstStyle/>
          <a:p>
            <a:fld id="{99A35887-E660-4CA2-B7F2-02219568EBA2}" type="slidenum">
              <a:rPr lang="en-IN" smtClean="0"/>
              <a:t>26</a:t>
            </a:fld>
            <a:endParaRPr lang="en-IN" dirty="0"/>
          </a:p>
        </p:txBody>
      </p:sp>
      <p:sp>
        <p:nvSpPr>
          <p:cNvPr id="6" name="Title 1">
            <a:extLst>
              <a:ext uri="{FF2B5EF4-FFF2-40B4-BE49-F238E27FC236}">
                <a16:creationId xmlns:a16="http://schemas.microsoft.com/office/drawing/2014/main" id="{1AE426AF-5C88-48E1-8D4C-C4BDE7E91C99}"/>
              </a:ext>
            </a:extLst>
          </p:cNvPr>
          <p:cNvSpPr txBox="1">
            <a:spLocks/>
          </p:cNvSpPr>
          <p:nvPr/>
        </p:nvSpPr>
        <p:spPr>
          <a:xfrm>
            <a:off x="838200" y="22817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Future Objectives</a:t>
            </a:r>
          </a:p>
        </p:txBody>
      </p:sp>
      <p:sp>
        <p:nvSpPr>
          <p:cNvPr id="8" name="Content Placeholder 2">
            <a:extLst>
              <a:ext uri="{FF2B5EF4-FFF2-40B4-BE49-F238E27FC236}">
                <a16:creationId xmlns:a16="http://schemas.microsoft.com/office/drawing/2014/main" id="{4D82E538-CB38-4664-B5AE-A2B8E0303BE0}"/>
              </a:ext>
            </a:extLst>
          </p:cNvPr>
          <p:cNvSpPr txBox="1">
            <a:spLocks/>
          </p:cNvSpPr>
          <p:nvPr/>
        </p:nvSpPr>
        <p:spPr>
          <a:xfrm>
            <a:off x="838200" y="3500965"/>
            <a:ext cx="10515600" cy="3220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200" dirty="0">
                <a:latin typeface="+mj-lt"/>
              </a:rPr>
              <a:t>Check the code for errors which might lead to divergence.</a:t>
            </a:r>
          </a:p>
          <a:p>
            <a:r>
              <a:rPr lang="en-IN" sz="3200" dirty="0">
                <a:latin typeface="+mj-lt"/>
              </a:rPr>
              <a:t>Try eliminating basis for which eigenvalues of the overlap matrix are too small.</a:t>
            </a:r>
          </a:p>
          <a:p>
            <a:r>
              <a:rPr lang="en-IN" sz="3200" dirty="0">
                <a:latin typeface="+mj-lt"/>
              </a:rPr>
              <a:t>Add other features like different types of basis, </a:t>
            </a:r>
            <a:r>
              <a:rPr lang="en-IN" sz="3200" dirty="0" err="1">
                <a:latin typeface="+mj-lt"/>
              </a:rPr>
              <a:t>Breit</a:t>
            </a:r>
            <a:r>
              <a:rPr lang="en-IN" sz="3200" dirty="0">
                <a:latin typeface="+mj-lt"/>
              </a:rPr>
              <a:t> interaction, finite nuclei, isotope shift, correlation energy using post mean field methods and open shell calculations</a:t>
            </a:r>
          </a:p>
          <a:p>
            <a:pPr marL="0" indent="0">
              <a:buFont typeface="Arial" panose="020B0604020202020204" pitchFamily="34" charset="0"/>
              <a:buNone/>
            </a:pPr>
            <a:endParaRPr lang="en-IN" sz="3200" dirty="0">
              <a:latin typeface="+mj-lt"/>
            </a:endParaRPr>
          </a:p>
        </p:txBody>
      </p:sp>
    </p:spTree>
    <p:extLst>
      <p:ext uri="{BB962C8B-B14F-4D97-AF65-F5344CB8AC3E}">
        <p14:creationId xmlns:p14="http://schemas.microsoft.com/office/powerpoint/2010/main" val="172465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F56B-0D38-4CAB-A921-42E0F7FF7E53}"/>
              </a:ext>
            </a:extLst>
          </p:cNvPr>
          <p:cNvSpPr>
            <a:spLocks noGrp="1"/>
          </p:cNvSpPr>
          <p:nvPr>
            <p:ph type="title"/>
          </p:nvPr>
        </p:nvSpPr>
        <p:spPr>
          <a:xfrm>
            <a:off x="838200" y="365125"/>
            <a:ext cx="10515600" cy="752475"/>
          </a:xfrm>
        </p:spPr>
        <p:txBody>
          <a:bodyPr/>
          <a:lstStyle/>
          <a:p>
            <a:r>
              <a:rPr lang="en-IN" u="sng" dirty="0"/>
              <a:t>References</a:t>
            </a:r>
          </a:p>
        </p:txBody>
      </p:sp>
      <p:sp>
        <p:nvSpPr>
          <p:cNvPr id="3" name="Content Placeholder 2">
            <a:extLst>
              <a:ext uri="{FF2B5EF4-FFF2-40B4-BE49-F238E27FC236}">
                <a16:creationId xmlns:a16="http://schemas.microsoft.com/office/drawing/2014/main" id="{ACB785FB-9B8C-4C6C-B117-FC6DF59FE050}"/>
              </a:ext>
            </a:extLst>
          </p:cNvPr>
          <p:cNvSpPr>
            <a:spLocks noGrp="1"/>
          </p:cNvSpPr>
          <p:nvPr>
            <p:ph idx="1"/>
          </p:nvPr>
        </p:nvSpPr>
        <p:spPr>
          <a:xfrm>
            <a:off x="838200" y="1456293"/>
            <a:ext cx="10515600" cy="4351338"/>
          </a:xfrm>
        </p:spPr>
        <p:txBody>
          <a:bodyPr>
            <a:normAutofit/>
          </a:bodyPr>
          <a:lstStyle/>
          <a:p>
            <a:r>
              <a:rPr lang="en-US" dirty="0" err="1">
                <a:solidFill>
                  <a:srgbClr val="222222"/>
                </a:solidFill>
                <a:latin typeface="-apple-system"/>
              </a:rPr>
              <a:t>Nataraj</a:t>
            </a:r>
            <a:r>
              <a:rPr lang="en-US" b="0" i="0" dirty="0">
                <a:solidFill>
                  <a:srgbClr val="222222"/>
                </a:solidFill>
                <a:effectLst/>
                <a:latin typeface="-apple-system"/>
              </a:rPr>
              <a:t>, H. S., Notes, Unit-1 Many electron atoms, PHN-626 Advanced Atomic and Molecula</a:t>
            </a:r>
            <a:r>
              <a:rPr lang="en-US" dirty="0">
                <a:solidFill>
                  <a:srgbClr val="222222"/>
                </a:solidFill>
                <a:latin typeface="-apple-system"/>
              </a:rPr>
              <a:t>r Physics</a:t>
            </a:r>
            <a:r>
              <a:rPr lang="en-US" b="0" i="0" dirty="0">
                <a:solidFill>
                  <a:srgbClr val="222222"/>
                </a:solidFill>
                <a:effectLst/>
                <a:latin typeface="-apple-system"/>
              </a:rPr>
              <a:t> (2021), IIT Roorkee.</a:t>
            </a:r>
          </a:p>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r>
              <a:rPr lang="en-IN" dirty="0" err="1"/>
              <a:t>Nataraj</a:t>
            </a:r>
            <a:r>
              <a:rPr lang="en-IN" dirty="0"/>
              <a:t>, H. S.,DF SCF.F90 Fortran Code.</a:t>
            </a:r>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8F2637F7-51EF-4C0D-9D6E-1210B32790D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95AA2EC-1466-4846-ACFA-AEB3C1B3A539}"/>
              </a:ext>
            </a:extLst>
          </p:cNvPr>
          <p:cNvSpPr>
            <a:spLocks noGrp="1"/>
          </p:cNvSpPr>
          <p:nvPr>
            <p:ph type="sldNum" sz="quarter" idx="12"/>
          </p:nvPr>
        </p:nvSpPr>
        <p:spPr/>
        <p:txBody>
          <a:bodyPr/>
          <a:lstStyle/>
          <a:p>
            <a:fld id="{99A35887-E660-4CA2-B7F2-02219568EBA2}" type="slidenum">
              <a:rPr lang="en-IN" smtClean="0"/>
              <a:t>27</a:t>
            </a:fld>
            <a:endParaRPr lang="en-IN" dirty="0"/>
          </a:p>
        </p:txBody>
      </p:sp>
    </p:spTree>
    <p:extLst>
      <p:ext uri="{BB962C8B-B14F-4D97-AF65-F5344CB8AC3E}">
        <p14:creationId xmlns:p14="http://schemas.microsoft.com/office/powerpoint/2010/main" val="329846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FA865-E182-44D6-8002-CFE80C4BFECD}"/>
              </a:ext>
            </a:extLst>
          </p:cNvPr>
          <p:cNvSpPr>
            <a:spLocks noGrp="1"/>
          </p:cNvSpPr>
          <p:nvPr>
            <p:ph idx="1"/>
          </p:nvPr>
        </p:nvSpPr>
        <p:spPr>
          <a:xfrm>
            <a:off x="838200" y="2743200"/>
            <a:ext cx="10515600" cy="3433763"/>
          </a:xfrm>
        </p:spPr>
        <p:txBody>
          <a:bodyPr>
            <a:normAutofit/>
          </a:bodyPr>
          <a:lstStyle/>
          <a:p>
            <a:pPr marL="0" indent="0" algn="ctr">
              <a:buNone/>
            </a:pPr>
            <a:r>
              <a:rPr lang="en-IN" sz="3200" dirty="0">
                <a:latin typeface="+mj-lt"/>
              </a:rPr>
              <a:t>Thank You.</a:t>
            </a:r>
          </a:p>
        </p:txBody>
      </p:sp>
      <p:sp>
        <p:nvSpPr>
          <p:cNvPr id="2" name="Footer Placeholder 1">
            <a:extLst>
              <a:ext uri="{FF2B5EF4-FFF2-40B4-BE49-F238E27FC236}">
                <a16:creationId xmlns:a16="http://schemas.microsoft.com/office/drawing/2014/main" id="{0CC68367-54ED-4549-9C13-5296B54FF3A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C86254A-0F97-433C-BC18-1AFC4000C462}"/>
              </a:ext>
            </a:extLst>
          </p:cNvPr>
          <p:cNvSpPr>
            <a:spLocks noGrp="1"/>
          </p:cNvSpPr>
          <p:nvPr>
            <p:ph type="sldNum" sz="quarter" idx="12"/>
          </p:nvPr>
        </p:nvSpPr>
        <p:spPr/>
        <p:txBody>
          <a:bodyPr/>
          <a:lstStyle/>
          <a:p>
            <a:fld id="{99A35887-E660-4CA2-B7F2-02219568EBA2}" type="slidenum">
              <a:rPr lang="en-IN" smtClean="0"/>
              <a:t>28</a:t>
            </a:fld>
            <a:endParaRPr lang="en-IN" dirty="0"/>
          </a:p>
        </p:txBody>
      </p:sp>
    </p:spTree>
    <p:extLst>
      <p:ext uri="{BB962C8B-B14F-4D97-AF65-F5344CB8AC3E}">
        <p14:creationId xmlns:p14="http://schemas.microsoft.com/office/powerpoint/2010/main" val="19626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96FE-23C7-41B3-91BE-1C77656FF7B3}"/>
              </a:ext>
            </a:extLst>
          </p:cNvPr>
          <p:cNvSpPr>
            <a:spLocks noGrp="1"/>
          </p:cNvSpPr>
          <p:nvPr>
            <p:ph type="ctrTitle"/>
          </p:nvPr>
        </p:nvSpPr>
        <p:spPr>
          <a:xfrm>
            <a:off x="479854" y="1479130"/>
            <a:ext cx="11232291" cy="2387600"/>
          </a:xfrm>
        </p:spPr>
        <p:txBody>
          <a:bodyPr>
            <a:normAutofit/>
          </a:bodyPr>
          <a:lstStyle/>
          <a:p>
            <a:br>
              <a:rPr lang="en-IN" dirty="0"/>
            </a:br>
            <a:r>
              <a:rPr lang="en-IN" dirty="0"/>
              <a:t>Dirac Hartree </a:t>
            </a:r>
            <a:r>
              <a:rPr lang="en-IN" dirty="0" err="1"/>
              <a:t>Fock</a:t>
            </a:r>
            <a:r>
              <a:rPr lang="en-IN" dirty="0"/>
              <a:t> Theory</a:t>
            </a:r>
          </a:p>
        </p:txBody>
      </p:sp>
    </p:spTree>
    <p:extLst>
      <p:ext uri="{BB962C8B-B14F-4D97-AF65-F5344CB8AC3E}">
        <p14:creationId xmlns:p14="http://schemas.microsoft.com/office/powerpoint/2010/main" val="272925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p:txBody>
          <a:bodyPr/>
          <a:lstStyle/>
          <a:p>
            <a:r>
              <a:rPr lang="en-IN" dirty="0"/>
              <a:t>N-electron Dirac Hamiltonian</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p:txBody>
          <a:bodyPr>
            <a:normAutofit/>
          </a:bodyPr>
          <a:lstStyle/>
          <a:p>
            <a:r>
              <a:rPr lang="en-US" dirty="0"/>
              <a:t>We are interested in finding a set of spin orbitals such that the single determinant formed from these spin orbitals is the best approximation to the ground state of an N-electron system.</a:t>
            </a:r>
          </a:p>
        </p:txBody>
      </p:sp>
      <p:sp>
        <p:nvSpPr>
          <p:cNvPr id="4" name="Content Placeholder 2">
            <a:extLst>
              <a:ext uri="{FF2B5EF4-FFF2-40B4-BE49-F238E27FC236}">
                <a16:creationId xmlns:a16="http://schemas.microsoft.com/office/drawing/2014/main" id="{FB100022-D06B-4141-9D77-DAC5BACACCD5}"/>
              </a:ext>
            </a:extLst>
          </p:cNvPr>
          <p:cNvSpPr txBox="1">
            <a:spLocks/>
          </p:cNvSpPr>
          <p:nvPr/>
        </p:nvSpPr>
        <p:spPr>
          <a:xfrm>
            <a:off x="838200" y="3214158"/>
            <a:ext cx="10515600" cy="3507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total Dirac-</a:t>
            </a:r>
            <a:r>
              <a:rPr lang="en-IN" dirty="0" err="1"/>
              <a:t>Breit</a:t>
            </a:r>
            <a:r>
              <a:rPr lang="en-IN" dirty="0"/>
              <a:t> Hamiltonian for a many electron system has two terms- a one-electron part consisting of kinetic, mass-energy and nuclear attraction:</a:t>
            </a:r>
          </a:p>
          <a:p>
            <a:endParaRPr lang="en-IN" dirty="0"/>
          </a:p>
          <a:p>
            <a:r>
              <a:rPr lang="en-IN" dirty="0"/>
              <a:t>And the two electron part, consisting of Coulomb repulsion and </a:t>
            </a:r>
            <a:r>
              <a:rPr lang="en-IN" dirty="0" err="1"/>
              <a:t>Breit</a:t>
            </a:r>
            <a:r>
              <a:rPr lang="en-IN" dirty="0"/>
              <a:t> Interaction (which I am not considering for now):</a:t>
            </a:r>
          </a:p>
        </p:txBody>
      </p:sp>
      <p:pic>
        <p:nvPicPr>
          <p:cNvPr id="5" name="Picture 4">
            <a:extLst>
              <a:ext uri="{FF2B5EF4-FFF2-40B4-BE49-F238E27FC236}">
                <a16:creationId xmlns:a16="http://schemas.microsoft.com/office/drawing/2014/main" id="{1BFB8819-1E6A-4545-944F-EA1CD553558C}"/>
              </a:ext>
            </a:extLst>
          </p:cNvPr>
          <p:cNvPicPr>
            <a:picLocks noChangeAspect="1"/>
          </p:cNvPicPr>
          <p:nvPr/>
        </p:nvPicPr>
        <p:blipFill>
          <a:blip r:embed="rId3"/>
          <a:stretch>
            <a:fillRect/>
          </a:stretch>
        </p:blipFill>
        <p:spPr>
          <a:xfrm>
            <a:off x="4064000" y="4023852"/>
            <a:ext cx="5215468" cy="962739"/>
          </a:xfrm>
          <a:prstGeom prst="rect">
            <a:avLst/>
          </a:prstGeom>
        </p:spPr>
      </p:pic>
      <p:pic>
        <p:nvPicPr>
          <p:cNvPr id="6" name="Picture 5">
            <a:extLst>
              <a:ext uri="{FF2B5EF4-FFF2-40B4-BE49-F238E27FC236}">
                <a16:creationId xmlns:a16="http://schemas.microsoft.com/office/drawing/2014/main" id="{FCCEE930-7440-4E76-B089-BE79C70AC5D1}"/>
              </a:ext>
            </a:extLst>
          </p:cNvPr>
          <p:cNvPicPr>
            <a:picLocks noChangeAspect="1"/>
          </p:cNvPicPr>
          <p:nvPr/>
        </p:nvPicPr>
        <p:blipFill>
          <a:blip r:embed="rId4"/>
          <a:stretch>
            <a:fillRect/>
          </a:stretch>
        </p:blipFill>
        <p:spPr>
          <a:xfrm>
            <a:off x="8320630" y="5389827"/>
            <a:ext cx="3261770" cy="1348910"/>
          </a:xfrm>
          <a:prstGeom prst="rect">
            <a:avLst/>
          </a:prstGeom>
        </p:spPr>
      </p:pic>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dirty="0">
                <a:solidFill>
                  <a:srgbClr val="222222"/>
                </a:solidFill>
                <a:latin typeface="-apple-system"/>
              </a:rPr>
              <a:t>Clementi, </a:t>
            </a:r>
            <a:r>
              <a:rPr lang="en-US" b="0" i="0" dirty="0">
                <a:solidFill>
                  <a:srgbClr val="222222"/>
                </a:solidFill>
                <a:effectLst/>
                <a:latin typeface="-apple-system"/>
              </a:rPr>
              <a:t>E., Modern Techniques in Computational Chemistry: MOTECC-91,  </a:t>
            </a:r>
            <a:r>
              <a:rPr lang="en-US" i="1" dirty="0">
                <a:solidFill>
                  <a:srgbClr val="222222"/>
                </a:solidFill>
                <a:latin typeface="-apple-system"/>
              </a:rPr>
              <a:t>Chapter 4</a:t>
            </a:r>
            <a:r>
              <a:rPr lang="en-US" b="0" i="0" dirty="0">
                <a:solidFill>
                  <a:srgbClr val="222222"/>
                </a:solidFill>
                <a:effectLst/>
                <a:latin typeface="-apple-system"/>
              </a:rPr>
              <a:t>.</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4</a:t>
            </a:fld>
            <a:endParaRPr lang="en-IN" dirty="0"/>
          </a:p>
        </p:txBody>
      </p:sp>
    </p:spTree>
    <p:extLst>
      <p:ext uri="{BB962C8B-B14F-4D97-AF65-F5344CB8AC3E}">
        <p14:creationId xmlns:p14="http://schemas.microsoft.com/office/powerpoint/2010/main" val="111738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596614" y="97075"/>
            <a:ext cx="10515600" cy="1325563"/>
          </a:xfrm>
        </p:spPr>
        <p:txBody>
          <a:bodyPr/>
          <a:lstStyle/>
          <a:p>
            <a:r>
              <a:rPr lang="en-IN" dirty="0"/>
              <a:t>Hartree-</a:t>
            </a:r>
            <a:r>
              <a:rPr lang="en-IN" dirty="0" err="1"/>
              <a:t>Fock</a:t>
            </a:r>
            <a:r>
              <a:rPr lang="en-IN" dirty="0"/>
              <a:t> Equations</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381000" y="1287529"/>
            <a:ext cx="11658600" cy="4927004"/>
          </a:xfrm>
        </p:spPr>
        <p:txBody>
          <a:bodyPr>
            <a:normAutofit lnSpcReduction="10000"/>
          </a:bodyPr>
          <a:lstStyle/>
          <a:p>
            <a:r>
              <a:rPr lang="en-US" dirty="0"/>
              <a:t>According to the variational principle, the ‘best’ spin orbitals are those which minimize the electronic energy</a:t>
            </a:r>
          </a:p>
          <a:p>
            <a:pPr marL="0" indent="0">
              <a:buNone/>
            </a:pPr>
            <a:endParaRPr lang="en-US" dirty="0"/>
          </a:p>
          <a:p>
            <a:pPr marL="0" indent="0">
              <a:buNone/>
            </a:pPr>
            <a:endParaRPr lang="en-US" dirty="0"/>
          </a:p>
          <a:p>
            <a:r>
              <a:rPr lang="en-US" dirty="0"/>
              <a:t>The resulting equation is the Hartree </a:t>
            </a:r>
            <a:r>
              <a:rPr lang="en-US" dirty="0" err="1"/>
              <a:t>Fock</a:t>
            </a:r>
            <a:r>
              <a:rPr lang="en-US" dirty="0"/>
              <a:t> </a:t>
            </a:r>
            <a:r>
              <a:rPr lang="en-US" dirty="0" err="1"/>
              <a:t>Integro</a:t>
            </a:r>
            <a:r>
              <a:rPr lang="en-US" dirty="0"/>
              <a:t>-differential equation</a:t>
            </a:r>
          </a:p>
          <a:p>
            <a:pPr marL="0" indent="0">
              <a:buNone/>
            </a:pPr>
            <a:endParaRPr lang="en-US" dirty="0"/>
          </a:p>
          <a:p>
            <a:pPr marL="0" indent="0">
              <a:buNone/>
            </a:pPr>
            <a:endParaRPr lang="en-US" dirty="0"/>
          </a:p>
          <a:p>
            <a:pPr marL="0" indent="0">
              <a:buNone/>
            </a:pPr>
            <a:r>
              <a:rPr lang="en-US" dirty="0"/>
              <a:t>where, h    = one electron operator</a:t>
            </a:r>
          </a:p>
          <a:p>
            <a:pPr marL="0" indent="0">
              <a:buNone/>
            </a:pPr>
            <a:r>
              <a:rPr lang="en-US" dirty="0"/>
              <a:t>	  J     = direct coulomb operator</a:t>
            </a:r>
          </a:p>
          <a:p>
            <a:pPr marL="0" indent="0">
              <a:buNone/>
            </a:pPr>
            <a:r>
              <a:rPr lang="en-US" dirty="0"/>
              <a:t>	  K    = exchange coulomb operator</a:t>
            </a:r>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5</a:t>
            </a:fld>
            <a:endParaRPr lang="en-IN" dirty="0"/>
          </a:p>
        </p:txBody>
      </p:sp>
      <p:pic>
        <p:nvPicPr>
          <p:cNvPr id="18" name="Picture 17">
            <a:extLst>
              <a:ext uri="{FF2B5EF4-FFF2-40B4-BE49-F238E27FC236}">
                <a16:creationId xmlns:a16="http://schemas.microsoft.com/office/drawing/2014/main" id="{10BE13BA-4FD7-47E5-804D-FBBB3DC5C52C}"/>
              </a:ext>
            </a:extLst>
          </p:cNvPr>
          <p:cNvPicPr>
            <a:picLocks noChangeAspect="1"/>
          </p:cNvPicPr>
          <p:nvPr/>
        </p:nvPicPr>
        <p:blipFill rotWithShape="1">
          <a:blip r:embed="rId3"/>
          <a:srcRect l="1227" t="3937" r="1041" b="5103"/>
          <a:stretch/>
        </p:blipFill>
        <p:spPr>
          <a:xfrm>
            <a:off x="5679829" y="1667055"/>
            <a:ext cx="4947142" cy="1422302"/>
          </a:xfrm>
          <a:prstGeom prst="rect">
            <a:avLst/>
          </a:prstGeom>
        </p:spPr>
      </p:pic>
      <p:pic>
        <p:nvPicPr>
          <p:cNvPr id="20" name="Picture 19">
            <a:extLst>
              <a:ext uri="{FF2B5EF4-FFF2-40B4-BE49-F238E27FC236}">
                <a16:creationId xmlns:a16="http://schemas.microsoft.com/office/drawing/2014/main" id="{ECD0BB13-89C9-47D6-B1B4-242638A3F1B3}"/>
              </a:ext>
            </a:extLst>
          </p:cNvPr>
          <p:cNvPicPr>
            <a:picLocks noChangeAspect="1"/>
          </p:cNvPicPr>
          <p:nvPr/>
        </p:nvPicPr>
        <p:blipFill>
          <a:blip r:embed="rId4"/>
          <a:stretch>
            <a:fillRect/>
          </a:stretch>
        </p:blipFill>
        <p:spPr>
          <a:xfrm>
            <a:off x="2723357" y="3429000"/>
            <a:ext cx="6248929" cy="997386"/>
          </a:xfrm>
          <a:prstGeom prst="rect">
            <a:avLst/>
          </a:prstGeom>
        </p:spPr>
      </p:pic>
      <p:pic>
        <p:nvPicPr>
          <p:cNvPr id="22" name="Picture 21">
            <a:extLst>
              <a:ext uri="{FF2B5EF4-FFF2-40B4-BE49-F238E27FC236}">
                <a16:creationId xmlns:a16="http://schemas.microsoft.com/office/drawing/2014/main" id="{B6FC7E2E-1D43-489C-947E-55942D18A66F}"/>
              </a:ext>
            </a:extLst>
          </p:cNvPr>
          <p:cNvPicPr>
            <a:picLocks noChangeAspect="1"/>
          </p:cNvPicPr>
          <p:nvPr/>
        </p:nvPicPr>
        <p:blipFill>
          <a:blip r:embed="rId5"/>
          <a:stretch>
            <a:fillRect/>
          </a:stretch>
        </p:blipFill>
        <p:spPr>
          <a:xfrm>
            <a:off x="6000750" y="4165396"/>
            <a:ext cx="5810250" cy="1054398"/>
          </a:xfrm>
          <a:prstGeom prst="rect">
            <a:avLst/>
          </a:prstGeom>
        </p:spPr>
      </p:pic>
      <p:pic>
        <p:nvPicPr>
          <p:cNvPr id="24" name="Picture 23">
            <a:extLst>
              <a:ext uri="{FF2B5EF4-FFF2-40B4-BE49-F238E27FC236}">
                <a16:creationId xmlns:a16="http://schemas.microsoft.com/office/drawing/2014/main" id="{6EC71D2B-5A4A-4501-8476-0A60665FD08B}"/>
              </a:ext>
            </a:extLst>
          </p:cNvPr>
          <p:cNvPicPr>
            <a:picLocks noChangeAspect="1"/>
          </p:cNvPicPr>
          <p:nvPr/>
        </p:nvPicPr>
        <p:blipFill rotWithShape="1">
          <a:blip r:embed="rId6"/>
          <a:srcRect t="7143"/>
          <a:stretch/>
        </p:blipFill>
        <p:spPr>
          <a:xfrm>
            <a:off x="6343649" y="5181060"/>
            <a:ext cx="5810251" cy="997386"/>
          </a:xfrm>
          <a:prstGeom prst="rect">
            <a:avLst/>
          </a:prstGeom>
        </p:spPr>
      </p:pic>
    </p:spTree>
    <p:extLst>
      <p:ext uri="{BB962C8B-B14F-4D97-AF65-F5344CB8AC3E}">
        <p14:creationId xmlns:p14="http://schemas.microsoft.com/office/powerpoint/2010/main" val="205455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596614" y="97075"/>
            <a:ext cx="10515600" cy="1325563"/>
          </a:xfrm>
        </p:spPr>
        <p:txBody>
          <a:bodyPr/>
          <a:lstStyle/>
          <a:p>
            <a:r>
              <a:rPr lang="en-IN" dirty="0"/>
              <a:t>Hartree-</a:t>
            </a:r>
            <a:r>
              <a:rPr lang="en-IN" dirty="0" err="1"/>
              <a:t>Fock</a:t>
            </a:r>
            <a:r>
              <a:rPr lang="en-IN" dirty="0"/>
              <a:t> Equations</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381000" y="1287529"/>
            <a:ext cx="11658600" cy="4927004"/>
          </a:xfrm>
        </p:spPr>
        <p:txBody>
          <a:bodyPr>
            <a:normAutofit lnSpcReduction="10000"/>
          </a:bodyPr>
          <a:lstStyle/>
          <a:p>
            <a:r>
              <a:rPr lang="en-US" dirty="0"/>
              <a:t>Considering,</a:t>
            </a:r>
          </a:p>
          <a:p>
            <a:r>
              <a:rPr lang="en-US" dirty="0"/>
              <a:t>We can add this to the previous equation and define the </a:t>
            </a:r>
            <a:r>
              <a:rPr lang="en-US" dirty="0" err="1"/>
              <a:t>fock</a:t>
            </a:r>
            <a:r>
              <a:rPr lang="en-US" dirty="0"/>
              <a:t> operator as</a:t>
            </a:r>
          </a:p>
          <a:p>
            <a:endParaRPr lang="en-US" dirty="0"/>
          </a:p>
          <a:p>
            <a:endParaRPr lang="en-US" dirty="0"/>
          </a:p>
          <a:p>
            <a:r>
              <a:rPr lang="en-US" dirty="0"/>
              <a:t>So that the Hartree </a:t>
            </a:r>
            <a:r>
              <a:rPr lang="en-US" dirty="0" err="1"/>
              <a:t>Fock</a:t>
            </a:r>
            <a:r>
              <a:rPr lang="en-US" dirty="0"/>
              <a:t> equation becomes </a:t>
            </a:r>
          </a:p>
          <a:p>
            <a:r>
              <a:rPr lang="en-US" dirty="0"/>
              <a:t>Keep in mind that we are not solving the exact electronic Schrodinger equation </a:t>
            </a:r>
            <a:r>
              <a:rPr lang="en-IN" dirty="0"/>
              <a:t>                                     but rather we have used the variational principle to find an approximation.</a:t>
            </a:r>
          </a:p>
          <a:p>
            <a:r>
              <a:rPr lang="en-IN" dirty="0"/>
              <a:t>Therefore, the sum of orbital energies we get as a result is not the total energy. The orbital energies are actually negative of the ionisation potentials required to remove the corresponding electrons (Koopmans’ theorem).</a:t>
            </a:r>
            <a:endParaRPr lang="en-US" dirty="0"/>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6</a:t>
            </a:fld>
            <a:endParaRPr lang="en-IN" dirty="0"/>
          </a:p>
        </p:txBody>
      </p:sp>
      <p:pic>
        <p:nvPicPr>
          <p:cNvPr id="19" name="Picture 18">
            <a:extLst>
              <a:ext uri="{FF2B5EF4-FFF2-40B4-BE49-F238E27FC236}">
                <a16:creationId xmlns:a16="http://schemas.microsoft.com/office/drawing/2014/main" id="{37FCEC74-F328-46C7-876F-8F1B3B72EC16}"/>
              </a:ext>
            </a:extLst>
          </p:cNvPr>
          <p:cNvPicPr>
            <a:picLocks noChangeAspect="1"/>
          </p:cNvPicPr>
          <p:nvPr/>
        </p:nvPicPr>
        <p:blipFill>
          <a:blip r:embed="rId3"/>
          <a:stretch>
            <a:fillRect/>
          </a:stretch>
        </p:blipFill>
        <p:spPr>
          <a:xfrm>
            <a:off x="3081338" y="1072538"/>
            <a:ext cx="4233863" cy="754211"/>
          </a:xfrm>
          <a:prstGeom prst="rect">
            <a:avLst/>
          </a:prstGeom>
        </p:spPr>
      </p:pic>
      <p:pic>
        <p:nvPicPr>
          <p:cNvPr id="21" name="Picture 20">
            <a:extLst>
              <a:ext uri="{FF2B5EF4-FFF2-40B4-BE49-F238E27FC236}">
                <a16:creationId xmlns:a16="http://schemas.microsoft.com/office/drawing/2014/main" id="{31C63E2E-F033-4D56-9685-EE75B76EEC2C}"/>
              </a:ext>
            </a:extLst>
          </p:cNvPr>
          <p:cNvPicPr>
            <a:picLocks noChangeAspect="1"/>
          </p:cNvPicPr>
          <p:nvPr/>
        </p:nvPicPr>
        <p:blipFill>
          <a:blip r:embed="rId4"/>
          <a:stretch>
            <a:fillRect/>
          </a:stretch>
        </p:blipFill>
        <p:spPr>
          <a:xfrm>
            <a:off x="2977864" y="2259217"/>
            <a:ext cx="5753100" cy="904875"/>
          </a:xfrm>
          <a:prstGeom prst="rect">
            <a:avLst/>
          </a:prstGeom>
        </p:spPr>
      </p:pic>
      <p:pic>
        <p:nvPicPr>
          <p:cNvPr id="23" name="Picture 22">
            <a:extLst>
              <a:ext uri="{FF2B5EF4-FFF2-40B4-BE49-F238E27FC236}">
                <a16:creationId xmlns:a16="http://schemas.microsoft.com/office/drawing/2014/main" id="{A3BD47CC-4676-41CD-84B6-10196AEE3043}"/>
              </a:ext>
            </a:extLst>
          </p:cNvPr>
          <p:cNvPicPr>
            <a:picLocks noChangeAspect="1"/>
          </p:cNvPicPr>
          <p:nvPr/>
        </p:nvPicPr>
        <p:blipFill>
          <a:blip r:embed="rId5"/>
          <a:stretch>
            <a:fillRect/>
          </a:stretch>
        </p:blipFill>
        <p:spPr>
          <a:xfrm>
            <a:off x="7219950" y="2967771"/>
            <a:ext cx="2762250" cy="676275"/>
          </a:xfrm>
          <a:prstGeom prst="rect">
            <a:avLst/>
          </a:prstGeom>
        </p:spPr>
      </p:pic>
      <p:pic>
        <p:nvPicPr>
          <p:cNvPr id="25" name="Picture 24">
            <a:extLst>
              <a:ext uri="{FF2B5EF4-FFF2-40B4-BE49-F238E27FC236}">
                <a16:creationId xmlns:a16="http://schemas.microsoft.com/office/drawing/2014/main" id="{2DF49CCB-2CAC-4F08-9404-FDDB336B5F57}"/>
              </a:ext>
            </a:extLst>
          </p:cNvPr>
          <p:cNvPicPr>
            <a:picLocks noChangeAspect="1"/>
          </p:cNvPicPr>
          <p:nvPr/>
        </p:nvPicPr>
        <p:blipFill rotWithShape="1">
          <a:blip r:embed="rId6"/>
          <a:srcRect t="9827" b="18102"/>
          <a:stretch/>
        </p:blipFill>
        <p:spPr>
          <a:xfrm>
            <a:off x="2075742" y="3924831"/>
            <a:ext cx="2716391" cy="443366"/>
          </a:xfrm>
          <a:prstGeom prst="rect">
            <a:avLst/>
          </a:prstGeom>
        </p:spPr>
      </p:pic>
    </p:spTree>
    <p:extLst>
      <p:ext uri="{BB962C8B-B14F-4D97-AF65-F5344CB8AC3E}">
        <p14:creationId xmlns:p14="http://schemas.microsoft.com/office/powerpoint/2010/main" val="124550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381000" y="188383"/>
            <a:ext cx="10515600" cy="1325563"/>
          </a:xfrm>
        </p:spPr>
        <p:txBody>
          <a:bodyPr/>
          <a:lstStyle/>
          <a:p>
            <a:r>
              <a:rPr lang="en-IN" dirty="0"/>
              <a:t>Restricted Closed shell Hartree-</a:t>
            </a:r>
            <a:r>
              <a:rPr lang="en-IN" dirty="0" err="1"/>
              <a:t>Fock</a:t>
            </a:r>
            <a:r>
              <a:rPr lang="en-IN" dirty="0"/>
              <a:t>: </a:t>
            </a:r>
            <a:br>
              <a:rPr lang="en-IN" dirty="0"/>
            </a:br>
            <a:r>
              <a:rPr lang="en-IN" dirty="0" err="1"/>
              <a:t>Roothaan</a:t>
            </a:r>
            <a:r>
              <a:rPr lang="en-IN" dirty="0"/>
              <a:t> Equations</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381000" y="1513945"/>
            <a:ext cx="11658600" cy="4700587"/>
          </a:xfrm>
        </p:spPr>
        <p:txBody>
          <a:bodyPr>
            <a:normAutofit/>
          </a:bodyPr>
          <a:lstStyle/>
          <a:p>
            <a:r>
              <a:rPr lang="en-US" dirty="0"/>
              <a:t>Only even number of electrons such that all spatial orbitals are doubly occupied.</a:t>
            </a:r>
          </a:p>
          <a:p>
            <a:endParaRPr lang="en-US" dirty="0"/>
          </a:p>
          <a:p>
            <a:endParaRPr lang="en-US" dirty="0"/>
          </a:p>
          <a:p>
            <a:endParaRPr lang="en-US" dirty="0"/>
          </a:p>
          <a:p>
            <a:endParaRPr lang="en-US" dirty="0"/>
          </a:p>
          <a:p>
            <a:pPr marL="0" indent="0">
              <a:buNone/>
            </a:pPr>
            <a:r>
              <a:rPr lang="en-US" dirty="0"/>
              <a:t>				          </a:t>
            </a:r>
            <a:r>
              <a:rPr lang="en-US" sz="1800" dirty="0"/>
              <a:t>Integrating over spin</a:t>
            </a:r>
            <a:endParaRPr lang="en-US" dirty="0"/>
          </a:p>
          <a:p>
            <a:pPr marL="0" indent="0">
              <a:buNone/>
            </a:pPr>
            <a:r>
              <a:rPr lang="en-US" dirty="0"/>
              <a:t>					</a:t>
            </a:r>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7</a:t>
            </a:fld>
            <a:endParaRPr lang="en-IN" dirty="0"/>
          </a:p>
        </p:txBody>
      </p:sp>
      <p:pic>
        <p:nvPicPr>
          <p:cNvPr id="5" name="Picture 4">
            <a:extLst>
              <a:ext uri="{FF2B5EF4-FFF2-40B4-BE49-F238E27FC236}">
                <a16:creationId xmlns:a16="http://schemas.microsoft.com/office/drawing/2014/main" id="{63FC90CA-E7C7-443B-A0C6-44A3C56C15F9}"/>
              </a:ext>
            </a:extLst>
          </p:cNvPr>
          <p:cNvPicPr>
            <a:picLocks noChangeAspect="1"/>
          </p:cNvPicPr>
          <p:nvPr/>
        </p:nvPicPr>
        <p:blipFill>
          <a:blip r:embed="rId3"/>
          <a:stretch>
            <a:fillRect/>
          </a:stretch>
        </p:blipFill>
        <p:spPr>
          <a:xfrm>
            <a:off x="3169179" y="1950290"/>
            <a:ext cx="2805642" cy="1115063"/>
          </a:xfrm>
          <a:prstGeom prst="rect">
            <a:avLst/>
          </a:prstGeom>
        </p:spPr>
      </p:pic>
      <p:grpSp>
        <p:nvGrpSpPr>
          <p:cNvPr id="6" name="Group 5">
            <a:extLst>
              <a:ext uri="{FF2B5EF4-FFF2-40B4-BE49-F238E27FC236}">
                <a16:creationId xmlns:a16="http://schemas.microsoft.com/office/drawing/2014/main" id="{D35E55C4-6758-490D-B15A-FD4F717E4410}"/>
              </a:ext>
            </a:extLst>
          </p:cNvPr>
          <p:cNvGrpSpPr/>
          <p:nvPr/>
        </p:nvGrpSpPr>
        <p:grpSpPr>
          <a:xfrm>
            <a:off x="381000" y="3262299"/>
            <a:ext cx="4445000" cy="2661708"/>
            <a:chOff x="647699" y="3042289"/>
            <a:chExt cx="5867401" cy="3265694"/>
          </a:xfrm>
        </p:grpSpPr>
        <p:pic>
          <p:nvPicPr>
            <p:cNvPr id="12" name="Picture 11">
              <a:extLst>
                <a:ext uri="{FF2B5EF4-FFF2-40B4-BE49-F238E27FC236}">
                  <a16:creationId xmlns:a16="http://schemas.microsoft.com/office/drawing/2014/main" id="{94E5D9BE-E77F-438A-9068-CF38CE483887}"/>
                </a:ext>
              </a:extLst>
            </p:cNvPr>
            <p:cNvPicPr>
              <a:picLocks noChangeAspect="1"/>
            </p:cNvPicPr>
            <p:nvPr/>
          </p:nvPicPr>
          <p:blipFill>
            <a:blip r:embed="rId4"/>
            <a:stretch>
              <a:fillRect/>
            </a:stretch>
          </p:blipFill>
          <p:spPr>
            <a:xfrm>
              <a:off x="819150" y="3042289"/>
              <a:ext cx="2762250" cy="676275"/>
            </a:xfrm>
            <a:prstGeom prst="rect">
              <a:avLst/>
            </a:prstGeom>
          </p:spPr>
        </p:pic>
        <p:pic>
          <p:nvPicPr>
            <p:cNvPr id="13" name="Picture 12">
              <a:extLst>
                <a:ext uri="{FF2B5EF4-FFF2-40B4-BE49-F238E27FC236}">
                  <a16:creationId xmlns:a16="http://schemas.microsoft.com/office/drawing/2014/main" id="{95D7742C-8805-4A64-A82E-199537693F07}"/>
                </a:ext>
              </a:extLst>
            </p:cNvPr>
            <p:cNvPicPr>
              <a:picLocks noChangeAspect="1"/>
            </p:cNvPicPr>
            <p:nvPr/>
          </p:nvPicPr>
          <p:blipFill>
            <a:blip r:embed="rId5"/>
            <a:stretch>
              <a:fillRect/>
            </a:stretch>
          </p:blipFill>
          <p:spPr>
            <a:xfrm>
              <a:off x="704850" y="3718564"/>
              <a:ext cx="5753100" cy="904875"/>
            </a:xfrm>
            <a:prstGeom prst="rect">
              <a:avLst/>
            </a:prstGeom>
          </p:spPr>
        </p:pic>
        <p:pic>
          <p:nvPicPr>
            <p:cNvPr id="14" name="Picture 13">
              <a:extLst>
                <a:ext uri="{FF2B5EF4-FFF2-40B4-BE49-F238E27FC236}">
                  <a16:creationId xmlns:a16="http://schemas.microsoft.com/office/drawing/2014/main" id="{AF29E039-33A7-4035-B010-92D4FFCF0703}"/>
                </a:ext>
              </a:extLst>
            </p:cNvPr>
            <p:cNvPicPr>
              <a:picLocks noChangeAspect="1"/>
            </p:cNvPicPr>
            <p:nvPr/>
          </p:nvPicPr>
          <p:blipFill>
            <a:blip r:embed="rId6"/>
            <a:stretch>
              <a:fillRect/>
            </a:stretch>
          </p:blipFill>
          <p:spPr>
            <a:xfrm>
              <a:off x="704850" y="4349649"/>
              <a:ext cx="5810250" cy="1054398"/>
            </a:xfrm>
            <a:prstGeom prst="rect">
              <a:avLst/>
            </a:prstGeom>
          </p:spPr>
        </p:pic>
        <p:pic>
          <p:nvPicPr>
            <p:cNvPr id="15" name="Picture 14">
              <a:extLst>
                <a:ext uri="{FF2B5EF4-FFF2-40B4-BE49-F238E27FC236}">
                  <a16:creationId xmlns:a16="http://schemas.microsoft.com/office/drawing/2014/main" id="{9CBD6683-F207-47E9-B847-ACDA0FB4E5A2}"/>
                </a:ext>
              </a:extLst>
            </p:cNvPr>
            <p:cNvPicPr>
              <a:picLocks noChangeAspect="1"/>
            </p:cNvPicPr>
            <p:nvPr/>
          </p:nvPicPr>
          <p:blipFill rotWithShape="1">
            <a:blip r:embed="rId7"/>
            <a:srcRect t="7143"/>
            <a:stretch/>
          </p:blipFill>
          <p:spPr>
            <a:xfrm>
              <a:off x="647699" y="5310597"/>
              <a:ext cx="5810251" cy="997386"/>
            </a:xfrm>
            <a:prstGeom prst="rect">
              <a:avLst/>
            </a:prstGeom>
          </p:spPr>
        </p:pic>
      </p:grpSp>
      <p:cxnSp>
        <p:nvCxnSpPr>
          <p:cNvPr id="10" name="Straight Arrow Connector 9">
            <a:extLst>
              <a:ext uri="{FF2B5EF4-FFF2-40B4-BE49-F238E27FC236}">
                <a16:creationId xmlns:a16="http://schemas.microsoft.com/office/drawing/2014/main" id="{25BF4893-9F0C-4FBC-944C-301A19EBD6F8}"/>
              </a:ext>
            </a:extLst>
          </p:cNvPr>
          <p:cNvCxnSpPr>
            <a:cxnSpLocks/>
          </p:cNvCxnSpPr>
          <p:nvPr/>
        </p:nvCxnSpPr>
        <p:spPr>
          <a:xfrm>
            <a:off x="5029200" y="4551018"/>
            <a:ext cx="1540933" cy="0"/>
          </a:xfrm>
          <a:prstGeom prst="straightConnector1">
            <a:avLst/>
          </a:prstGeom>
          <a:ln w="57150" cap="flat" cmpd="sng" algn="ctr">
            <a:solidFill>
              <a:schemeClr val="tx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id="{B842825D-E2DF-4D07-89A5-81AFEA70E242}"/>
              </a:ext>
            </a:extLst>
          </p:cNvPr>
          <p:cNvPicPr>
            <a:picLocks noChangeAspect="1"/>
          </p:cNvPicPr>
          <p:nvPr/>
        </p:nvPicPr>
        <p:blipFill>
          <a:blip r:embed="rId8"/>
          <a:stretch>
            <a:fillRect/>
          </a:stretch>
        </p:blipFill>
        <p:spPr>
          <a:xfrm>
            <a:off x="7966267" y="2719649"/>
            <a:ext cx="2930333" cy="625666"/>
          </a:xfrm>
          <a:prstGeom prst="rect">
            <a:avLst/>
          </a:prstGeom>
        </p:spPr>
      </p:pic>
      <p:pic>
        <p:nvPicPr>
          <p:cNvPr id="22" name="Picture 21">
            <a:extLst>
              <a:ext uri="{FF2B5EF4-FFF2-40B4-BE49-F238E27FC236}">
                <a16:creationId xmlns:a16="http://schemas.microsoft.com/office/drawing/2014/main" id="{09B5514D-A4AE-4BB6-9B80-370B1EA8D541}"/>
              </a:ext>
            </a:extLst>
          </p:cNvPr>
          <p:cNvPicPr>
            <a:picLocks noChangeAspect="1"/>
          </p:cNvPicPr>
          <p:nvPr/>
        </p:nvPicPr>
        <p:blipFill>
          <a:blip r:embed="rId9"/>
          <a:stretch>
            <a:fillRect/>
          </a:stretch>
        </p:blipFill>
        <p:spPr>
          <a:xfrm>
            <a:off x="7026369" y="3353575"/>
            <a:ext cx="4741335" cy="1021325"/>
          </a:xfrm>
          <a:prstGeom prst="rect">
            <a:avLst/>
          </a:prstGeom>
        </p:spPr>
      </p:pic>
      <p:pic>
        <p:nvPicPr>
          <p:cNvPr id="26" name="Picture 25">
            <a:extLst>
              <a:ext uri="{FF2B5EF4-FFF2-40B4-BE49-F238E27FC236}">
                <a16:creationId xmlns:a16="http://schemas.microsoft.com/office/drawing/2014/main" id="{9BE9996B-1D92-4370-9BF8-D4397026449A}"/>
              </a:ext>
            </a:extLst>
          </p:cNvPr>
          <p:cNvPicPr>
            <a:picLocks noChangeAspect="1"/>
          </p:cNvPicPr>
          <p:nvPr/>
        </p:nvPicPr>
        <p:blipFill rotWithShape="1">
          <a:blip r:embed="rId10"/>
          <a:srcRect l="12428" r="19688" b="62319"/>
          <a:stretch/>
        </p:blipFill>
        <p:spPr>
          <a:xfrm>
            <a:off x="7215712" y="4327864"/>
            <a:ext cx="3826161" cy="645805"/>
          </a:xfrm>
          <a:prstGeom prst="rect">
            <a:avLst/>
          </a:prstGeom>
        </p:spPr>
      </p:pic>
      <p:pic>
        <p:nvPicPr>
          <p:cNvPr id="27" name="Picture 26">
            <a:extLst>
              <a:ext uri="{FF2B5EF4-FFF2-40B4-BE49-F238E27FC236}">
                <a16:creationId xmlns:a16="http://schemas.microsoft.com/office/drawing/2014/main" id="{E67DDFA2-9593-4327-860C-033F00FCFC17}"/>
              </a:ext>
            </a:extLst>
          </p:cNvPr>
          <p:cNvPicPr>
            <a:picLocks noChangeAspect="1"/>
          </p:cNvPicPr>
          <p:nvPr/>
        </p:nvPicPr>
        <p:blipFill rotWithShape="1">
          <a:blip r:embed="rId10"/>
          <a:srcRect t="46337"/>
          <a:stretch/>
        </p:blipFill>
        <p:spPr>
          <a:xfrm>
            <a:off x="6300790" y="4992928"/>
            <a:ext cx="5705906" cy="931079"/>
          </a:xfrm>
          <a:prstGeom prst="rect">
            <a:avLst/>
          </a:prstGeom>
        </p:spPr>
      </p:pic>
    </p:spTree>
    <p:extLst>
      <p:ext uri="{BB962C8B-B14F-4D97-AF65-F5344CB8AC3E}">
        <p14:creationId xmlns:p14="http://schemas.microsoft.com/office/powerpoint/2010/main" val="86615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381000" y="188383"/>
            <a:ext cx="10515600" cy="1325563"/>
          </a:xfrm>
        </p:spPr>
        <p:txBody>
          <a:bodyPr/>
          <a:lstStyle/>
          <a:p>
            <a:r>
              <a:rPr lang="en-IN" dirty="0"/>
              <a:t>Basis</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381000" y="1168401"/>
            <a:ext cx="11658600" cy="5046132"/>
          </a:xfrm>
        </p:spPr>
        <p:txBody>
          <a:bodyPr>
            <a:normAutofit lnSpcReduction="10000"/>
          </a:bodyPr>
          <a:lstStyle/>
          <a:p>
            <a:r>
              <a:rPr lang="en-US" dirty="0"/>
              <a:t>We introduce a set of known basis functions and write our unknown spatial orbitals as a linear combination of these spin orbitals.</a:t>
            </a:r>
          </a:p>
          <a:p>
            <a:endParaRPr lang="en-US" dirty="0"/>
          </a:p>
          <a:p>
            <a:endParaRPr lang="en-US" dirty="0"/>
          </a:p>
          <a:p>
            <a:r>
              <a:rPr lang="en-US" dirty="0"/>
              <a:t>Substituting this into the </a:t>
            </a:r>
            <a:r>
              <a:rPr lang="en-US" dirty="0" err="1"/>
              <a:t>Roothaan</a:t>
            </a:r>
            <a:r>
              <a:rPr lang="en-US" dirty="0"/>
              <a:t> equations, we get</a:t>
            </a:r>
          </a:p>
          <a:p>
            <a:pPr marL="0" indent="0">
              <a:buNone/>
            </a:pPr>
            <a:r>
              <a:rPr lang="en-US" dirty="0"/>
              <a:t>Where, F is the </a:t>
            </a:r>
            <a:r>
              <a:rPr lang="en-US" dirty="0" err="1"/>
              <a:t>fock</a:t>
            </a:r>
            <a:r>
              <a:rPr lang="en-US" dirty="0"/>
              <a:t> matrix </a:t>
            </a:r>
          </a:p>
          <a:p>
            <a:pPr marL="0" indent="0">
              <a:lnSpc>
                <a:spcPct val="150000"/>
              </a:lnSpc>
              <a:spcBef>
                <a:spcPts val="0"/>
              </a:spcBef>
              <a:buNone/>
            </a:pPr>
            <a:r>
              <a:rPr lang="en-US" dirty="0"/>
              <a:t>	   S is the overlap matrix</a:t>
            </a:r>
          </a:p>
          <a:p>
            <a:pPr>
              <a:lnSpc>
                <a:spcPct val="150000"/>
              </a:lnSpc>
              <a:spcBef>
                <a:spcPts val="0"/>
              </a:spcBef>
            </a:pPr>
            <a:r>
              <a:rPr lang="en-US" dirty="0"/>
              <a:t>This is more compactly written as a single matrix equation </a:t>
            </a:r>
          </a:p>
          <a:p>
            <a:pPr marL="0" indent="0">
              <a:lnSpc>
                <a:spcPct val="150000"/>
              </a:lnSpc>
              <a:spcBef>
                <a:spcPts val="0"/>
              </a:spcBef>
              <a:buNone/>
            </a:pPr>
            <a:r>
              <a:rPr lang="en-US" dirty="0"/>
              <a:t>Where C is a matrix of the expansion coefficients, e is a diagonal matrix of the orbital energies.</a:t>
            </a:r>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8</a:t>
            </a:fld>
            <a:endParaRPr lang="en-IN" dirty="0"/>
          </a:p>
        </p:txBody>
      </p:sp>
      <p:pic>
        <p:nvPicPr>
          <p:cNvPr id="9" name="Picture 8">
            <a:extLst>
              <a:ext uri="{FF2B5EF4-FFF2-40B4-BE49-F238E27FC236}">
                <a16:creationId xmlns:a16="http://schemas.microsoft.com/office/drawing/2014/main" id="{832878DA-BC89-426A-9744-DF11105ACF6B}"/>
              </a:ext>
            </a:extLst>
          </p:cNvPr>
          <p:cNvPicPr>
            <a:picLocks noChangeAspect="1"/>
          </p:cNvPicPr>
          <p:nvPr/>
        </p:nvPicPr>
        <p:blipFill>
          <a:blip r:embed="rId3"/>
          <a:stretch>
            <a:fillRect/>
          </a:stretch>
        </p:blipFill>
        <p:spPr>
          <a:xfrm>
            <a:off x="5131858" y="2097323"/>
            <a:ext cx="1928283" cy="793281"/>
          </a:xfrm>
          <a:prstGeom prst="rect">
            <a:avLst/>
          </a:prstGeom>
        </p:spPr>
      </p:pic>
      <p:pic>
        <p:nvPicPr>
          <p:cNvPr id="16" name="Picture 15">
            <a:extLst>
              <a:ext uri="{FF2B5EF4-FFF2-40B4-BE49-F238E27FC236}">
                <a16:creationId xmlns:a16="http://schemas.microsoft.com/office/drawing/2014/main" id="{976AE7BD-2BD4-4962-BAC2-DB9928D0B0E6}"/>
              </a:ext>
            </a:extLst>
          </p:cNvPr>
          <p:cNvPicPr>
            <a:picLocks noChangeAspect="1"/>
          </p:cNvPicPr>
          <p:nvPr/>
        </p:nvPicPr>
        <p:blipFill>
          <a:blip r:embed="rId4"/>
          <a:stretch>
            <a:fillRect/>
          </a:stretch>
        </p:blipFill>
        <p:spPr>
          <a:xfrm>
            <a:off x="8413750" y="2730215"/>
            <a:ext cx="3397249" cy="805758"/>
          </a:xfrm>
          <a:prstGeom prst="rect">
            <a:avLst/>
          </a:prstGeom>
        </p:spPr>
      </p:pic>
      <p:pic>
        <p:nvPicPr>
          <p:cNvPr id="19" name="Picture 18">
            <a:extLst>
              <a:ext uri="{FF2B5EF4-FFF2-40B4-BE49-F238E27FC236}">
                <a16:creationId xmlns:a16="http://schemas.microsoft.com/office/drawing/2014/main" id="{D33C51E7-C090-433A-BBDA-FE205BE8D832}"/>
              </a:ext>
            </a:extLst>
          </p:cNvPr>
          <p:cNvPicPr>
            <a:picLocks noChangeAspect="1"/>
          </p:cNvPicPr>
          <p:nvPr/>
        </p:nvPicPr>
        <p:blipFill>
          <a:blip r:embed="rId5"/>
          <a:stretch>
            <a:fillRect/>
          </a:stretch>
        </p:blipFill>
        <p:spPr>
          <a:xfrm>
            <a:off x="5131858" y="3323419"/>
            <a:ext cx="3582986" cy="643978"/>
          </a:xfrm>
          <a:prstGeom prst="rect">
            <a:avLst/>
          </a:prstGeom>
        </p:spPr>
      </p:pic>
      <p:pic>
        <p:nvPicPr>
          <p:cNvPr id="21" name="Picture 20">
            <a:extLst>
              <a:ext uri="{FF2B5EF4-FFF2-40B4-BE49-F238E27FC236}">
                <a16:creationId xmlns:a16="http://schemas.microsoft.com/office/drawing/2014/main" id="{EAF7ACDD-C7CF-4700-8B6E-42B98793226B}"/>
              </a:ext>
            </a:extLst>
          </p:cNvPr>
          <p:cNvPicPr>
            <a:picLocks noChangeAspect="1"/>
          </p:cNvPicPr>
          <p:nvPr/>
        </p:nvPicPr>
        <p:blipFill>
          <a:blip r:embed="rId6"/>
          <a:stretch>
            <a:fillRect/>
          </a:stretch>
        </p:blipFill>
        <p:spPr>
          <a:xfrm>
            <a:off x="5284258" y="3909127"/>
            <a:ext cx="3278186" cy="669171"/>
          </a:xfrm>
          <a:prstGeom prst="rect">
            <a:avLst/>
          </a:prstGeom>
        </p:spPr>
      </p:pic>
      <p:pic>
        <p:nvPicPr>
          <p:cNvPr id="24" name="Picture 23">
            <a:extLst>
              <a:ext uri="{FF2B5EF4-FFF2-40B4-BE49-F238E27FC236}">
                <a16:creationId xmlns:a16="http://schemas.microsoft.com/office/drawing/2014/main" id="{01E1E22D-BFF3-4EDA-8F92-D55E1DD56889}"/>
              </a:ext>
            </a:extLst>
          </p:cNvPr>
          <p:cNvPicPr>
            <a:picLocks noChangeAspect="1"/>
          </p:cNvPicPr>
          <p:nvPr/>
        </p:nvPicPr>
        <p:blipFill>
          <a:blip r:embed="rId7"/>
          <a:stretch>
            <a:fillRect/>
          </a:stretch>
        </p:blipFill>
        <p:spPr>
          <a:xfrm>
            <a:off x="9366250" y="4504592"/>
            <a:ext cx="2019300" cy="495300"/>
          </a:xfrm>
          <a:prstGeom prst="rect">
            <a:avLst/>
          </a:prstGeom>
        </p:spPr>
      </p:pic>
    </p:spTree>
    <p:extLst>
      <p:ext uri="{BB962C8B-B14F-4D97-AF65-F5344CB8AC3E}">
        <p14:creationId xmlns:p14="http://schemas.microsoft.com/office/powerpoint/2010/main" val="8987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7C56-1CD1-4656-B2D4-B87B9BC302D9}"/>
              </a:ext>
            </a:extLst>
          </p:cNvPr>
          <p:cNvSpPr>
            <a:spLocks noGrp="1"/>
          </p:cNvSpPr>
          <p:nvPr>
            <p:ph type="title"/>
          </p:nvPr>
        </p:nvSpPr>
        <p:spPr>
          <a:xfrm>
            <a:off x="381000" y="188383"/>
            <a:ext cx="10515600" cy="1325563"/>
          </a:xfrm>
        </p:spPr>
        <p:txBody>
          <a:bodyPr/>
          <a:lstStyle/>
          <a:p>
            <a:r>
              <a:rPr lang="en-IN" dirty="0"/>
              <a:t>Density Matrix</a:t>
            </a:r>
          </a:p>
        </p:txBody>
      </p:sp>
      <p:sp>
        <p:nvSpPr>
          <p:cNvPr id="3" name="Content Placeholder 2">
            <a:extLst>
              <a:ext uri="{FF2B5EF4-FFF2-40B4-BE49-F238E27FC236}">
                <a16:creationId xmlns:a16="http://schemas.microsoft.com/office/drawing/2014/main" id="{66DCC58A-EB20-4DD3-8B3E-F79AEB246C93}"/>
              </a:ext>
            </a:extLst>
          </p:cNvPr>
          <p:cNvSpPr>
            <a:spLocks noGrp="1"/>
          </p:cNvSpPr>
          <p:nvPr>
            <p:ph idx="1"/>
          </p:nvPr>
        </p:nvSpPr>
        <p:spPr>
          <a:xfrm>
            <a:off x="0" y="1168401"/>
            <a:ext cx="12039600" cy="5046132"/>
          </a:xfrm>
        </p:spPr>
        <p:txBody>
          <a:bodyPr>
            <a:normAutofit/>
          </a:bodyPr>
          <a:lstStyle/>
          <a:p>
            <a:r>
              <a:rPr lang="en-US" dirty="0"/>
              <a:t>The probability of finding an electron in a volume element dr at point r is</a:t>
            </a:r>
          </a:p>
          <a:p>
            <a:r>
              <a:rPr lang="en-US" dirty="0"/>
              <a:t> Therefore, the total charge density</a:t>
            </a:r>
          </a:p>
          <a:p>
            <a:endParaRPr lang="en-US" dirty="0"/>
          </a:p>
          <a:p>
            <a:pPr marL="0" indent="0">
              <a:buNone/>
            </a:pPr>
            <a:r>
              <a:rPr lang="en-US" dirty="0"/>
              <a:t>                                               ,</a:t>
            </a:r>
          </a:p>
          <a:p>
            <a:r>
              <a:rPr lang="en-US" dirty="0"/>
              <a:t>Inserting the basis set function into the expression for charge density, we get </a:t>
            </a:r>
          </a:p>
          <a:p>
            <a:endParaRPr lang="en-US" dirty="0"/>
          </a:p>
          <a:p>
            <a:endParaRPr lang="en-US" dirty="0"/>
          </a:p>
          <a:p>
            <a:pPr marL="0" indent="0">
              <a:buNone/>
            </a:pPr>
            <a:r>
              <a:rPr lang="en-US" dirty="0"/>
              <a:t> where,                                         This is called the density matrix. </a:t>
            </a:r>
          </a:p>
          <a:p>
            <a:r>
              <a:rPr lang="en-US" dirty="0"/>
              <a:t>Since P is directly related to the expansion coefficients C, the spatial orbitals can be characterized by either C or P.</a:t>
            </a:r>
          </a:p>
        </p:txBody>
      </p:sp>
      <p:sp>
        <p:nvSpPr>
          <p:cNvPr id="7" name="Footer Placeholder 6">
            <a:extLst>
              <a:ext uri="{FF2B5EF4-FFF2-40B4-BE49-F238E27FC236}">
                <a16:creationId xmlns:a16="http://schemas.microsoft.com/office/drawing/2014/main" id="{7C2B34F9-2E16-495F-94FF-FEBDBFC35C14}"/>
              </a:ext>
            </a:extLst>
          </p:cNvPr>
          <p:cNvSpPr>
            <a:spLocks noGrp="1"/>
          </p:cNvSpPr>
          <p:nvPr>
            <p:ph type="ftr" sz="quarter" idx="11"/>
          </p:nvPr>
        </p:nvSpPr>
        <p:spPr/>
        <p:txBody>
          <a:bodyPr/>
          <a:lstStyle/>
          <a:p>
            <a:r>
              <a:rPr lang="en-US" b="0" i="0" dirty="0">
                <a:solidFill>
                  <a:srgbClr val="222222"/>
                </a:solidFill>
                <a:effectLst/>
                <a:latin typeface="-apple-system"/>
              </a:rPr>
              <a:t>Szabo, A., &amp; </a:t>
            </a:r>
            <a:r>
              <a:rPr lang="en-US" b="0" i="0" dirty="0" err="1">
                <a:solidFill>
                  <a:srgbClr val="222222"/>
                </a:solidFill>
                <a:effectLst/>
                <a:latin typeface="-apple-system"/>
              </a:rPr>
              <a:t>Ostlund</a:t>
            </a:r>
            <a:r>
              <a:rPr lang="en-US" b="0" i="0" dirty="0">
                <a:solidFill>
                  <a:srgbClr val="222222"/>
                </a:solidFill>
                <a:effectLst/>
                <a:latin typeface="-apple-system"/>
              </a:rPr>
              <a:t>, N. S. (1996). Modern quantum chemistry: Introduction to advanced electronic structure theory.</a:t>
            </a:r>
          </a:p>
          <a:p>
            <a:endParaRPr lang="en-IN" dirty="0"/>
          </a:p>
        </p:txBody>
      </p:sp>
      <p:sp>
        <p:nvSpPr>
          <p:cNvPr id="8" name="Slide Number Placeholder 7">
            <a:extLst>
              <a:ext uri="{FF2B5EF4-FFF2-40B4-BE49-F238E27FC236}">
                <a16:creationId xmlns:a16="http://schemas.microsoft.com/office/drawing/2014/main" id="{C95FEE28-C856-499E-A624-6F3F3975CA34}"/>
              </a:ext>
            </a:extLst>
          </p:cNvPr>
          <p:cNvSpPr>
            <a:spLocks noGrp="1"/>
          </p:cNvSpPr>
          <p:nvPr>
            <p:ph type="sldNum" sz="quarter" idx="12"/>
          </p:nvPr>
        </p:nvSpPr>
        <p:spPr/>
        <p:txBody>
          <a:bodyPr/>
          <a:lstStyle/>
          <a:p>
            <a:fld id="{99A35887-E660-4CA2-B7F2-02219568EBA2}" type="slidenum">
              <a:rPr lang="en-IN" smtClean="0"/>
              <a:t>9</a:t>
            </a:fld>
            <a:endParaRPr lang="en-IN" dirty="0"/>
          </a:p>
        </p:txBody>
      </p:sp>
      <p:pic>
        <p:nvPicPr>
          <p:cNvPr id="5" name="Picture 4">
            <a:extLst>
              <a:ext uri="{FF2B5EF4-FFF2-40B4-BE49-F238E27FC236}">
                <a16:creationId xmlns:a16="http://schemas.microsoft.com/office/drawing/2014/main" id="{9DB68FF3-12B8-476C-8895-92205633CC83}"/>
              </a:ext>
            </a:extLst>
          </p:cNvPr>
          <p:cNvPicPr>
            <a:picLocks noChangeAspect="1"/>
          </p:cNvPicPr>
          <p:nvPr/>
        </p:nvPicPr>
        <p:blipFill>
          <a:blip r:embed="rId3"/>
          <a:stretch>
            <a:fillRect/>
          </a:stretch>
        </p:blipFill>
        <p:spPr>
          <a:xfrm>
            <a:off x="10836169" y="1219325"/>
            <a:ext cx="1263863" cy="365529"/>
          </a:xfrm>
          <a:prstGeom prst="rect">
            <a:avLst/>
          </a:prstGeom>
        </p:spPr>
      </p:pic>
      <p:pic>
        <p:nvPicPr>
          <p:cNvPr id="10" name="Picture 9">
            <a:extLst>
              <a:ext uri="{FF2B5EF4-FFF2-40B4-BE49-F238E27FC236}">
                <a16:creationId xmlns:a16="http://schemas.microsoft.com/office/drawing/2014/main" id="{E99EDFE0-46D0-4661-A856-1D816C10E46F}"/>
              </a:ext>
            </a:extLst>
          </p:cNvPr>
          <p:cNvPicPr>
            <a:picLocks noChangeAspect="1"/>
          </p:cNvPicPr>
          <p:nvPr/>
        </p:nvPicPr>
        <p:blipFill>
          <a:blip r:embed="rId4"/>
          <a:stretch>
            <a:fillRect/>
          </a:stretch>
        </p:blipFill>
        <p:spPr>
          <a:xfrm>
            <a:off x="1032164" y="2198726"/>
            <a:ext cx="2879632" cy="893186"/>
          </a:xfrm>
          <a:prstGeom prst="rect">
            <a:avLst/>
          </a:prstGeom>
        </p:spPr>
      </p:pic>
      <p:pic>
        <p:nvPicPr>
          <p:cNvPr id="12" name="Picture 11">
            <a:extLst>
              <a:ext uri="{FF2B5EF4-FFF2-40B4-BE49-F238E27FC236}">
                <a16:creationId xmlns:a16="http://schemas.microsoft.com/office/drawing/2014/main" id="{E70DA8BC-5434-4DC1-B057-734E80737BE9}"/>
              </a:ext>
            </a:extLst>
          </p:cNvPr>
          <p:cNvPicPr>
            <a:picLocks noChangeAspect="1"/>
          </p:cNvPicPr>
          <p:nvPr/>
        </p:nvPicPr>
        <p:blipFill>
          <a:blip r:embed="rId5"/>
          <a:stretch>
            <a:fillRect/>
          </a:stretch>
        </p:blipFill>
        <p:spPr>
          <a:xfrm>
            <a:off x="4038600" y="2176061"/>
            <a:ext cx="6232329" cy="938515"/>
          </a:xfrm>
          <a:prstGeom prst="rect">
            <a:avLst/>
          </a:prstGeom>
        </p:spPr>
      </p:pic>
      <p:grpSp>
        <p:nvGrpSpPr>
          <p:cNvPr id="18" name="Group 17">
            <a:extLst>
              <a:ext uri="{FF2B5EF4-FFF2-40B4-BE49-F238E27FC236}">
                <a16:creationId xmlns:a16="http://schemas.microsoft.com/office/drawing/2014/main" id="{677A440E-E0BD-44A9-A028-3ACD89EB4FAD}"/>
              </a:ext>
            </a:extLst>
          </p:cNvPr>
          <p:cNvGrpSpPr/>
          <p:nvPr/>
        </p:nvGrpSpPr>
        <p:grpSpPr>
          <a:xfrm>
            <a:off x="3993884" y="3627134"/>
            <a:ext cx="4204231" cy="1070287"/>
            <a:chOff x="4038600" y="3559654"/>
            <a:chExt cx="4390644" cy="1104900"/>
          </a:xfrm>
        </p:grpSpPr>
        <p:pic>
          <p:nvPicPr>
            <p:cNvPr id="14" name="Picture 13">
              <a:extLst>
                <a:ext uri="{FF2B5EF4-FFF2-40B4-BE49-F238E27FC236}">
                  <a16:creationId xmlns:a16="http://schemas.microsoft.com/office/drawing/2014/main" id="{73EB78E3-E85E-4498-BD2C-43F293EF2FDD}"/>
                </a:ext>
              </a:extLst>
            </p:cNvPr>
            <p:cNvPicPr>
              <a:picLocks noChangeAspect="1"/>
            </p:cNvPicPr>
            <p:nvPr/>
          </p:nvPicPr>
          <p:blipFill>
            <a:blip r:embed="rId6"/>
            <a:stretch>
              <a:fillRect/>
            </a:stretch>
          </p:blipFill>
          <p:spPr>
            <a:xfrm>
              <a:off x="4038600" y="3743425"/>
              <a:ext cx="838200" cy="495300"/>
            </a:xfrm>
            <a:prstGeom prst="rect">
              <a:avLst/>
            </a:prstGeom>
          </p:spPr>
        </p:pic>
        <p:pic>
          <p:nvPicPr>
            <p:cNvPr id="17" name="Picture 16">
              <a:extLst>
                <a:ext uri="{FF2B5EF4-FFF2-40B4-BE49-F238E27FC236}">
                  <a16:creationId xmlns:a16="http://schemas.microsoft.com/office/drawing/2014/main" id="{88C0A2C5-E251-4F81-A108-3E2F6EF1AD29}"/>
                </a:ext>
              </a:extLst>
            </p:cNvPr>
            <p:cNvPicPr>
              <a:picLocks noChangeAspect="1"/>
            </p:cNvPicPr>
            <p:nvPr/>
          </p:nvPicPr>
          <p:blipFill>
            <a:blip r:embed="rId7"/>
            <a:stretch>
              <a:fillRect/>
            </a:stretch>
          </p:blipFill>
          <p:spPr>
            <a:xfrm>
              <a:off x="4866894" y="3559654"/>
              <a:ext cx="3562350" cy="1104900"/>
            </a:xfrm>
            <a:prstGeom prst="rect">
              <a:avLst/>
            </a:prstGeom>
          </p:spPr>
        </p:pic>
      </p:grpSp>
      <p:pic>
        <p:nvPicPr>
          <p:cNvPr id="22" name="Picture 21">
            <a:extLst>
              <a:ext uri="{FF2B5EF4-FFF2-40B4-BE49-F238E27FC236}">
                <a16:creationId xmlns:a16="http://schemas.microsoft.com/office/drawing/2014/main" id="{92DCB518-F730-4393-8479-793DAE926060}"/>
              </a:ext>
            </a:extLst>
          </p:cNvPr>
          <p:cNvPicPr>
            <a:picLocks noChangeAspect="1"/>
          </p:cNvPicPr>
          <p:nvPr/>
        </p:nvPicPr>
        <p:blipFill>
          <a:blip r:embed="rId8"/>
          <a:stretch>
            <a:fillRect/>
          </a:stretch>
        </p:blipFill>
        <p:spPr>
          <a:xfrm>
            <a:off x="1277038" y="4284932"/>
            <a:ext cx="3026063" cy="1070287"/>
          </a:xfrm>
          <a:prstGeom prst="rect">
            <a:avLst/>
          </a:prstGeom>
        </p:spPr>
      </p:pic>
    </p:spTree>
    <p:extLst>
      <p:ext uri="{BB962C8B-B14F-4D97-AF65-F5344CB8AC3E}">
        <p14:creationId xmlns:p14="http://schemas.microsoft.com/office/powerpoint/2010/main" val="25712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1779</Words>
  <Application>Microsoft Office PowerPoint</Application>
  <PresentationFormat>Widescreen</PresentationFormat>
  <Paragraphs>267</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-apple-system</vt:lpstr>
      <vt:lpstr>Arial</vt:lpstr>
      <vt:lpstr>Calibri</vt:lpstr>
      <vt:lpstr>Calibri Light</vt:lpstr>
      <vt:lpstr>Cambria Math</vt:lpstr>
      <vt:lpstr>Office Theme</vt:lpstr>
      <vt:lpstr> Dissertation Stage-II (PHN-600B) Mid-Term Presentation  Supervisor – Dr H S Nataraj</vt:lpstr>
      <vt:lpstr>Topic  To solve the Dirac Equation for many electron atoms using Dirac Hartree Fock Self Consistent Field method</vt:lpstr>
      <vt:lpstr> Dirac Hartree Fock Theory</vt:lpstr>
      <vt:lpstr>N-electron Dirac Hamiltonian</vt:lpstr>
      <vt:lpstr>Hartree-Fock Equations</vt:lpstr>
      <vt:lpstr>Hartree-Fock Equations</vt:lpstr>
      <vt:lpstr>Restricted Closed shell Hartree-Fock:  Roothaan Equations</vt:lpstr>
      <vt:lpstr>Basis</vt:lpstr>
      <vt:lpstr>Density Matrix</vt:lpstr>
      <vt:lpstr>Orthogonalisation of basis</vt:lpstr>
      <vt:lpstr>Orthogonalisation of basis</vt:lpstr>
      <vt:lpstr>SCF Procedure</vt:lpstr>
      <vt:lpstr>Code - Theory</vt:lpstr>
      <vt:lpstr>Basis</vt:lpstr>
      <vt:lpstr>Basis – Gaussian Type Orbitals (GTOs)</vt:lpstr>
      <vt:lpstr>Basis – Gaussian Type Orbitals (GTOs)</vt:lpstr>
      <vt:lpstr>Matrices</vt:lpstr>
      <vt:lpstr>Integrals</vt:lpstr>
      <vt:lpstr>Integrals</vt:lpstr>
      <vt:lpstr>Code</vt:lpstr>
      <vt:lpstr>Input parameters</vt:lpstr>
      <vt:lpstr>Grid</vt:lpstr>
      <vt:lpstr>Setting Up</vt:lpstr>
      <vt:lpstr>SCF Procedure</vt:lpstr>
      <vt:lpstr>Calculating total energy</vt:lpstr>
      <vt:lpstr>Problems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 of Lamb Shift, and its discovery</dc:title>
  <dc:creator>LAKSH ARORA</dc:creator>
  <cp:lastModifiedBy>LAKSH ARORA</cp:lastModifiedBy>
  <cp:revision>42</cp:revision>
  <dcterms:created xsi:type="dcterms:W3CDTF">2021-05-03T14:14:57Z</dcterms:created>
  <dcterms:modified xsi:type="dcterms:W3CDTF">2022-03-09T09:52:21Z</dcterms:modified>
</cp:coreProperties>
</file>