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3" r:id="rId2"/>
    <p:sldId id="256" r:id="rId3"/>
    <p:sldId id="265" r:id="rId4"/>
    <p:sldId id="271" r:id="rId5"/>
    <p:sldId id="272" r:id="rId6"/>
    <p:sldId id="273" r:id="rId7"/>
    <p:sldId id="274" r:id="rId8"/>
    <p:sldId id="275" r:id="rId9"/>
    <p:sldId id="277" r:id="rId10"/>
    <p:sldId id="278" r:id="rId11"/>
    <p:sldId id="285" r:id="rId12"/>
    <p:sldId id="286" r:id="rId13"/>
    <p:sldId id="287" r:id="rId14"/>
    <p:sldId id="266" r:id="rId15"/>
    <p:sldId id="284" r:id="rId16"/>
    <p:sldId id="288" r:id="rId17"/>
    <p:sldId id="290" r:id="rId18"/>
    <p:sldId id="291" r:id="rId19"/>
    <p:sldId id="292" r:id="rId20"/>
    <p:sldId id="293" r:id="rId21"/>
    <p:sldId id="289" r:id="rId22"/>
    <p:sldId id="294" r:id="rId23"/>
    <p:sldId id="295" r:id="rId24"/>
    <p:sldId id="296" r:id="rId25"/>
    <p:sldId id="297" r:id="rId26"/>
    <p:sldId id="280" r:id="rId27"/>
    <p:sldId id="281" r:id="rId28"/>
    <p:sldId id="298"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66624" autoAdjust="0"/>
  </p:normalViewPr>
  <p:slideViewPr>
    <p:cSldViewPr snapToGrid="0">
      <p:cViewPr varScale="1">
        <p:scale>
          <a:sx n="45" d="100"/>
          <a:sy n="45" d="100"/>
        </p:scale>
        <p:origin x="53" y="26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D1A15-9E9D-47BB-A49D-6125AEDE0271}" type="datetimeFigureOut">
              <a:rPr lang="en-IN" smtClean="0"/>
              <a:t>29-11-2021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E343EB-8D3A-4D66-8F0F-899F9964C4E6}" type="slidenum">
              <a:rPr lang="en-IN" smtClean="0"/>
              <a:t>‹#›</a:t>
            </a:fld>
            <a:endParaRPr lang="en-IN" dirty="0"/>
          </a:p>
        </p:txBody>
      </p:sp>
    </p:spTree>
    <p:extLst>
      <p:ext uri="{BB962C8B-B14F-4D97-AF65-F5344CB8AC3E}">
        <p14:creationId xmlns:p14="http://schemas.microsoft.com/office/powerpoint/2010/main" val="318834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This is Laksh Arora presenting my seminar and dissertation stage 1 presentations. My supervisor is professor H S </a:t>
            </a:r>
            <a:r>
              <a:rPr lang="en-US" dirty="0" err="1"/>
              <a:t>Nataraj</a:t>
            </a:r>
            <a:r>
              <a:rPr lang="en-US" dirty="0"/>
              <a:t>.</a:t>
            </a:r>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a:t>
            </a:fld>
            <a:endParaRPr lang="en-IN" dirty="0"/>
          </a:p>
        </p:txBody>
      </p:sp>
    </p:spTree>
    <p:extLst>
      <p:ext uri="{BB962C8B-B14F-4D97-AF65-F5344CB8AC3E}">
        <p14:creationId xmlns:p14="http://schemas.microsoft.com/office/powerpoint/2010/main" val="849283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advent of very broadband mode-locked lasers has made it possible to realize by far simpler optical clockworks, as the output of such a laser is a frequency comb, where all frequencies occurring are determined by just two parameters: the pulse repetition frequency and the carrier–envelope offset frequency. An optical frequency from some frequency standard (e.g. a single ion in a Paul trap) can then be expressed by the sum of the carrier–envelope offset frequency, a certain integer multiple of the pulse repetition frequency, and a beat note frequency, which can all be measured and processed with fast electronics. It is thus possible to phase-coherently compare the frequencies of the optical standard and a cesium clock and correct the timing signal of the latter, using the superior stability of the optical frequency standard. Figure 1 shows the setup of an optical clock which can be realized in that way.</a:t>
            </a:r>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10</a:t>
            </a:fld>
            <a:endParaRPr lang="en-IN" dirty="0"/>
          </a:p>
        </p:txBody>
      </p:sp>
    </p:spTree>
    <p:extLst>
      <p:ext uri="{BB962C8B-B14F-4D97-AF65-F5344CB8AC3E}">
        <p14:creationId xmlns:p14="http://schemas.microsoft.com/office/powerpoint/2010/main" val="1699211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frequency comb technique is much simpler than that based on a traditional frequency chain, and it makes it possible to construct very compact frequency reference sources and frequency measurement devices. Moreover, it delivers closely spaced lines of known frequencies in a wide spectral range, allowing for frequency measurements in this wide range, rather than only around a single optical frequency as for a frequency chain.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primary motivator for the development of optical clock networks is the realization of an optical SI second.</a:t>
            </a:r>
          </a:p>
          <a:p>
            <a:r>
              <a:rPr lang="en-US" dirty="0"/>
              <a:t>However, this realization will require the networking of an international ensemble of atomic clocks for a distributed and democratic realization of optical- universal coordinated time. While microwave clocks are currently linked internationally by the Global Positioning Systems (GPS) and 2-way satellite time transfer, the stability of these systems can only achieve a transfer stability of 10−16 after one month of averaging, which is insufﬁcient to support the timing capabilities of the best atomic clocks.</a:t>
            </a:r>
          </a:p>
          <a:p>
            <a:r>
              <a:rPr lang="en-US" dirty="0"/>
              <a:t>Aside from clock-based applications, the dissemination of ultra-high-stability timing signals is also a necessity in the context of large-scale science facilities for remote synchronization of physical events and data collection in high-resolution measurements. </a:t>
            </a:r>
          </a:p>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11</a:t>
            </a:fld>
            <a:endParaRPr lang="en-IN" dirty="0"/>
          </a:p>
        </p:txBody>
      </p:sp>
    </p:spTree>
    <p:extLst>
      <p:ext uri="{BB962C8B-B14F-4D97-AF65-F5344CB8AC3E}">
        <p14:creationId xmlns:p14="http://schemas.microsoft.com/office/powerpoint/2010/main" val="2485013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OFCs were ﬁrst proposed for improved frequency calibration of astronomical spectrographs in 2007. These spectrographs measure Doppler shifts of stellar spectra to determine the radial velocities of celestial bodies, as well as the composition of solar atmospheres. Higher precision measurements that aim to discern  cm/s level drifts in these Doppler shifts, can be used to assess the rate of expansion of the universe, as well as detection of the periodic wobble in stellar velocity due to the inﬂuence of an orbiting exo-planet. These small Doppler drifts are inaccessible with conventionally calibrated spectrographs due to environmental instability, and are limited by the spectral coverage and stability of traditional calibration sources. Observation of the equidistance of the OFC modes at the spectrograph’s imaging plane allows for calibration of instrument drift, improving its long-term frequency accuracy.</a:t>
            </a:r>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12</a:t>
            </a:fld>
            <a:endParaRPr lang="en-IN" dirty="0"/>
          </a:p>
        </p:txBody>
      </p:sp>
    </p:spTree>
    <p:extLst>
      <p:ext uri="{BB962C8B-B14F-4D97-AF65-F5344CB8AC3E}">
        <p14:creationId xmlns:p14="http://schemas.microsoft.com/office/powerpoint/2010/main" val="139933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of optical frequency combs to LIDAR (light detection and ranging) was ﬁrst demonstrated in 2000 and enables a number of advantages over traditional sources. </a:t>
            </a:r>
            <a:r>
              <a:rPr lang="en-US" b="0" i="0" dirty="0">
                <a:solidFill>
                  <a:srgbClr val="222222"/>
                </a:solidFill>
                <a:effectLst/>
                <a:latin typeface="Open Sans" panose="020B0606030504020204" pitchFamily="34" charset="0"/>
              </a:rPr>
              <a:t>A wide range of applications, for example in architecture, inspection of fabrication halls, criminal scene investigation (CSI), and in the military.</a:t>
            </a:r>
          </a:p>
          <a:p>
            <a:r>
              <a:rPr lang="en-US" dirty="0" err="1"/>
              <a:t>tectors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Furthermore, the clarification of fundamental scientific questions depends on ultraprecise time or frequency measurements; for example, such measurements are vital for checking whether there might be any time dependence of certain quantities (e.g. the fine structure constant α) which are so far considered as physical constants. If any changes of such quantities could be detected, this would have a profound impact on future theoretical descriptions of most fundamental phenomena.</a:t>
            </a:r>
          </a:p>
          <a:p>
            <a:r>
              <a:rPr lang="en-US" dirty="0"/>
              <a:t>To date, while high-precision clock comparisons have yet to uncover dark matter signatures or observe temporal variations of fundamental constants, these tests have been used to verify our understanding of current physical models at parts in 10^17.</a:t>
            </a:r>
          </a:p>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13</a:t>
            </a:fld>
            <a:endParaRPr lang="en-IN" dirty="0"/>
          </a:p>
        </p:txBody>
      </p:sp>
    </p:spTree>
    <p:extLst>
      <p:ext uri="{BB962C8B-B14F-4D97-AF65-F5344CB8AC3E}">
        <p14:creationId xmlns:p14="http://schemas.microsoft.com/office/powerpoint/2010/main" val="3387799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14</a:t>
            </a:fld>
            <a:endParaRPr lang="en-IN" dirty="0"/>
          </a:p>
        </p:txBody>
      </p:sp>
    </p:spTree>
    <p:extLst>
      <p:ext uri="{BB962C8B-B14F-4D97-AF65-F5344CB8AC3E}">
        <p14:creationId xmlns:p14="http://schemas.microsoft.com/office/powerpoint/2010/main" val="4261576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15</a:t>
            </a:fld>
            <a:endParaRPr lang="en-IN" dirty="0"/>
          </a:p>
        </p:txBody>
      </p:sp>
    </p:spTree>
    <p:extLst>
      <p:ext uri="{BB962C8B-B14F-4D97-AF65-F5344CB8AC3E}">
        <p14:creationId xmlns:p14="http://schemas.microsoft.com/office/powerpoint/2010/main" val="2775922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26</a:t>
            </a:fld>
            <a:endParaRPr lang="en-IN" dirty="0"/>
          </a:p>
        </p:txBody>
      </p:sp>
    </p:spTree>
    <p:extLst>
      <p:ext uri="{BB962C8B-B14F-4D97-AF65-F5344CB8AC3E}">
        <p14:creationId xmlns:p14="http://schemas.microsoft.com/office/powerpoint/2010/main" val="576687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DE343EB-8D3A-4D66-8F0F-899F9964C4E6}" type="slidenum">
              <a:rPr lang="en-IN" smtClean="0"/>
              <a:t>27</a:t>
            </a:fld>
            <a:endParaRPr lang="en-IN" dirty="0"/>
          </a:p>
        </p:txBody>
      </p:sp>
    </p:spTree>
    <p:extLst>
      <p:ext uri="{BB962C8B-B14F-4D97-AF65-F5344CB8AC3E}">
        <p14:creationId xmlns:p14="http://schemas.microsoft.com/office/powerpoint/2010/main" val="2159891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28</a:t>
            </a:fld>
            <a:endParaRPr lang="en-IN" dirty="0"/>
          </a:p>
        </p:txBody>
      </p:sp>
    </p:spTree>
    <p:extLst>
      <p:ext uri="{BB962C8B-B14F-4D97-AF65-F5344CB8AC3E}">
        <p14:creationId xmlns:p14="http://schemas.microsoft.com/office/powerpoint/2010/main" val="435938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DE343EB-8D3A-4D66-8F0F-899F9964C4E6}" type="slidenum">
              <a:rPr lang="en-IN" smtClean="0"/>
              <a:t>29</a:t>
            </a:fld>
            <a:endParaRPr lang="en-IN" dirty="0"/>
          </a:p>
        </p:txBody>
      </p:sp>
    </p:spTree>
    <p:extLst>
      <p:ext uri="{BB962C8B-B14F-4D97-AF65-F5344CB8AC3E}">
        <p14:creationId xmlns:p14="http://schemas.microsoft.com/office/powerpoint/2010/main" val="53746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My seminar topic is Optical Frequency Combs</a:t>
            </a:r>
          </a:p>
        </p:txBody>
      </p:sp>
      <p:sp>
        <p:nvSpPr>
          <p:cNvPr id="4" name="Slide Number Placeholder 3"/>
          <p:cNvSpPr>
            <a:spLocks noGrp="1"/>
          </p:cNvSpPr>
          <p:nvPr>
            <p:ph type="sldNum" sz="quarter" idx="5"/>
          </p:nvPr>
        </p:nvSpPr>
        <p:spPr/>
        <p:txBody>
          <a:bodyPr/>
          <a:lstStyle/>
          <a:p>
            <a:fld id="{6DE343EB-8D3A-4D66-8F0F-899F9964C4E6}" type="slidenum">
              <a:rPr lang="en-IN" smtClean="0"/>
              <a:t>2</a:t>
            </a:fld>
            <a:endParaRPr lang="en-IN" dirty="0"/>
          </a:p>
        </p:txBody>
      </p:sp>
    </p:spTree>
    <p:extLst>
      <p:ext uri="{BB962C8B-B14F-4D97-AF65-F5344CB8AC3E}">
        <p14:creationId xmlns:p14="http://schemas.microsoft.com/office/powerpoint/2010/main" val="597253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rough chart on the progression of time keeping. It shows the clock uncertainty in seconds/day as a function of year. So, down is better. In 1600, pendulum clocks, approximately 1 s/day.</a:t>
            </a:r>
          </a:p>
          <a:p>
            <a:r>
              <a:rPr lang="en-US" dirty="0"/>
              <a:t>Around 1950, there was a transition from mechanical to atomic clocks with the first Cs clock In 1967, the international standard unit of time, the SI second was redefined as 9,192,631,770 oscillations between two hyper-fine states in 133Cs. Since then we can see that there has been a rapid improvement and now we have optical clocks. Important thing to note here is that the fundamental frequency of the clock has been increasing.</a:t>
            </a:r>
          </a:p>
        </p:txBody>
      </p:sp>
      <p:sp>
        <p:nvSpPr>
          <p:cNvPr id="4" name="Slide Number Placeholder 3"/>
          <p:cNvSpPr>
            <a:spLocks noGrp="1"/>
          </p:cNvSpPr>
          <p:nvPr>
            <p:ph type="sldNum" sz="quarter" idx="5"/>
          </p:nvPr>
        </p:nvSpPr>
        <p:spPr/>
        <p:txBody>
          <a:bodyPr/>
          <a:lstStyle/>
          <a:p>
            <a:fld id="{6DE343EB-8D3A-4D66-8F0F-899F9964C4E6}" type="slidenum">
              <a:rPr lang="en-IN" smtClean="0"/>
              <a:t>3</a:t>
            </a:fld>
            <a:endParaRPr lang="en-IN" dirty="0"/>
          </a:p>
        </p:txBody>
      </p:sp>
    </p:spTree>
    <p:extLst>
      <p:ext uri="{BB962C8B-B14F-4D97-AF65-F5344CB8AC3E}">
        <p14:creationId xmlns:p14="http://schemas.microsoft.com/office/powerpoint/2010/main" val="207486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Optical frequency combs were first developed nearly two decades ago to support the world’s most precise atomic clocks. While 133Cs microwave clocks provide 16 digits in frequency/time accuracy, clocks based on optical transitions in atoms are being explored as alternative references because higher transition frequencies permit greater than a 100 times improvement in time/frequency resolution. Optical signals, however, pose a significant measurement challenge because light frequencies oscillate 100,000 times faster than state-of-the-art digital electronics. In 2000, the realization of the OFC allowed for vast simplification to precision optical measurement and rapid progress and development into optical atomic standards.</a:t>
            </a:r>
          </a:p>
          <a:p>
            <a:r>
              <a:rPr lang="en-US" dirty="0"/>
              <a:t>The Nobel Prize in Physics was awarded to Roy J. Glauber, John L. Hall and Theodor W. </a:t>
            </a:r>
            <a:r>
              <a:rPr lang="en-US" dirty="0" err="1"/>
              <a:t>Hänsch</a:t>
            </a:r>
            <a:r>
              <a:rPr lang="en-US" dirty="0"/>
              <a:t> in 2005. The latter two have made pioneering contributions to the development of the optical frequency comb technique.</a:t>
            </a:r>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4</a:t>
            </a:fld>
            <a:endParaRPr lang="en-IN" dirty="0"/>
          </a:p>
        </p:txBody>
      </p:sp>
    </p:spTree>
    <p:extLst>
      <p:ext uri="{BB962C8B-B14F-4D97-AF65-F5344CB8AC3E}">
        <p14:creationId xmlns:p14="http://schemas.microsoft.com/office/powerpoint/2010/main" val="1372638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optical frequency comb is an optical spectrum which consists of equidistant lines (Figure 1), i.e., it has equidistant optical frequency components, while the intensity of the comb lines can vary substantially. Usually, such kind of optical spectrum is associated with a regular train of ultrashort pulses, having a fixed pulse repetition rate which determines the inverse line spacing in the spectrum. To understand how such a spectral shape arises, one has to consider the properties of Fourier transforms, translating the complex amplitudes from the time domain to the frequency domain.</a:t>
            </a:r>
          </a:p>
          <a:p>
            <a:r>
              <a:rPr lang="en-US" dirty="0"/>
              <a:t>A frequency comb can be used as an optical ruler: If the comb frequencies are known, the frequency comb can be used e.g. to measure unknown frequencies by measuring beat notes, which reveal the difference in frequency between the unknown frequency and the comb frequencies. For performing such measurements in a wide frequency range, a large overall bandwidth of the frequency comb is needed.</a:t>
            </a:r>
          </a:p>
          <a:p>
            <a:r>
              <a:rPr lang="en-US" dirty="0"/>
              <a:t>Early attempts to produce broadband frequency combs were based on electro-optic modulators, which can impose dozens of sidebands on a single-frequency input beam from a single-frequency continuous-wave laser.</a:t>
            </a:r>
          </a:p>
          <a:p>
            <a:r>
              <a:rPr lang="en-US" dirty="0"/>
              <a:t>Afterwards, it was realized that a femtosecond mode-locked laser can actually be used very well for generating very broadband frequency combs: the optical spectrum of a periodic pulse train, as generated in a mode-locked laser, consists of discrete lines with an exactly constant spacing which equals the pulse repetition frequency. If the pulse duration gets far below 1 </a:t>
            </a:r>
            <a:r>
              <a:rPr lang="en-US" dirty="0" err="1"/>
              <a:t>ps</a:t>
            </a:r>
            <a:r>
              <a:rPr lang="en-US" dirty="0"/>
              <a:t>, the optical spectrum becomes very wide, leading to a very broad frequency comb.</a:t>
            </a:r>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5</a:t>
            </a:fld>
            <a:endParaRPr lang="en-IN" dirty="0"/>
          </a:p>
        </p:txBody>
      </p:sp>
    </p:spTree>
    <p:extLst>
      <p:ext uri="{BB962C8B-B14F-4D97-AF65-F5344CB8AC3E}">
        <p14:creationId xmlns:p14="http://schemas.microsoft.com/office/powerpoint/2010/main" val="2587693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pulse train were perfectly periodic – not only concerning the intensity versus time but also with respect to the electric field –, all the frequencies of the lines in the spectrum would be integer multiples (harmonics) of the pulse repetition rate. In most cases, however, intracavity chromatic dispersion and nonlinearities cause a slip of the carrier–envelope offset (CEO) from pulse to pulse, i.e., the oscillations of the electric field are constantly shifted with respect to the pulse envelope (Figure 2). If the change in the carrier–envelope offset per resonator round trip is a constant (denoted </a:t>
            </a:r>
            <a:r>
              <a:rPr lang="en-US" dirty="0" err="1"/>
              <a:t>Δφceo</a:t>
            </a:r>
            <a:r>
              <a:rPr lang="en-US" dirty="0"/>
              <a:t>), all optical line frequencies can be written as where N is an integer index, </a:t>
            </a:r>
            <a:r>
              <a:rPr lang="en-US" dirty="0" err="1"/>
              <a:t>fr</a:t>
            </a:r>
            <a:r>
              <a:rPr lang="en-US" dirty="0"/>
              <a:t> is the pulse repetition rate and is the CEO frequency, which according to this definition can be between 0 and </a:t>
            </a:r>
            <a:r>
              <a:rPr lang="en-US" dirty="0" err="1"/>
              <a:t>fr.</a:t>
            </a:r>
            <a:endParaRPr lang="en-US" dirty="0"/>
          </a:p>
          <a:p>
            <a:endParaRPr lang="en-US" dirty="0"/>
          </a:p>
          <a:p>
            <a:r>
              <a:rPr lang="en-US" dirty="0"/>
              <a:t>PS Non-linearities</a:t>
            </a:r>
          </a:p>
          <a:p>
            <a:endParaRPr lang="en-US" dirty="0"/>
          </a:p>
          <a:p>
            <a:pPr marL="228600" indent="-228600">
              <a:buAutoNum type="arabicPeriod"/>
            </a:pPr>
            <a:r>
              <a:rPr lang="en-US" dirty="0"/>
              <a:t>Certain crystal materials have nonlinear polarization which is proportional to the square (or to products) of electric field strength components. The Kerr effect raises the refractive index by an amount which is proportional to the intensity. </a:t>
            </a:r>
          </a:p>
          <a:p>
            <a:pPr marL="228600" indent="-228600">
              <a:buAutoNum type="arabicPeriod"/>
            </a:pPr>
            <a:r>
              <a:rPr lang="en-US" dirty="0"/>
              <a:t>Two-photon absorption is a process where two photons are simultaneously absorbed, leading to an excitation for which a single photon energy would not be sufficient.</a:t>
            </a:r>
          </a:p>
          <a:p>
            <a:pPr marL="228600" indent="-228600">
              <a:buAutoNum type="arabicPeriod"/>
            </a:pPr>
            <a:r>
              <a:rPr lang="en-US" dirty="0"/>
              <a:t>Saturation of gain occurs particularly in lasers and amplifiers. </a:t>
            </a:r>
          </a:p>
          <a:p>
            <a:pPr marL="228600" indent="-228600">
              <a:buAutoNum type="arabicPeriod"/>
            </a:pPr>
            <a:r>
              <a:rPr lang="en-US" dirty="0"/>
              <a:t>There are nonlinear losses in saturable absorbers which are used for passive mode locking or Q switching.</a:t>
            </a:r>
          </a:p>
          <a:p>
            <a:pPr marL="228600" indent="-228600">
              <a:buAutoNum type="arabicPeriod"/>
            </a:pPr>
            <a:r>
              <a:rPr lang="en-US" dirty="0"/>
              <a:t>There are various kinds of effects involving heating of the laser cavity</a:t>
            </a:r>
          </a:p>
          <a:p>
            <a:pPr marL="228600" indent="-228600">
              <a:buAutoNum type="arabicPeriod"/>
            </a:pPr>
            <a:r>
              <a:rPr lang="en-US" dirty="0"/>
              <a:t>Strong nonlinearities also occur at intensities which are high enough to cause ionization in the medium. This can lead to optical breakdown, possibly even associated with laser-induced damage of the material.</a:t>
            </a:r>
          </a:p>
          <a:p>
            <a:pPr marL="228600" indent="-228600">
              <a:buAutoNum type="arabicPeriod"/>
            </a:pPr>
            <a:endParaRPr lang="en-US" dirty="0"/>
          </a:p>
          <a:p>
            <a:pPr marL="228600" indent="-228600">
              <a:buAutoNum type="arabicPeriod"/>
            </a:pPr>
            <a:endParaRPr lang="en-US" dirty="0"/>
          </a:p>
          <a:p>
            <a:pPr marL="0" indent="0">
              <a:buNone/>
            </a:pPr>
            <a:r>
              <a:rPr lang="en-US" dirty="0"/>
              <a:t>PS on chromatic dispersion</a:t>
            </a:r>
          </a:p>
          <a:p>
            <a:pPr marL="0" indent="0">
              <a:buNone/>
            </a:pPr>
            <a:endParaRPr lang="en-US" dirty="0"/>
          </a:p>
          <a:p>
            <a:pPr marL="0" indent="0">
              <a:buNone/>
            </a:pPr>
            <a:r>
              <a:rPr lang="en-US" dirty="0"/>
              <a:t>The chromatic dispersion of an optical material is the phenomenon that the phase velocity and group velocity of light propagating in a transparent medium depend on the optical frequency. That dependency results mostly from the interaction of light with electrons of the medium, and is related to absorption in some spectral regions; see the article on </a:t>
            </a:r>
            <a:r>
              <a:rPr lang="en-US" dirty="0" err="1"/>
              <a:t>Kramers</a:t>
            </a:r>
            <a:r>
              <a:rPr lang="en-US" dirty="0"/>
              <a:t>–</a:t>
            </a:r>
            <a:r>
              <a:rPr lang="en-US" dirty="0" err="1"/>
              <a:t>Kronig</a:t>
            </a:r>
            <a:r>
              <a:rPr lang="en-US" dirty="0"/>
              <a:t> relations. A quantitative measure is the group velocity dispersion.</a:t>
            </a:r>
          </a:p>
        </p:txBody>
      </p:sp>
      <p:sp>
        <p:nvSpPr>
          <p:cNvPr id="4" name="Slide Number Placeholder 3"/>
          <p:cNvSpPr>
            <a:spLocks noGrp="1"/>
          </p:cNvSpPr>
          <p:nvPr>
            <p:ph type="sldNum" sz="quarter" idx="5"/>
          </p:nvPr>
        </p:nvSpPr>
        <p:spPr/>
        <p:txBody>
          <a:bodyPr/>
          <a:lstStyle/>
          <a:p>
            <a:fld id="{6DE343EB-8D3A-4D66-8F0F-899F9964C4E6}" type="slidenum">
              <a:rPr lang="en-IN" smtClean="0"/>
              <a:t>6</a:t>
            </a:fld>
            <a:endParaRPr lang="en-IN" dirty="0"/>
          </a:p>
        </p:txBody>
      </p:sp>
    </p:spTree>
    <p:extLst>
      <p:ext uri="{BB962C8B-B14F-4D97-AF65-F5344CB8AC3E}">
        <p14:creationId xmlns:p14="http://schemas.microsoft.com/office/powerpoint/2010/main" val="1659392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two parameters </a:t>
            </a:r>
            <a:r>
              <a:rPr lang="en-US" dirty="0" err="1"/>
              <a:t>frep</a:t>
            </a:r>
            <a:r>
              <a:rPr lang="en-US" dirty="0"/>
              <a:t> and </a:t>
            </a:r>
            <a:r>
              <a:rPr lang="en-US" dirty="0" err="1"/>
              <a:t>νceo</a:t>
            </a:r>
            <a:r>
              <a:rPr lang="en-US" dirty="0"/>
              <a:t> are known, all frequencies of the comb are also known. In that case, any optical frequency within the range of the frequency comb can be determined by recording a beat note between the unknown frequency and the comb. The lowest beat frequency is the distance from the unknown frequency to the nearest line of the comb (see Figure 1). An approximate frequency measurement (e.g. with a wavemeter) can be used to determine from which line the detected beat note originates. It is then possible to find out whether the unknown frequency is above or below the comb line frequency, e.g. by observing the changes in beat frequency when tuning the unknown frequency or the comb position.</a:t>
            </a:r>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7</a:t>
            </a:fld>
            <a:endParaRPr lang="en-IN" dirty="0"/>
          </a:p>
        </p:txBody>
      </p:sp>
    </p:spTree>
    <p:extLst>
      <p:ext uri="{BB962C8B-B14F-4D97-AF65-F5344CB8AC3E}">
        <p14:creationId xmlns:p14="http://schemas.microsoft.com/office/powerpoint/2010/main" val="1423553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pulse repetition rate </a:t>
            </a:r>
            <a:r>
              <a:rPr lang="en-US" dirty="0" err="1"/>
              <a:t>frep</a:t>
            </a:r>
            <a:r>
              <a:rPr lang="en-US" dirty="0"/>
              <a:t> is easily measured with a fast photodiode, whereas the measurement of </a:t>
            </a:r>
            <a:r>
              <a:rPr lang="en-US" dirty="0" err="1"/>
              <a:t>νceo</a:t>
            </a:r>
            <a:r>
              <a:rPr lang="en-US" dirty="0"/>
              <a:t> is significantly more difficult. It can be detected e.g. via an interferometric f−2f self-referencing scheme [4, 5], where one uses a beat note between the frequency-doubled lower-frequency end of the comb spectrum with the higher-frequency end (Figure 3), if the spectrum covers an optical octave. (Modified methods, using e.g. a 2f−3f self-referencing scheme, involve a beat note between different harmonics of the laser light.) Such broad spectra can be achieved e.g. with supercontinuum generation in photonic crystal fibers, if the laser output itself does not have a sufficiently large bandwidth. It is possible, however, to generate octave-spanning spectra directly with titanium–sapphire lasers [10].</a:t>
            </a:r>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8</a:t>
            </a:fld>
            <a:endParaRPr lang="en-IN" dirty="0"/>
          </a:p>
        </p:txBody>
      </p:sp>
    </p:spTree>
    <p:extLst>
      <p:ext uri="{BB962C8B-B14F-4D97-AF65-F5344CB8AC3E}">
        <p14:creationId xmlns:p14="http://schemas.microsoft.com/office/powerpoint/2010/main" val="2194567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range of applications it is necessary to determine accurately the absolute frequencies of optical signals. </a:t>
            </a:r>
          </a:p>
          <a:p>
            <a:endParaRPr lang="en-US" dirty="0"/>
          </a:p>
          <a:p>
            <a:r>
              <a:rPr lang="en-US" dirty="0"/>
              <a:t>In analogy with a mechanical clockwork, an optical clockwork is a device which phase-coherently relates a high and a low frequency and can serve as a central ingredient of an optical clock. The higher frequency is an optical frequency, i.e., typically in the range of hundreds of terahertz, whereas the lower frequency is typically in the microwave region (e.g. between 1 and 100 GHz), so that it can be processed with fast electronics and easily related to even lower frequencies. An optical clockwork can thus relate an optical frequency standard to an electronic one, the latter being based on, for example, a cesium atomic clock.</a:t>
            </a:r>
          </a:p>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9</a:t>
            </a:fld>
            <a:endParaRPr lang="en-IN" dirty="0"/>
          </a:p>
        </p:txBody>
      </p:sp>
    </p:spTree>
    <p:extLst>
      <p:ext uri="{BB962C8B-B14F-4D97-AF65-F5344CB8AC3E}">
        <p14:creationId xmlns:p14="http://schemas.microsoft.com/office/powerpoint/2010/main" val="2135105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10DF-3336-403F-B652-3CF732C66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EDD572-8BB5-4E45-8E8D-6E56B33A50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0AD92D-437E-4FF4-AD10-27825780C54D}"/>
              </a:ext>
            </a:extLst>
          </p:cNvPr>
          <p:cNvSpPr>
            <a:spLocks noGrp="1"/>
          </p:cNvSpPr>
          <p:nvPr>
            <p:ph type="dt" sz="half" idx="10"/>
          </p:nvPr>
        </p:nvSpPr>
        <p:spPr/>
        <p:txBody>
          <a:bodyPr/>
          <a:lstStyle/>
          <a:p>
            <a:fld id="{D27C77B2-8148-40B7-9E08-01F66CCCFE7A}" type="datetimeFigureOut">
              <a:rPr lang="en-IN" smtClean="0"/>
              <a:t>29-11-2021</a:t>
            </a:fld>
            <a:endParaRPr lang="en-IN" dirty="0"/>
          </a:p>
        </p:txBody>
      </p:sp>
      <p:sp>
        <p:nvSpPr>
          <p:cNvPr id="5" name="Footer Placeholder 4">
            <a:extLst>
              <a:ext uri="{FF2B5EF4-FFF2-40B4-BE49-F238E27FC236}">
                <a16:creationId xmlns:a16="http://schemas.microsoft.com/office/drawing/2014/main" id="{BFDFD9C8-7BC8-4FF8-9C05-6AF8513E8A8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84E4731-8058-470E-A8DB-0E76FF9EDC48}"/>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3338756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D123-1F1A-40C4-9E66-55B46EF8F6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8F1E22-DFAA-489A-808B-7DA6908FCD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D07447-057E-4921-A6AE-8034E2AA49DF}"/>
              </a:ext>
            </a:extLst>
          </p:cNvPr>
          <p:cNvSpPr>
            <a:spLocks noGrp="1"/>
          </p:cNvSpPr>
          <p:nvPr>
            <p:ph type="dt" sz="half" idx="10"/>
          </p:nvPr>
        </p:nvSpPr>
        <p:spPr/>
        <p:txBody>
          <a:bodyPr/>
          <a:lstStyle/>
          <a:p>
            <a:fld id="{D27C77B2-8148-40B7-9E08-01F66CCCFE7A}" type="datetimeFigureOut">
              <a:rPr lang="en-IN" smtClean="0"/>
              <a:t>29-11-2021</a:t>
            </a:fld>
            <a:endParaRPr lang="en-IN" dirty="0"/>
          </a:p>
        </p:txBody>
      </p:sp>
      <p:sp>
        <p:nvSpPr>
          <p:cNvPr id="5" name="Footer Placeholder 4">
            <a:extLst>
              <a:ext uri="{FF2B5EF4-FFF2-40B4-BE49-F238E27FC236}">
                <a16:creationId xmlns:a16="http://schemas.microsoft.com/office/drawing/2014/main" id="{70E79026-8823-42C7-A415-4A6145BAEB4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D09EEC2-624D-4E13-A70D-667F7CBE02A8}"/>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1944066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253AE1-027F-4E9E-A306-91DC8C296B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70FAE6-0F75-408A-B708-9FE6DA0BB5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FE234C-1013-4B93-ACC6-8F2674597545}"/>
              </a:ext>
            </a:extLst>
          </p:cNvPr>
          <p:cNvSpPr>
            <a:spLocks noGrp="1"/>
          </p:cNvSpPr>
          <p:nvPr>
            <p:ph type="dt" sz="half" idx="10"/>
          </p:nvPr>
        </p:nvSpPr>
        <p:spPr/>
        <p:txBody>
          <a:bodyPr/>
          <a:lstStyle/>
          <a:p>
            <a:fld id="{D27C77B2-8148-40B7-9E08-01F66CCCFE7A}" type="datetimeFigureOut">
              <a:rPr lang="en-IN" smtClean="0"/>
              <a:t>29-11-2021</a:t>
            </a:fld>
            <a:endParaRPr lang="en-IN" dirty="0"/>
          </a:p>
        </p:txBody>
      </p:sp>
      <p:sp>
        <p:nvSpPr>
          <p:cNvPr id="5" name="Footer Placeholder 4">
            <a:extLst>
              <a:ext uri="{FF2B5EF4-FFF2-40B4-BE49-F238E27FC236}">
                <a16:creationId xmlns:a16="http://schemas.microsoft.com/office/drawing/2014/main" id="{18A0FF05-C5E6-4A4D-B4C6-1A2E0DC748A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7E9FC36-ABB8-49AF-A418-EDF090A9AB19}"/>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2193784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2838-6D98-4695-990C-B5B171F4B4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34DBDD-E64C-4CA2-8715-083737075F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6BE87B-6F95-4B50-9187-CFDAFB24D7A7}"/>
              </a:ext>
            </a:extLst>
          </p:cNvPr>
          <p:cNvSpPr>
            <a:spLocks noGrp="1"/>
          </p:cNvSpPr>
          <p:nvPr>
            <p:ph type="dt" sz="half" idx="10"/>
          </p:nvPr>
        </p:nvSpPr>
        <p:spPr/>
        <p:txBody>
          <a:bodyPr/>
          <a:lstStyle/>
          <a:p>
            <a:fld id="{D27C77B2-8148-40B7-9E08-01F66CCCFE7A}" type="datetimeFigureOut">
              <a:rPr lang="en-IN" smtClean="0"/>
              <a:t>29-11-2021</a:t>
            </a:fld>
            <a:endParaRPr lang="en-IN" dirty="0"/>
          </a:p>
        </p:txBody>
      </p:sp>
      <p:sp>
        <p:nvSpPr>
          <p:cNvPr id="5" name="Footer Placeholder 4">
            <a:extLst>
              <a:ext uri="{FF2B5EF4-FFF2-40B4-BE49-F238E27FC236}">
                <a16:creationId xmlns:a16="http://schemas.microsoft.com/office/drawing/2014/main" id="{ECDEDC7A-921B-457F-BDE6-41C0CC4DF7F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D8F9A41-5BD7-478E-A924-3D7507DD8992}"/>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2813660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B5C1-E466-4367-AA47-0D1375EBE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04802E-C58B-4145-B0E0-8D6B5E72E4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BD35E7-C07A-4A4A-BD50-841AC5D49638}"/>
              </a:ext>
            </a:extLst>
          </p:cNvPr>
          <p:cNvSpPr>
            <a:spLocks noGrp="1"/>
          </p:cNvSpPr>
          <p:nvPr>
            <p:ph type="dt" sz="half" idx="10"/>
          </p:nvPr>
        </p:nvSpPr>
        <p:spPr/>
        <p:txBody>
          <a:bodyPr/>
          <a:lstStyle/>
          <a:p>
            <a:fld id="{D27C77B2-8148-40B7-9E08-01F66CCCFE7A}" type="datetimeFigureOut">
              <a:rPr lang="en-IN" smtClean="0"/>
              <a:t>29-11-2021</a:t>
            </a:fld>
            <a:endParaRPr lang="en-IN" dirty="0"/>
          </a:p>
        </p:txBody>
      </p:sp>
      <p:sp>
        <p:nvSpPr>
          <p:cNvPr id="5" name="Footer Placeholder 4">
            <a:extLst>
              <a:ext uri="{FF2B5EF4-FFF2-40B4-BE49-F238E27FC236}">
                <a16:creationId xmlns:a16="http://schemas.microsoft.com/office/drawing/2014/main" id="{38944BDF-F1D4-482F-B700-96FF3CB41F7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3D5717E-F4AE-4202-A238-C1377D282AF4}"/>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232281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23A6-7A4F-4D22-BF20-3EEA5BACE9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C206BF-A532-41A5-BDC2-5AF4DB21AA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FC0631-FCDF-481D-99FD-33D00B47DD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43C581-6669-4E8F-95B8-867EE7E46473}"/>
              </a:ext>
            </a:extLst>
          </p:cNvPr>
          <p:cNvSpPr>
            <a:spLocks noGrp="1"/>
          </p:cNvSpPr>
          <p:nvPr>
            <p:ph type="dt" sz="half" idx="10"/>
          </p:nvPr>
        </p:nvSpPr>
        <p:spPr/>
        <p:txBody>
          <a:bodyPr/>
          <a:lstStyle/>
          <a:p>
            <a:fld id="{D27C77B2-8148-40B7-9E08-01F66CCCFE7A}" type="datetimeFigureOut">
              <a:rPr lang="en-IN" smtClean="0"/>
              <a:t>29-11-2021</a:t>
            </a:fld>
            <a:endParaRPr lang="en-IN" dirty="0"/>
          </a:p>
        </p:txBody>
      </p:sp>
      <p:sp>
        <p:nvSpPr>
          <p:cNvPr id="6" name="Footer Placeholder 5">
            <a:extLst>
              <a:ext uri="{FF2B5EF4-FFF2-40B4-BE49-F238E27FC236}">
                <a16:creationId xmlns:a16="http://schemas.microsoft.com/office/drawing/2014/main" id="{E2F72E92-3D5C-4DE0-BD62-80DB049856B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FEA7E6E-C9A4-4D3B-B2D8-F014AF4B4223}"/>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3318256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5963-6E81-4D58-BFDE-4C01DD5E87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6635A4-F057-4739-BB58-73CD028C24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161A9C-B54C-418F-8E02-0DEADF616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BA68E6-8858-4BE4-B29D-5A7DD8E4C9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519EDA-D92D-4C4D-B5E6-3E06E32E70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D6A5D3-8C84-472E-BF39-2D8C5A07368D}"/>
              </a:ext>
            </a:extLst>
          </p:cNvPr>
          <p:cNvSpPr>
            <a:spLocks noGrp="1"/>
          </p:cNvSpPr>
          <p:nvPr>
            <p:ph type="dt" sz="half" idx="10"/>
          </p:nvPr>
        </p:nvSpPr>
        <p:spPr/>
        <p:txBody>
          <a:bodyPr/>
          <a:lstStyle/>
          <a:p>
            <a:fld id="{D27C77B2-8148-40B7-9E08-01F66CCCFE7A}" type="datetimeFigureOut">
              <a:rPr lang="en-IN" smtClean="0"/>
              <a:t>29-11-2021</a:t>
            </a:fld>
            <a:endParaRPr lang="en-IN" dirty="0"/>
          </a:p>
        </p:txBody>
      </p:sp>
      <p:sp>
        <p:nvSpPr>
          <p:cNvPr id="8" name="Footer Placeholder 7">
            <a:extLst>
              <a:ext uri="{FF2B5EF4-FFF2-40B4-BE49-F238E27FC236}">
                <a16:creationId xmlns:a16="http://schemas.microsoft.com/office/drawing/2014/main" id="{2DF06171-BDC3-490D-9EC2-DB7EF3EDBA4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1220AA1-9F0A-463F-94EC-45989882974A}"/>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354339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A601-1A89-430C-9BEA-8F49DF1C4F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D3CFE0-9400-43F4-8B1D-D016E977F9A4}"/>
              </a:ext>
            </a:extLst>
          </p:cNvPr>
          <p:cNvSpPr>
            <a:spLocks noGrp="1"/>
          </p:cNvSpPr>
          <p:nvPr>
            <p:ph type="dt" sz="half" idx="10"/>
          </p:nvPr>
        </p:nvSpPr>
        <p:spPr/>
        <p:txBody>
          <a:bodyPr/>
          <a:lstStyle/>
          <a:p>
            <a:fld id="{D27C77B2-8148-40B7-9E08-01F66CCCFE7A}" type="datetimeFigureOut">
              <a:rPr lang="en-IN" smtClean="0"/>
              <a:t>29-11-2021</a:t>
            </a:fld>
            <a:endParaRPr lang="en-IN" dirty="0"/>
          </a:p>
        </p:txBody>
      </p:sp>
      <p:sp>
        <p:nvSpPr>
          <p:cNvPr id="4" name="Footer Placeholder 3">
            <a:extLst>
              <a:ext uri="{FF2B5EF4-FFF2-40B4-BE49-F238E27FC236}">
                <a16:creationId xmlns:a16="http://schemas.microsoft.com/office/drawing/2014/main" id="{804B9460-999E-4F63-A922-65C65D49D44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8E579589-8DBC-4096-ABB6-51C8CB80FFEE}"/>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332799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0F639E-C90E-4781-AE16-0DC3708EE83C}"/>
              </a:ext>
            </a:extLst>
          </p:cNvPr>
          <p:cNvSpPr>
            <a:spLocks noGrp="1"/>
          </p:cNvSpPr>
          <p:nvPr>
            <p:ph type="dt" sz="half" idx="10"/>
          </p:nvPr>
        </p:nvSpPr>
        <p:spPr/>
        <p:txBody>
          <a:bodyPr/>
          <a:lstStyle/>
          <a:p>
            <a:fld id="{D27C77B2-8148-40B7-9E08-01F66CCCFE7A}" type="datetimeFigureOut">
              <a:rPr lang="en-IN" smtClean="0"/>
              <a:t>29-11-2021</a:t>
            </a:fld>
            <a:endParaRPr lang="en-IN" dirty="0"/>
          </a:p>
        </p:txBody>
      </p:sp>
      <p:sp>
        <p:nvSpPr>
          <p:cNvPr id="3" name="Footer Placeholder 2">
            <a:extLst>
              <a:ext uri="{FF2B5EF4-FFF2-40B4-BE49-F238E27FC236}">
                <a16:creationId xmlns:a16="http://schemas.microsoft.com/office/drawing/2014/main" id="{8997E3D2-2A43-4936-AB0D-A5BA57CC115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35F680C-AE48-4EE8-927E-FAFE3A6D8100}"/>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2104153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A3B0-F93D-4C7D-BBA5-A70565554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D4DE37-45F2-4028-BBE9-7D0FF86D5D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84157D-4BEB-45B9-8A71-3008F5333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0089C-3756-47D6-8530-0068A945AEC4}"/>
              </a:ext>
            </a:extLst>
          </p:cNvPr>
          <p:cNvSpPr>
            <a:spLocks noGrp="1"/>
          </p:cNvSpPr>
          <p:nvPr>
            <p:ph type="dt" sz="half" idx="10"/>
          </p:nvPr>
        </p:nvSpPr>
        <p:spPr/>
        <p:txBody>
          <a:bodyPr/>
          <a:lstStyle/>
          <a:p>
            <a:fld id="{D27C77B2-8148-40B7-9E08-01F66CCCFE7A}" type="datetimeFigureOut">
              <a:rPr lang="en-IN" smtClean="0"/>
              <a:t>29-11-2021</a:t>
            </a:fld>
            <a:endParaRPr lang="en-IN" dirty="0"/>
          </a:p>
        </p:txBody>
      </p:sp>
      <p:sp>
        <p:nvSpPr>
          <p:cNvPr id="6" name="Footer Placeholder 5">
            <a:extLst>
              <a:ext uri="{FF2B5EF4-FFF2-40B4-BE49-F238E27FC236}">
                <a16:creationId xmlns:a16="http://schemas.microsoft.com/office/drawing/2014/main" id="{C8FEFA9A-1630-4002-9563-BB9C604BB48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608227F-0C85-4794-908D-9300C9663805}"/>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237658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2232-C535-4818-B02A-C61AF7A4EC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ED63DD-1473-4695-9C1B-8A087F18F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275E439-EF9B-4478-B344-111DE48B1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D55679-7351-4672-8463-8C4569552EFF}"/>
              </a:ext>
            </a:extLst>
          </p:cNvPr>
          <p:cNvSpPr>
            <a:spLocks noGrp="1"/>
          </p:cNvSpPr>
          <p:nvPr>
            <p:ph type="dt" sz="half" idx="10"/>
          </p:nvPr>
        </p:nvSpPr>
        <p:spPr/>
        <p:txBody>
          <a:bodyPr/>
          <a:lstStyle/>
          <a:p>
            <a:fld id="{D27C77B2-8148-40B7-9E08-01F66CCCFE7A}" type="datetimeFigureOut">
              <a:rPr lang="en-IN" smtClean="0"/>
              <a:t>29-11-2021</a:t>
            </a:fld>
            <a:endParaRPr lang="en-IN" dirty="0"/>
          </a:p>
        </p:txBody>
      </p:sp>
      <p:sp>
        <p:nvSpPr>
          <p:cNvPr id="6" name="Footer Placeholder 5">
            <a:extLst>
              <a:ext uri="{FF2B5EF4-FFF2-40B4-BE49-F238E27FC236}">
                <a16:creationId xmlns:a16="http://schemas.microsoft.com/office/drawing/2014/main" id="{9FFFD6B2-DF4F-4F17-BE70-9C97BB58913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49908EE-B683-4B56-99CF-97515DF7592B}"/>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233312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53E5B-2D35-4E2A-ACC2-78471873F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F82413-6A62-4710-A238-006B562A3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3B0F88-6680-4F3B-AEFD-272C61B60E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C77B2-8148-40B7-9E08-01F66CCCFE7A}" type="datetimeFigureOut">
              <a:rPr lang="en-IN" smtClean="0"/>
              <a:t>29-11-2021</a:t>
            </a:fld>
            <a:endParaRPr lang="en-IN" dirty="0"/>
          </a:p>
        </p:txBody>
      </p:sp>
      <p:sp>
        <p:nvSpPr>
          <p:cNvPr id="5" name="Footer Placeholder 4">
            <a:extLst>
              <a:ext uri="{FF2B5EF4-FFF2-40B4-BE49-F238E27FC236}">
                <a16:creationId xmlns:a16="http://schemas.microsoft.com/office/drawing/2014/main" id="{564C5FEF-85EC-484F-9DF6-D82BB749E3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AAA4F16-55F0-4551-88B1-BA9FDD8E13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35887-E660-4CA2-B7F2-02219568EBA2}" type="slidenum">
              <a:rPr lang="en-IN" smtClean="0"/>
              <a:t>‹#›</a:t>
            </a:fld>
            <a:endParaRPr lang="en-IN" dirty="0"/>
          </a:p>
        </p:txBody>
      </p:sp>
    </p:spTree>
    <p:extLst>
      <p:ext uri="{BB962C8B-B14F-4D97-AF65-F5344CB8AC3E}">
        <p14:creationId xmlns:p14="http://schemas.microsoft.com/office/powerpoint/2010/main" val="3178104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nature.com/articles/s42005-019-0249-y"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rp-photonics.com/optical_clockworks.html" TargetMode="External"/><Relationship Id="rId5" Type="http://schemas.openxmlformats.org/officeDocument/2006/relationships/hyperlink" Target="https://www.rp-photonics.com/frequency_combs.html" TargetMode="External"/><Relationship Id="rId4" Type="http://schemas.openxmlformats.org/officeDocument/2006/relationships/hyperlink" Target="http://kiss.caltech.edu/workshops/optical/optical_presentations/Diddams_KISS_Short_Course_2015_v3.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96FE-23C7-41B3-91BE-1C77656FF7B3}"/>
              </a:ext>
            </a:extLst>
          </p:cNvPr>
          <p:cNvSpPr>
            <a:spLocks noGrp="1"/>
          </p:cNvSpPr>
          <p:nvPr>
            <p:ph type="ctrTitle"/>
          </p:nvPr>
        </p:nvSpPr>
        <p:spPr>
          <a:xfrm>
            <a:off x="479854" y="706465"/>
            <a:ext cx="11232291" cy="4143320"/>
          </a:xfrm>
        </p:spPr>
        <p:txBody>
          <a:bodyPr>
            <a:normAutofit fontScale="90000"/>
          </a:bodyPr>
          <a:lstStyle/>
          <a:p>
            <a:r>
              <a:rPr lang="en-IN" b="1" dirty="0"/>
              <a:t>Seminar (PHN-699)</a:t>
            </a:r>
            <a:br>
              <a:rPr lang="en-IN" b="1" dirty="0"/>
            </a:br>
            <a:r>
              <a:rPr lang="en-IN" b="1" dirty="0"/>
              <a:t>and</a:t>
            </a:r>
            <a:br>
              <a:rPr lang="en-IN" b="1" dirty="0"/>
            </a:br>
            <a:r>
              <a:rPr lang="en-IN" b="1" dirty="0"/>
              <a:t>Dissertation Stage-I (PH-600A)</a:t>
            </a:r>
            <a:br>
              <a:rPr lang="en-IN" b="1" dirty="0"/>
            </a:br>
            <a:r>
              <a:rPr lang="en-IN" b="1" dirty="0"/>
              <a:t>Presentation</a:t>
            </a:r>
            <a:br>
              <a:rPr lang="en-IN" b="1" dirty="0"/>
            </a:br>
            <a:br>
              <a:rPr lang="en-IN" b="1" dirty="0"/>
            </a:br>
            <a:r>
              <a:rPr lang="en-IN" sz="3200" dirty="0"/>
              <a:t>Supervisor – Dr H S Nataraj</a:t>
            </a:r>
            <a:endParaRPr lang="en-IN" b="1" dirty="0"/>
          </a:p>
        </p:txBody>
      </p:sp>
      <p:sp>
        <p:nvSpPr>
          <p:cNvPr id="3" name="Subtitle 2">
            <a:extLst>
              <a:ext uri="{FF2B5EF4-FFF2-40B4-BE49-F238E27FC236}">
                <a16:creationId xmlns:a16="http://schemas.microsoft.com/office/drawing/2014/main" id="{47D173BE-3847-4DE5-A097-E05311CA3465}"/>
              </a:ext>
            </a:extLst>
          </p:cNvPr>
          <p:cNvSpPr>
            <a:spLocks noGrp="1"/>
          </p:cNvSpPr>
          <p:nvPr>
            <p:ph type="subTitle" idx="1"/>
          </p:nvPr>
        </p:nvSpPr>
        <p:spPr>
          <a:xfrm>
            <a:off x="1523999" y="5323654"/>
            <a:ext cx="9144000" cy="1655762"/>
          </a:xfrm>
        </p:spPr>
        <p:txBody>
          <a:bodyPr/>
          <a:lstStyle/>
          <a:p>
            <a:r>
              <a:rPr lang="en-IN" dirty="0"/>
              <a:t>Laksh Arora</a:t>
            </a:r>
          </a:p>
          <a:p>
            <a:r>
              <a:rPr lang="en-IN" dirty="0"/>
              <a:t>20615013</a:t>
            </a:r>
          </a:p>
        </p:txBody>
      </p:sp>
    </p:spTree>
    <p:extLst>
      <p:ext uri="{BB962C8B-B14F-4D97-AF65-F5344CB8AC3E}">
        <p14:creationId xmlns:p14="http://schemas.microsoft.com/office/powerpoint/2010/main" val="2110667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F56B-0D38-4CAB-A921-42E0F7FF7E53}"/>
              </a:ext>
            </a:extLst>
          </p:cNvPr>
          <p:cNvSpPr>
            <a:spLocks noGrp="1"/>
          </p:cNvSpPr>
          <p:nvPr>
            <p:ph type="title"/>
          </p:nvPr>
        </p:nvSpPr>
        <p:spPr>
          <a:xfrm>
            <a:off x="838200" y="365125"/>
            <a:ext cx="10515600" cy="752475"/>
          </a:xfrm>
        </p:spPr>
        <p:txBody>
          <a:bodyPr/>
          <a:lstStyle/>
          <a:p>
            <a:r>
              <a:rPr lang="en-IN" u="sng" dirty="0"/>
              <a:t>Applications of Frequency Combs</a:t>
            </a:r>
          </a:p>
        </p:txBody>
      </p:sp>
      <p:pic>
        <p:nvPicPr>
          <p:cNvPr id="3" name="Picture 2">
            <a:extLst>
              <a:ext uri="{FF2B5EF4-FFF2-40B4-BE49-F238E27FC236}">
                <a16:creationId xmlns:a16="http://schemas.microsoft.com/office/drawing/2014/main" id="{F90A21D3-D647-4674-BEDB-5CA191F554F4}"/>
              </a:ext>
            </a:extLst>
          </p:cNvPr>
          <p:cNvPicPr>
            <a:picLocks noChangeAspect="1"/>
          </p:cNvPicPr>
          <p:nvPr/>
        </p:nvPicPr>
        <p:blipFill>
          <a:blip r:embed="rId3"/>
          <a:stretch>
            <a:fillRect/>
          </a:stretch>
        </p:blipFill>
        <p:spPr>
          <a:xfrm>
            <a:off x="1906727" y="1354886"/>
            <a:ext cx="5809510" cy="3882593"/>
          </a:xfrm>
          <a:prstGeom prst="rect">
            <a:avLst/>
          </a:prstGeom>
        </p:spPr>
      </p:pic>
      <p:sp>
        <p:nvSpPr>
          <p:cNvPr id="4" name="TextBox 3">
            <a:extLst>
              <a:ext uri="{FF2B5EF4-FFF2-40B4-BE49-F238E27FC236}">
                <a16:creationId xmlns:a16="http://schemas.microsoft.com/office/drawing/2014/main" id="{895D2771-D20A-4E92-B284-A1DCEFF05A51}"/>
              </a:ext>
            </a:extLst>
          </p:cNvPr>
          <p:cNvSpPr txBox="1"/>
          <p:nvPr/>
        </p:nvSpPr>
        <p:spPr>
          <a:xfrm>
            <a:off x="838200" y="5292546"/>
            <a:ext cx="10676138" cy="1200329"/>
          </a:xfrm>
          <a:prstGeom prst="rect">
            <a:avLst/>
          </a:prstGeom>
          <a:noFill/>
        </p:spPr>
        <p:txBody>
          <a:bodyPr wrap="square" rtlCol="0">
            <a:spAutoFit/>
          </a:bodyPr>
          <a:lstStyle/>
          <a:p>
            <a:r>
              <a:rPr lang="en-US" sz="2400" dirty="0"/>
              <a:t>It is thus possible to phase-coherently compare the frequencies of the optical standard and a cesium clock and correct the timing signal of the latter, using the superior stability of the optical frequency standard.</a:t>
            </a:r>
            <a:endParaRPr lang="en-IN" sz="2400" dirty="0"/>
          </a:p>
        </p:txBody>
      </p:sp>
    </p:spTree>
    <p:extLst>
      <p:ext uri="{BB962C8B-B14F-4D97-AF65-F5344CB8AC3E}">
        <p14:creationId xmlns:p14="http://schemas.microsoft.com/office/powerpoint/2010/main" val="205507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F56B-0D38-4CAB-A921-42E0F7FF7E53}"/>
              </a:ext>
            </a:extLst>
          </p:cNvPr>
          <p:cNvSpPr>
            <a:spLocks noGrp="1"/>
          </p:cNvSpPr>
          <p:nvPr>
            <p:ph type="title"/>
          </p:nvPr>
        </p:nvSpPr>
        <p:spPr>
          <a:xfrm>
            <a:off x="838200" y="365125"/>
            <a:ext cx="10515600" cy="752475"/>
          </a:xfrm>
        </p:spPr>
        <p:txBody>
          <a:bodyPr/>
          <a:lstStyle/>
          <a:p>
            <a:r>
              <a:rPr lang="en-IN" u="sng" dirty="0"/>
              <a:t>Applications of Frequency Combs</a:t>
            </a:r>
          </a:p>
        </p:txBody>
      </p:sp>
      <p:sp>
        <p:nvSpPr>
          <p:cNvPr id="5" name="TextBox 4">
            <a:extLst>
              <a:ext uri="{FF2B5EF4-FFF2-40B4-BE49-F238E27FC236}">
                <a16:creationId xmlns:a16="http://schemas.microsoft.com/office/drawing/2014/main" id="{BEA1F280-552A-4477-9A73-6F282E4CF399}"/>
              </a:ext>
            </a:extLst>
          </p:cNvPr>
          <p:cNvSpPr txBox="1"/>
          <p:nvPr/>
        </p:nvSpPr>
        <p:spPr>
          <a:xfrm>
            <a:off x="210104" y="1292143"/>
            <a:ext cx="11771791" cy="2062103"/>
          </a:xfrm>
          <a:prstGeom prst="rect">
            <a:avLst/>
          </a:prstGeom>
          <a:noFill/>
        </p:spPr>
        <p:txBody>
          <a:bodyPr wrap="square" rtlCol="0">
            <a:spAutoFit/>
          </a:bodyPr>
          <a:lstStyle/>
          <a:p>
            <a:pPr marL="971550" lvl="1" indent="-514350">
              <a:buAutoNum type="arabicPeriod" startAt="2"/>
            </a:pPr>
            <a:r>
              <a:rPr lang="en-IN" sz="3200" dirty="0"/>
              <a:t>Timing and Synchronisation</a:t>
            </a:r>
            <a:r>
              <a:rPr lang="en-IN" sz="2400" dirty="0"/>
              <a:t>.</a:t>
            </a:r>
          </a:p>
          <a:p>
            <a:pPr marL="800100" lvl="1" indent="-342900">
              <a:buFont typeface="Arial" panose="020B0604020202020204" pitchFamily="34" charset="0"/>
              <a:buChar char="•"/>
            </a:pPr>
            <a:endParaRPr lang="en-IN" sz="2400" dirty="0"/>
          </a:p>
          <a:p>
            <a:pPr marL="800100" lvl="1" indent="-342900">
              <a:buFont typeface="Arial" panose="020B0604020202020204" pitchFamily="34" charset="0"/>
              <a:buChar char="•"/>
            </a:pPr>
            <a:r>
              <a:rPr lang="en-IN" sz="2400" dirty="0"/>
              <a:t>For new definition of SI second</a:t>
            </a:r>
          </a:p>
          <a:p>
            <a:pPr marL="800100" lvl="1" indent="-342900">
              <a:buFont typeface="Arial" panose="020B0604020202020204" pitchFamily="34" charset="0"/>
              <a:buChar char="•"/>
            </a:pPr>
            <a:r>
              <a:rPr lang="en-IN" sz="2400" dirty="0"/>
              <a:t>Better GPS</a:t>
            </a:r>
          </a:p>
          <a:p>
            <a:pPr marL="800100" lvl="1" indent="-342900">
              <a:buFont typeface="Arial" panose="020B0604020202020204" pitchFamily="34" charset="0"/>
              <a:buChar char="•"/>
            </a:pPr>
            <a:r>
              <a:rPr lang="en-IN" sz="2400" dirty="0"/>
              <a:t>Data collection in high-resolution measurements</a:t>
            </a:r>
          </a:p>
        </p:txBody>
      </p:sp>
    </p:spTree>
    <p:extLst>
      <p:ext uri="{BB962C8B-B14F-4D97-AF65-F5344CB8AC3E}">
        <p14:creationId xmlns:p14="http://schemas.microsoft.com/office/powerpoint/2010/main" val="3266907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F56B-0D38-4CAB-A921-42E0F7FF7E53}"/>
              </a:ext>
            </a:extLst>
          </p:cNvPr>
          <p:cNvSpPr>
            <a:spLocks noGrp="1"/>
          </p:cNvSpPr>
          <p:nvPr>
            <p:ph type="title"/>
          </p:nvPr>
        </p:nvSpPr>
        <p:spPr>
          <a:xfrm>
            <a:off x="838200" y="365125"/>
            <a:ext cx="10515600" cy="752475"/>
          </a:xfrm>
        </p:spPr>
        <p:txBody>
          <a:bodyPr/>
          <a:lstStyle/>
          <a:p>
            <a:r>
              <a:rPr lang="en-IN" u="sng" dirty="0"/>
              <a:t>Applications of Frequency Combs</a:t>
            </a:r>
          </a:p>
        </p:txBody>
      </p:sp>
      <p:sp>
        <p:nvSpPr>
          <p:cNvPr id="5" name="TextBox 4">
            <a:extLst>
              <a:ext uri="{FF2B5EF4-FFF2-40B4-BE49-F238E27FC236}">
                <a16:creationId xmlns:a16="http://schemas.microsoft.com/office/drawing/2014/main" id="{BEA1F280-552A-4477-9A73-6F282E4CF399}"/>
              </a:ext>
            </a:extLst>
          </p:cNvPr>
          <p:cNvSpPr txBox="1"/>
          <p:nvPr/>
        </p:nvSpPr>
        <p:spPr>
          <a:xfrm>
            <a:off x="210104" y="1292143"/>
            <a:ext cx="11771791" cy="3908762"/>
          </a:xfrm>
          <a:prstGeom prst="rect">
            <a:avLst/>
          </a:prstGeom>
          <a:noFill/>
        </p:spPr>
        <p:txBody>
          <a:bodyPr wrap="square" rtlCol="0">
            <a:spAutoFit/>
          </a:bodyPr>
          <a:lstStyle/>
          <a:p>
            <a:pPr marL="971550" lvl="1" indent="-514350">
              <a:buFont typeface="+mj-lt"/>
              <a:buAutoNum type="arabicPeriod" startAt="3"/>
            </a:pPr>
            <a:r>
              <a:rPr lang="en-IN" sz="3200" dirty="0"/>
              <a:t>High Precision Spectroscopy</a:t>
            </a:r>
            <a:r>
              <a:rPr lang="en-IN" sz="2400" dirty="0"/>
              <a:t>.</a:t>
            </a:r>
          </a:p>
          <a:p>
            <a:pPr marL="971550" lvl="1" indent="-514350">
              <a:buFont typeface="+mj-lt"/>
              <a:buAutoNum type="arabicPeriod" startAt="3"/>
            </a:pPr>
            <a:endParaRPr lang="en-IN" sz="2400" dirty="0"/>
          </a:p>
          <a:p>
            <a:pPr marL="971550" lvl="1" indent="-514350">
              <a:buFont typeface="Arial" panose="020B0604020202020204" pitchFamily="34" charset="0"/>
              <a:buChar char="•"/>
            </a:pPr>
            <a:r>
              <a:rPr lang="en-IN" sz="2400" dirty="0"/>
              <a:t>High Precision Atomic and Molecular Spectroscopy</a:t>
            </a:r>
          </a:p>
          <a:p>
            <a:pPr marL="800100" lvl="1" indent="-342900">
              <a:buFont typeface="Arial" panose="020B0604020202020204" pitchFamily="34" charset="0"/>
              <a:buChar char="•"/>
            </a:pPr>
            <a:endParaRPr lang="en-IN" sz="2400" dirty="0"/>
          </a:p>
          <a:p>
            <a:pPr marL="800100" lvl="1" indent="-342900">
              <a:buFont typeface="Arial" panose="020B0604020202020204" pitchFamily="34" charset="0"/>
              <a:buChar char="•"/>
            </a:pPr>
            <a:r>
              <a:rPr lang="en-IN" sz="2400" dirty="0"/>
              <a:t>Astronomy</a:t>
            </a:r>
          </a:p>
          <a:p>
            <a:pPr marL="1257300" lvl="2" indent="-342900">
              <a:buFont typeface="Arial" panose="020B0604020202020204" pitchFamily="34" charset="0"/>
              <a:buChar char="•"/>
            </a:pPr>
            <a:r>
              <a:rPr lang="en-IN" sz="2400" dirty="0"/>
              <a:t>Exoplanet searching</a:t>
            </a:r>
          </a:p>
          <a:p>
            <a:pPr marL="1257300" lvl="2" indent="-342900">
              <a:buFont typeface="Arial" panose="020B0604020202020204" pitchFamily="34" charset="0"/>
              <a:buChar char="•"/>
            </a:pPr>
            <a:r>
              <a:rPr lang="en-IN" sz="2400" dirty="0"/>
              <a:t>Measure radial velocities od celestial bodies</a:t>
            </a:r>
          </a:p>
          <a:p>
            <a:pPr marL="1257300" lvl="2" indent="-342900">
              <a:buFont typeface="Arial" panose="020B0604020202020204" pitchFamily="34" charset="0"/>
              <a:buChar char="•"/>
            </a:pPr>
            <a:r>
              <a:rPr lang="en-IN" sz="2400" dirty="0"/>
              <a:t>Composition of solar atmospheres</a:t>
            </a:r>
          </a:p>
          <a:p>
            <a:pPr marL="1257300" lvl="2" indent="-342900">
              <a:buFont typeface="Arial" panose="020B0604020202020204" pitchFamily="34" charset="0"/>
              <a:buChar char="•"/>
            </a:pPr>
            <a:r>
              <a:rPr lang="en-IN" sz="2400" dirty="0"/>
              <a:t>Rate of expansion of universe</a:t>
            </a:r>
          </a:p>
          <a:p>
            <a:pPr lvl="1"/>
            <a:endParaRPr lang="en-IN" sz="2400" dirty="0"/>
          </a:p>
        </p:txBody>
      </p:sp>
    </p:spTree>
    <p:extLst>
      <p:ext uri="{BB962C8B-B14F-4D97-AF65-F5344CB8AC3E}">
        <p14:creationId xmlns:p14="http://schemas.microsoft.com/office/powerpoint/2010/main" val="2219980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F56B-0D38-4CAB-A921-42E0F7FF7E53}"/>
              </a:ext>
            </a:extLst>
          </p:cNvPr>
          <p:cNvSpPr>
            <a:spLocks noGrp="1"/>
          </p:cNvSpPr>
          <p:nvPr>
            <p:ph type="title"/>
          </p:nvPr>
        </p:nvSpPr>
        <p:spPr>
          <a:xfrm>
            <a:off x="838200" y="365125"/>
            <a:ext cx="10515600" cy="752475"/>
          </a:xfrm>
        </p:spPr>
        <p:txBody>
          <a:bodyPr/>
          <a:lstStyle/>
          <a:p>
            <a:r>
              <a:rPr lang="en-IN" u="sng" dirty="0"/>
              <a:t>Applications of Frequency Combs</a:t>
            </a:r>
          </a:p>
        </p:txBody>
      </p:sp>
      <p:sp>
        <p:nvSpPr>
          <p:cNvPr id="5" name="TextBox 4">
            <a:extLst>
              <a:ext uri="{FF2B5EF4-FFF2-40B4-BE49-F238E27FC236}">
                <a16:creationId xmlns:a16="http://schemas.microsoft.com/office/drawing/2014/main" id="{BEA1F280-552A-4477-9A73-6F282E4CF399}"/>
              </a:ext>
            </a:extLst>
          </p:cNvPr>
          <p:cNvSpPr txBox="1"/>
          <p:nvPr/>
        </p:nvSpPr>
        <p:spPr>
          <a:xfrm>
            <a:off x="210104" y="1292143"/>
            <a:ext cx="11771791" cy="4154984"/>
          </a:xfrm>
          <a:prstGeom prst="rect">
            <a:avLst/>
          </a:prstGeom>
          <a:noFill/>
        </p:spPr>
        <p:txBody>
          <a:bodyPr wrap="square" rtlCol="0">
            <a:spAutoFit/>
          </a:bodyPr>
          <a:lstStyle/>
          <a:p>
            <a:pPr marL="971550" lvl="1" indent="-514350">
              <a:buFont typeface="+mj-lt"/>
              <a:buAutoNum type="arabicPeriod" startAt="4"/>
            </a:pPr>
            <a:r>
              <a:rPr lang="en-IN" sz="3200" dirty="0"/>
              <a:t>Distance Measurement and Ranging</a:t>
            </a:r>
            <a:r>
              <a:rPr lang="en-IN" sz="2400" dirty="0"/>
              <a:t>.</a:t>
            </a:r>
          </a:p>
          <a:p>
            <a:pPr marL="971550" lvl="1" indent="-514350">
              <a:buFont typeface="+mj-lt"/>
              <a:buAutoNum type="arabicPeriod" startAt="4"/>
            </a:pPr>
            <a:endParaRPr lang="en-IN" sz="2400" dirty="0"/>
          </a:p>
          <a:p>
            <a:pPr marL="971550" lvl="1" indent="-514350">
              <a:buFont typeface="+mj-lt"/>
              <a:buAutoNum type="arabicPeriod" startAt="4"/>
            </a:pPr>
            <a:endParaRPr lang="en-IN" sz="2400" dirty="0"/>
          </a:p>
          <a:p>
            <a:pPr marL="971550" lvl="1" indent="-514350">
              <a:buFont typeface="+mj-lt"/>
              <a:buAutoNum type="arabicPeriod" startAt="4"/>
            </a:pPr>
            <a:r>
              <a:rPr lang="en-IN" sz="3200" dirty="0"/>
              <a:t>Fundamental Physics</a:t>
            </a:r>
          </a:p>
          <a:p>
            <a:pPr marL="1428750" lvl="2" indent="-514350">
              <a:buFont typeface="Arial" panose="020B0604020202020204" pitchFamily="34" charset="0"/>
              <a:buChar char="•"/>
            </a:pPr>
            <a:r>
              <a:rPr lang="en-IN" sz="3200" dirty="0"/>
              <a:t>Time dependence of certain quantities</a:t>
            </a:r>
          </a:p>
          <a:p>
            <a:pPr marL="1428750" lvl="2" indent="-514350">
              <a:buFont typeface="Arial" panose="020B0604020202020204" pitchFamily="34" charset="0"/>
              <a:buChar char="•"/>
            </a:pPr>
            <a:r>
              <a:rPr lang="en-IN" sz="3200" dirty="0"/>
              <a:t>Dark matter signatures</a:t>
            </a:r>
          </a:p>
          <a:p>
            <a:pPr marL="1428750" lvl="2" indent="-514350">
              <a:buFont typeface="Arial" panose="020B0604020202020204" pitchFamily="34" charset="0"/>
              <a:buChar char="•"/>
            </a:pPr>
            <a:r>
              <a:rPr lang="en-IN" sz="3200" dirty="0"/>
              <a:t>Gravitational waves.</a:t>
            </a:r>
          </a:p>
          <a:p>
            <a:pPr marL="971550" lvl="1" indent="-514350">
              <a:buFont typeface="Arial" panose="020B0604020202020204" pitchFamily="34" charset="0"/>
              <a:buChar char="•"/>
            </a:pPr>
            <a:endParaRPr lang="en-IN" sz="3200" dirty="0"/>
          </a:p>
          <a:p>
            <a:pPr marL="800100" lvl="1"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1820598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F56B-0D38-4CAB-A921-42E0F7FF7E53}"/>
              </a:ext>
            </a:extLst>
          </p:cNvPr>
          <p:cNvSpPr>
            <a:spLocks noGrp="1"/>
          </p:cNvSpPr>
          <p:nvPr>
            <p:ph type="title"/>
          </p:nvPr>
        </p:nvSpPr>
        <p:spPr>
          <a:xfrm>
            <a:off x="838200" y="365125"/>
            <a:ext cx="10515600" cy="752475"/>
          </a:xfrm>
        </p:spPr>
        <p:txBody>
          <a:bodyPr/>
          <a:lstStyle/>
          <a:p>
            <a:r>
              <a:rPr lang="en-IN" u="sng" dirty="0"/>
              <a:t>References</a:t>
            </a:r>
          </a:p>
        </p:txBody>
      </p:sp>
      <p:sp>
        <p:nvSpPr>
          <p:cNvPr id="3" name="Content Placeholder 2">
            <a:extLst>
              <a:ext uri="{FF2B5EF4-FFF2-40B4-BE49-F238E27FC236}">
                <a16:creationId xmlns:a16="http://schemas.microsoft.com/office/drawing/2014/main" id="{ACB785FB-9B8C-4C6C-B117-FC6DF59FE050}"/>
              </a:ext>
            </a:extLst>
          </p:cNvPr>
          <p:cNvSpPr>
            <a:spLocks noGrp="1"/>
          </p:cNvSpPr>
          <p:nvPr>
            <p:ph idx="1"/>
          </p:nvPr>
        </p:nvSpPr>
        <p:spPr>
          <a:xfrm>
            <a:off x="838200" y="1456293"/>
            <a:ext cx="10515600" cy="4351338"/>
          </a:xfrm>
        </p:spPr>
        <p:txBody>
          <a:bodyPr>
            <a:normAutofit/>
          </a:bodyPr>
          <a:lstStyle/>
          <a:p>
            <a:r>
              <a:rPr lang="en-US" b="0" i="0" dirty="0">
                <a:solidFill>
                  <a:srgbClr val="222222"/>
                </a:solidFill>
                <a:effectLst/>
                <a:latin typeface="-apple-system"/>
              </a:rPr>
              <a:t>Fortier, T., Baumann, E. </a:t>
            </a:r>
            <a:r>
              <a:rPr lang="en-US" b="0" i="0" dirty="0">
                <a:solidFill>
                  <a:srgbClr val="222222"/>
                </a:solidFill>
                <a:effectLst/>
                <a:latin typeface="-apple-system"/>
                <a:hlinkClick r:id="rId3"/>
              </a:rPr>
              <a:t>20 years of developments in optical frequency comb technology and applications</a:t>
            </a:r>
            <a:r>
              <a:rPr lang="en-US" b="0" i="0" dirty="0">
                <a:solidFill>
                  <a:srgbClr val="222222"/>
                </a:solidFill>
                <a:effectLst/>
                <a:latin typeface="-apple-system"/>
              </a:rPr>
              <a:t>. </a:t>
            </a:r>
            <a:r>
              <a:rPr lang="en-US" b="0" i="1" dirty="0">
                <a:solidFill>
                  <a:srgbClr val="222222"/>
                </a:solidFill>
                <a:effectLst/>
                <a:latin typeface="-apple-system"/>
              </a:rPr>
              <a:t>Commun Phys</a:t>
            </a:r>
            <a:r>
              <a:rPr lang="en-US" b="0" i="0" dirty="0">
                <a:solidFill>
                  <a:srgbClr val="222222"/>
                </a:solidFill>
                <a:effectLst/>
                <a:latin typeface="-apple-system"/>
              </a:rPr>
              <a:t> </a:t>
            </a:r>
            <a:r>
              <a:rPr lang="en-US" b="1" i="0" dirty="0">
                <a:solidFill>
                  <a:srgbClr val="222222"/>
                </a:solidFill>
                <a:effectLst/>
                <a:latin typeface="-apple-system"/>
              </a:rPr>
              <a:t>2, </a:t>
            </a:r>
            <a:r>
              <a:rPr lang="en-US" b="0" i="0" dirty="0">
                <a:solidFill>
                  <a:srgbClr val="222222"/>
                </a:solidFill>
                <a:effectLst/>
                <a:latin typeface="-apple-system"/>
              </a:rPr>
              <a:t>153 (2019).</a:t>
            </a:r>
          </a:p>
          <a:p>
            <a:r>
              <a:rPr lang="en-US" dirty="0">
                <a:solidFill>
                  <a:srgbClr val="222222"/>
                </a:solidFill>
                <a:latin typeface="-apple-system"/>
              </a:rPr>
              <a:t>Diddams, S. </a:t>
            </a:r>
            <a:r>
              <a:rPr lang="en-US" dirty="0">
                <a:solidFill>
                  <a:srgbClr val="222222"/>
                </a:solidFill>
                <a:latin typeface="-apple-system"/>
                <a:hlinkClick r:id="rId4"/>
              </a:rPr>
              <a:t>Fundamentals of frequency combs: What they are and how they work</a:t>
            </a:r>
            <a:r>
              <a:rPr lang="en-US" dirty="0">
                <a:solidFill>
                  <a:srgbClr val="222222"/>
                </a:solidFill>
                <a:latin typeface="-apple-system"/>
              </a:rPr>
              <a:t>. </a:t>
            </a:r>
            <a:r>
              <a:rPr lang="en-US" i="1" dirty="0">
                <a:solidFill>
                  <a:srgbClr val="222222"/>
                </a:solidFill>
                <a:latin typeface="-apple-system"/>
              </a:rPr>
              <a:t>KISS Workshop: “Optical Frequency Combs for Space Applications”.</a:t>
            </a:r>
          </a:p>
          <a:p>
            <a:r>
              <a:rPr lang="en-US" dirty="0">
                <a:solidFill>
                  <a:srgbClr val="222222"/>
                </a:solidFill>
                <a:latin typeface="-apple-system"/>
                <a:hlinkClick r:id="rId5"/>
              </a:rPr>
              <a:t>RP Photonics Encyclopedia: Frequency Combs. </a:t>
            </a:r>
            <a:endParaRPr lang="en-US" dirty="0">
              <a:solidFill>
                <a:srgbClr val="222222"/>
              </a:solidFill>
              <a:latin typeface="-apple-system"/>
            </a:endParaRPr>
          </a:p>
          <a:p>
            <a:r>
              <a:rPr lang="en-US" dirty="0">
                <a:solidFill>
                  <a:srgbClr val="222222"/>
                </a:solidFill>
                <a:latin typeface="-apple-system"/>
                <a:hlinkClick r:id="rId6"/>
              </a:rPr>
              <a:t>RP Photonics Encyclopedia: Optical Clockworks.</a:t>
            </a:r>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77640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96FE-23C7-41B3-91BE-1C77656FF7B3}"/>
              </a:ext>
            </a:extLst>
          </p:cNvPr>
          <p:cNvSpPr>
            <a:spLocks noGrp="1"/>
          </p:cNvSpPr>
          <p:nvPr>
            <p:ph type="ctrTitle"/>
          </p:nvPr>
        </p:nvSpPr>
        <p:spPr>
          <a:xfrm>
            <a:off x="479853" y="2782997"/>
            <a:ext cx="11232291" cy="2387600"/>
          </a:xfrm>
        </p:spPr>
        <p:txBody>
          <a:bodyPr>
            <a:normAutofit fontScale="90000"/>
          </a:bodyPr>
          <a:lstStyle/>
          <a:p>
            <a:r>
              <a:rPr lang="en-IN" sz="4900" b="1" dirty="0"/>
              <a:t>Dissertation</a:t>
            </a:r>
            <a:br>
              <a:rPr lang="en-IN" b="1" dirty="0"/>
            </a:br>
            <a:br>
              <a:rPr lang="en-IN" b="1" dirty="0"/>
            </a:br>
            <a:r>
              <a:rPr lang="en-IN" sz="6000" dirty="0">
                <a:latin typeface="+mj-lt"/>
              </a:rPr>
              <a:t>To solve the Dirac Equation for many electron atoms using Dirac Hartree </a:t>
            </a:r>
            <a:r>
              <a:rPr lang="en-IN" sz="6000" dirty="0" err="1">
                <a:latin typeface="+mj-lt"/>
              </a:rPr>
              <a:t>Fock</a:t>
            </a:r>
            <a:r>
              <a:rPr lang="en-IN" sz="6000" dirty="0">
                <a:latin typeface="+mj-lt"/>
              </a:rPr>
              <a:t> Self Consistent field method</a:t>
            </a:r>
            <a:endParaRPr lang="en-IN" b="1" dirty="0"/>
          </a:p>
        </p:txBody>
      </p:sp>
    </p:spTree>
    <p:extLst>
      <p:ext uri="{BB962C8B-B14F-4D97-AF65-F5344CB8AC3E}">
        <p14:creationId xmlns:p14="http://schemas.microsoft.com/office/powerpoint/2010/main" val="2351414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Hartree-</a:t>
            </a:r>
            <a:r>
              <a:rPr lang="en-IN" dirty="0" err="1"/>
              <a:t>Fock</a:t>
            </a:r>
            <a:r>
              <a:rPr lang="en-IN" dirty="0"/>
              <a:t> Method</a:t>
            </a:r>
          </a:p>
        </p:txBody>
      </p:sp>
      <p:sp>
        <p:nvSpPr>
          <p:cNvPr id="3" name="Content Placeholder 2">
            <a:extLst>
              <a:ext uri="{FF2B5EF4-FFF2-40B4-BE49-F238E27FC236}">
                <a16:creationId xmlns:a16="http://schemas.microsoft.com/office/drawing/2014/main" id="{66DCC58A-EB20-4DD3-8B3E-F79AEB246C93}"/>
              </a:ext>
            </a:extLst>
          </p:cNvPr>
          <p:cNvSpPr>
            <a:spLocks noGrp="1"/>
          </p:cNvSpPr>
          <p:nvPr>
            <p:ph idx="1"/>
          </p:nvPr>
        </p:nvSpPr>
        <p:spPr/>
        <p:txBody>
          <a:bodyPr>
            <a:normAutofit lnSpcReduction="10000"/>
          </a:bodyPr>
          <a:lstStyle/>
          <a:p>
            <a:r>
              <a:rPr lang="en-US" dirty="0"/>
              <a:t>In computational physics and chemistry, the Hartree–</a:t>
            </a:r>
            <a:r>
              <a:rPr lang="en-US" dirty="0" err="1"/>
              <a:t>Fock</a:t>
            </a:r>
            <a:r>
              <a:rPr lang="en-US" dirty="0"/>
              <a:t> (HF) method is a method of approximation for the determination of the wave function and the energy of a quantum many-body system in a stationary state.</a:t>
            </a:r>
          </a:p>
          <a:p>
            <a:r>
              <a:rPr lang="en-US" dirty="0"/>
              <a:t>The Hartree–</a:t>
            </a:r>
            <a:r>
              <a:rPr lang="en-US" dirty="0" err="1"/>
              <a:t>Fock</a:t>
            </a:r>
            <a:r>
              <a:rPr lang="en-US" dirty="0"/>
              <a:t> method often assumes that the exact N-body wave function of the system can be approximated by a single Slater determinant. </a:t>
            </a:r>
          </a:p>
          <a:p>
            <a:r>
              <a:rPr lang="en-US" dirty="0"/>
              <a:t> By invoking the variational method, one can derive a set of N-coupled equations for the N spin orbitals. A solution of these equations yields the Hartree–</a:t>
            </a:r>
            <a:r>
              <a:rPr lang="en-US" dirty="0" err="1"/>
              <a:t>Fock</a:t>
            </a:r>
            <a:r>
              <a:rPr lang="en-US" dirty="0"/>
              <a:t> wave function and energy of the system.</a:t>
            </a:r>
            <a:endParaRPr lang="en-IN" dirty="0"/>
          </a:p>
        </p:txBody>
      </p:sp>
    </p:spTree>
    <p:extLst>
      <p:ext uri="{BB962C8B-B14F-4D97-AF65-F5344CB8AC3E}">
        <p14:creationId xmlns:p14="http://schemas.microsoft.com/office/powerpoint/2010/main" val="1117380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Self Consistency</a:t>
            </a:r>
          </a:p>
        </p:txBody>
      </p:sp>
      <p:sp>
        <p:nvSpPr>
          <p:cNvPr id="3" name="Content Placeholder 2">
            <a:extLst>
              <a:ext uri="{FF2B5EF4-FFF2-40B4-BE49-F238E27FC236}">
                <a16:creationId xmlns:a16="http://schemas.microsoft.com/office/drawing/2014/main" id="{66DCC58A-EB20-4DD3-8B3E-F79AEB246C93}"/>
              </a:ext>
            </a:extLst>
          </p:cNvPr>
          <p:cNvSpPr>
            <a:spLocks noGrp="1"/>
          </p:cNvSpPr>
          <p:nvPr>
            <p:ph idx="1"/>
          </p:nvPr>
        </p:nvSpPr>
        <p:spPr/>
        <p:txBody>
          <a:bodyPr>
            <a:normAutofit/>
          </a:bodyPr>
          <a:lstStyle/>
          <a:p>
            <a:r>
              <a:rPr lang="en-US" dirty="0"/>
              <a:t>The Hartree–</a:t>
            </a:r>
            <a:r>
              <a:rPr lang="en-US" dirty="0" err="1"/>
              <a:t>Fock</a:t>
            </a:r>
            <a:r>
              <a:rPr lang="en-US" dirty="0"/>
              <a:t> method is a self-consistent field method (SCF).</a:t>
            </a:r>
          </a:p>
          <a:p>
            <a:r>
              <a:rPr lang="en-US" dirty="0"/>
              <a:t>The final field as computed from the charge distribution is "self-consistent" with the assumed initial field. The solution is computed iteratively from an initial guess till self-consistency is reached.</a:t>
            </a:r>
          </a:p>
          <a:p>
            <a:r>
              <a:rPr lang="en-US" dirty="0"/>
              <a:t>The solutions to the non-linear Hartree–</a:t>
            </a:r>
            <a:r>
              <a:rPr lang="en-US" dirty="0" err="1"/>
              <a:t>Fock</a:t>
            </a:r>
            <a:r>
              <a:rPr lang="en-US" dirty="0"/>
              <a:t> equations also behave as if each particle is subjected to the mean field created by all other particles.</a:t>
            </a:r>
          </a:p>
          <a:p>
            <a:r>
              <a:rPr lang="en-US" dirty="0"/>
              <a:t>For both atoms and molecules, the Hartree–</a:t>
            </a:r>
            <a:r>
              <a:rPr lang="en-US" dirty="0" err="1"/>
              <a:t>Fock</a:t>
            </a:r>
            <a:r>
              <a:rPr lang="en-US" dirty="0"/>
              <a:t> solution is the central starting point for most methods that describe the many-electron system more accurately.</a:t>
            </a:r>
            <a:endParaRPr lang="en-IN" dirty="0"/>
          </a:p>
        </p:txBody>
      </p:sp>
    </p:spTree>
    <p:extLst>
      <p:ext uri="{BB962C8B-B14F-4D97-AF65-F5344CB8AC3E}">
        <p14:creationId xmlns:p14="http://schemas.microsoft.com/office/powerpoint/2010/main" val="2385568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Basis Set</a:t>
            </a:r>
          </a:p>
        </p:txBody>
      </p:sp>
      <p:sp>
        <p:nvSpPr>
          <p:cNvPr id="3" name="Content Placeholder 2">
            <a:extLst>
              <a:ext uri="{FF2B5EF4-FFF2-40B4-BE49-F238E27FC236}">
                <a16:creationId xmlns:a16="http://schemas.microsoft.com/office/drawing/2014/main" id="{66DCC58A-EB20-4DD3-8B3E-F79AEB246C93}"/>
              </a:ext>
            </a:extLst>
          </p:cNvPr>
          <p:cNvSpPr>
            <a:spLocks noGrp="1"/>
          </p:cNvSpPr>
          <p:nvPr>
            <p:ph idx="1"/>
          </p:nvPr>
        </p:nvSpPr>
        <p:spPr/>
        <p:txBody>
          <a:bodyPr>
            <a:normAutofit/>
          </a:bodyPr>
          <a:lstStyle/>
          <a:p>
            <a:r>
              <a:rPr lang="en-US" dirty="0"/>
              <a:t>In modern computational chemistry, quantum chemical calculations are performed using a finite set of basis functions.</a:t>
            </a:r>
          </a:p>
          <a:p>
            <a:r>
              <a:rPr lang="en-US" dirty="0"/>
              <a:t>When the finite basis is expanded towards an (infinite) complete set of functions, calculations using such a basis set are said to approach the complete basis set limit. </a:t>
            </a:r>
          </a:p>
          <a:p>
            <a:r>
              <a:rPr lang="en-US" dirty="0"/>
              <a:t>Note, in this context, basis function and atomic orbital are sometimes used interchangeably, although the basis functions are usually not true atomic orbitals.</a:t>
            </a:r>
            <a:endParaRPr lang="en-IN" dirty="0"/>
          </a:p>
        </p:txBody>
      </p:sp>
    </p:spTree>
    <p:extLst>
      <p:ext uri="{BB962C8B-B14F-4D97-AF65-F5344CB8AC3E}">
        <p14:creationId xmlns:p14="http://schemas.microsoft.com/office/powerpoint/2010/main" val="3541037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Basis Set</a:t>
            </a:r>
          </a:p>
        </p:txBody>
      </p:sp>
      <p:sp>
        <p:nvSpPr>
          <p:cNvPr id="3" name="Content Placeholder 2">
            <a:extLst>
              <a:ext uri="{FF2B5EF4-FFF2-40B4-BE49-F238E27FC236}">
                <a16:creationId xmlns:a16="http://schemas.microsoft.com/office/drawing/2014/main" id="{66DCC58A-EB20-4DD3-8B3E-F79AEB246C93}"/>
              </a:ext>
            </a:extLst>
          </p:cNvPr>
          <p:cNvSpPr>
            <a:spLocks noGrp="1"/>
          </p:cNvSpPr>
          <p:nvPr>
            <p:ph idx="1"/>
          </p:nvPr>
        </p:nvSpPr>
        <p:spPr/>
        <p:txBody>
          <a:bodyPr>
            <a:normAutofit fontScale="92500" lnSpcReduction="10000"/>
          </a:bodyPr>
          <a:lstStyle/>
          <a:p>
            <a:r>
              <a:rPr lang="en-US" dirty="0"/>
              <a:t>The physically best motivated basis set are Slater-type orbitals (STOs), which are solutions to the Schrödinger equation of hydrogen-like atoms, and decay exponentially far away from the nucleus.</a:t>
            </a:r>
          </a:p>
          <a:p>
            <a:r>
              <a:rPr lang="en-US" dirty="0"/>
              <a:t>Unfortunately, calculating integrals with STOs is computationally difficult and it was later realized that STOs could be approximated as linear combinations of Gaussian-type orbitals (GTOs) instead.</a:t>
            </a:r>
          </a:p>
          <a:p>
            <a:r>
              <a:rPr lang="en-US" dirty="0"/>
              <a:t>Because the product of two GTOs can be written as a linear combination of GTOs, integrals with Gaussian basis functions can be written in closed form, which leads to huge computational savings.</a:t>
            </a:r>
          </a:p>
          <a:p>
            <a:r>
              <a:rPr lang="en-US" dirty="0"/>
              <a:t>The speedup by 4-5 orders of magnitude compared to Slater orbitals outweighs the extra cost entailed by the larger number of basis functions generally required in a Gaussian calculation.</a:t>
            </a:r>
            <a:endParaRPr lang="en-IN" dirty="0"/>
          </a:p>
        </p:txBody>
      </p:sp>
    </p:spTree>
    <p:extLst>
      <p:ext uri="{BB962C8B-B14F-4D97-AF65-F5344CB8AC3E}">
        <p14:creationId xmlns:p14="http://schemas.microsoft.com/office/powerpoint/2010/main" val="824049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96FE-23C7-41B3-91BE-1C77656FF7B3}"/>
              </a:ext>
            </a:extLst>
          </p:cNvPr>
          <p:cNvSpPr>
            <a:spLocks noGrp="1"/>
          </p:cNvSpPr>
          <p:nvPr>
            <p:ph type="ctrTitle"/>
          </p:nvPr>
        </p:nvSpPr>
        <p:spPr>
          <a:xfrm>
            <a:off x="479854" y="3046340"/>
            <a:ext cx="11232291" cy="2387600"/>
          </a:xfrm>
        </p:spPr>
        <p:txBody>
          <a:bodyPr>
            <a:normAutofit fontScale="90000"/>
          </a:bodyPr>
          <a:lstStyle/>
          <a:p>
            <a:r>
              <a:rPr lang="en-IN" sz="4900" b="1" dirty="0"/>
              <a:t>Seminar</a:t>
            </a:r>
            <a:br>
              <a:rPr lang="en-IN" b="1" dirty="0"/>
            </a:br>
            <a:br>
              <a:rPr lang="en-IN" b="1" dirty="0"/>
            </a:br>
            <a:r>
              <a:rPr lang="en-IN" b="1" dirty="0"/>
              <a:t>Optical Frequency Combs</a:t>
            </a:r>
            <a:br>
              <a:rPr lang="en-IN" b="1" dirty="0"/>
            </a:br>
            <a:br>
              <a:rPr lang="en-IN" b="1" dirty="0"/>
            </a:br>
            <a:endParaRPr lang="en-IN" b="1" dirty="0"/>
          </a:p>
        </p:txBody>
      </p:sp>
    </p:spTree>
    <p:extLst>
      <p:ext uri="{BB962C8B-B14F-4D97-AF65-F5344CB8AC3E}">
        <p14:creationId xmlns:p14="http://schemas.microsoft.com/office/powerpoint/2010/main" val="2685920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Basis Set</a:t>
            </a:r>
          </a:p>
        </p:txBody>
      </p:sp>
      <p:sp>
        <p:nvSpPr>
          <p:cNvPr id="3" name="Content Placeholder 2">
            <a:extLst>
              <a:ext uri="{FF2B5EF4-FFF2-40B4-BE49-F238E27FC236}">
                <a16:creationId xmlns:a16="http://schemas.microsoft.com/office/drawing/2014/main" id="{66DCC58A-EB20-4DD3-8B3E-F79AEB246C93}"/>
              </a:ext>
            </a:extLst>
          </p:cNvPr>
          <p:cNvSpPr>
            <a:spLocks noGrp="1"/>
          </p:cNvSpPr>
          <p:nvPr>
            <p:ph idx="1"/>
          </p:nvPr>
        </p:nvSpPr>
        <p:spPr/>
        <p:txBody>
          <a:bodyPr>
            <a:normAutofit/>
          </a:bodyPr>
          <a:lstStyle/>
          <a:p>
            <a:r>
              <a:rPr lang="en-US" dirty="0"/>
              <a:t>The smallest basis sets are called minimal basis sets. A minimal basis set is one in which a single basis function is used for each orbital in a Hartree–</a:t>
            </a:r>
            <a:r>
              <a:rPr lang="en-US" dirty="0" err="1"/>
              <a:t>Fock</a:t>
            </a:r>
            <a:r>
              <a:rPr lang="en-US" dirty="0"/>
              <a:t> calculation on the free atom. </a:t>
            </a:r>
          </a:p>
          <a:p>
            <a:r>
              <a:rPr lang="en-US" dirty="0"/>
              <a:t>A minimal basis set may already be exact for the gas-phase atom at the self-consistent field level of theory. But for atoms such as lithium, basis functions of p type are also added to the basis functions that correspond to the 1s and 2s orbitals of the free atom, because lithium also has a 1s2p bound state. Therefore, each atom in the second period of the periodic system (Li - Ne) would have a basis set of five functions (two s functions and three p functions).</a:t>
            </a:r>
            <a:endParaRPr lang="en-IN" dirty="0"/>
          </a:p>
        </p:txBody>
      </p:sp>
    </p:spTree>
    <p:extLst>
      <p:ext uri="{BB962C8B-B14F-4D97-AF65-F5344CB8AC3E}">
        <p14:creationId xmlns:p14="http://schemas.microsoft.com/office/powerpoint/2010/main" val="1627067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Dirac-Hartree-</a:t>
            </a:r>
            <a:r>
              <a:rPr lang="en-IN" dirty="0" err="1"/>
              <a:t>Fock</a:t>
            </a:r>
            <a:r>
              <a:rPr lang="en-IN" dirty="0"/>
              <a:t> Method</a:t>
            </a:r>
          </a:p>
        </p:txBody>
      </p:sp>
      <p:sp>
        <p:nvSpPr>
          <p:cNvPr id="3" name="Content Placeholder 2">
            <a:extLst>
              <a:ext uri="{FF2B5EF4-FFF2-40B4-BE49-F238E27FC236}">
                <a16:creationId xmlns:a16="http://schemas.microsoft.com/office/drawing/2014/main" id="{66DCC58A-EB20-4DD3-8B3E-F79AEB246C93}"/>
              </a:ext>
            </a:extLst>
          </p:cNvPr>
          <p:cNvSpPr>
            <a:spLocks noGrp="1"/>
          </p:cNvSpPr>
          <p:nvPr>
            <p:ph idx="1"/>
          </p:nvPr>
        </p:nvSpPr>
        <p:spPr/>
        <p:txBody>
          <a:bodyPr/>
          <a:lstStyle/>
          <a:p>
            <a:r>
              <a:rPr lang="en-IN" dirty="0"/>
              <a:t>Dirac-</a:t>
            </a:r>
            <a:r>
              <a:rPr lang="en-IN" dirty="0" err="1"/>
              <a:t>Fock</a:t>
            </a:r>
            <a:r>
              <a:rPr lang="en-IN" dirty="0"/>
              <a:t> (DF) Self Consistent Field (SCF) calculations can be performed on many-electron atoms using techniques similar to nonrelativistic field methods.</a:t>
            </a:r>
          </a:p>
          <a:p>
            <a:r>
              <a:rPr lang="en-IN" dirty="0"/>
              <a:t>It crucial to impose kinetic balance between the large and small component basis to </a:t>
            </a:r>
            <a:r>
              <a:rPr lang="en-IN" dirty="0" err="1"/>
              <a:t>avpid</a:t>
            </a:r>
            <a:r>
              <a:rPr lang="en-IN" dirty="0"/>
              <a:t> variational collapse.</a:t>
            </a:r>
          </a:p>
        </p:txBody>
      </p:sp>
    </p:spTree>
    <p:extLst>
      <p:ext uri="{BB962C8B-B14F-4D97-AF65-F5344CB8AC3E}">
        <p14:creationId xmlns:p14="http://schemas.microsoft.com/office/powerpoint/2010/main" val="796227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Dirac-Hartree-</a:t>
            </a:r>
            <a:r>
              <a:rPr lang="en-IN" dirty="0" err="1"/>
              <a:t>Fock</a:t>
            </a:r>
            <a:r>
              <a:rPr lang="en-IN" dirty="0"/>
              <a:t> Method</a:t>
            </a:r>
          </a:p>
        </p:txBody>
      </p:sp>
      <p:sp>
        <p:nvSpPr>
          <p:cNvPr id="3" name="Content Placeholder 2">
            <a:extLst>
              <a:ext uri="{FF2B5EF4-FFF2-40B4-BE49-F238E27FC236}">
                <a16:creationId xmlns:a16="http://schemas.microsoft.com/office/drawing/2014/main" id="{66DCC58A-EB20-4DD3-8B3E-F79AEB246C93}"/>
              </a:ext>
            </a:extLst>
          </p:cNvPr>
          <p:cNvSpPr>
            <a:spLocks noGrp="1"/>
          </p:cNvSpPr>
          <p:nvPr>
            <p:ph idx="1"/>
          </p:nvPr>
        </p:nvSpPr>
        <p:spPr/>
        <p:txBody>
          <a:bodyPr/>
          <a:lstStyle/>
          <a:p>
            <a:r>
              <a:rPr lang="en-IN" dirty="0"/>
              <a:t>The total Dirac-</a:t>
            </a:r>
            <a:r>
              <a:rPr lang="en-IN" dirty="0" err="1"/>
              <a:t>Breit</a:t>
            </a:r>
            <a:r>
              <a:rPr lang="en-IN" dirty="0"/>
              <a:t> Hamiltonian for a many electron system has two terms- a one-electron part consisting of kinetic, mass-energy and nuclear attraction:</a:t>
            </a:r>
          </a:p>
          <a:p>
            <a:endParaRPr lang="en-IN" dirty="0"/>
          </a:p>
          <a:p>
            <a:endParaRPr lang="en-IN" dirty="0"/>
          </a:p>
          <a:p>
            <a:r>
              <a:rPr lang="en-IN" dirty="0"/>
              <a:t>And the two electron part, consisting of Coulomb repulsion and </a:t>
            </a:r>
            <a:r>
              <a:rPr lang="en-IN" dirty="0" err="1"/>
              <a:t>Breit</a:t>
            </a:r>
            <a:r>
              <a:rPr lang="en-IN" dirty="0"/>
              <a:t> Interaction:</a:t>
            </a:r>
          </a:p>
        </p:txBody>
      </p:sp>
      <p:pic>
        <p:nvPicPr>
          <p:cNvPr id="5" name="Picture 4">
            <a:extLst>
              <a:ext uri="{FF2B5EF4-FFF2-40B4-BE49-F238E27FC236}">
                <a16:creationId xmlns:a16="http://schemas.microsoft.com/office/drawing/2014/main" id="{FE47F409-27FB-4FED-B36D-5D991B09128E}"/>
              </a:ext>
            </a:extLst>
          </p:cNvPr>
          <p:cNvPicPr>
            <a:picLocks noChangeAspect="1"/>
          </p:cNvPicPr>
          <p:nvPr/>
        </p:nvPicPr>
        <p:blipFill>
          <a:blip r:embed="rId2"/>
          <a:stretch>
            <a:fillRect/>
          </a:stretch>
        </p:blipFill>
        <p:spPr>
          <a:xfrm>
            <a:off x="2408903" y="2973984"/>
            <a:ext cx="6764594" cy="1248697"/>
          </a:xfrm>
          <a:prstGeom prst="rect">
            <a:avLst/>
          </a:prstGeom>
        </p:spPr>
      </p:pic>
      <p:pic>
        <p:nvPicPr>
          <p:cNvPr id="7" name="Picture 6">
            <a:extLst>
              <a:ext uri="{FF2B5EF4-FFF2-40B4-BE49-F238E27FC236}">
                <a16:creationId xmlns:a16="http://schemas.microsoft.com/office/drawing/2014/main" id="{ED2DA333-8E8C-41E8-B62F-1BBF7C8E00ED}"/>
              </a:ext>
            </a:extLst>
          </p:cNvPr>
          <p:cNvPicPr>
            <a:picLocks noChangeAspect="1"/>
          </p:cNvPicPr>
          <p:nvPr/>
        </p:nvPicPr>
        <p:blipFill>
          <a:blip r:embed="rId3"/>
          <a:stretch>
            <a:fillRect/>
          </a:stretch>
        </p:blipFill>
        <p:spPr>
          <a:xfrm>
            <a:off x="820994" y="5117690"/>
            <a:ext cx="4208206" cy="1740310"/>
          </a:xfrm>
          <a:prstGeom prst="rect">
            <a:avLst/>
          </a:prstGeom>
        </p:spPr>
      </p:pic>
      <p:pic>
        <p:nvPicPr>
          <p:cNvPr id="11" name="Picture 10">
            <a:extLst>
              <a:ext uri="{FF2B5EF4-FFF2-40B4-BE49-F238E27FC236}">
                <a16:creationId xmlns:a16="http://schemas.microsoft.com/office/drawing/2014/main" id="{FEE9E943-8E7F-4F82-8625-07AC278C3BA8}"/>
              </a:ext>
            </a:extLst>
          </p:cNvPr>
          <p:cNvPicPr>
            <a:picLocks noChangeAspect="1"/>
          </p:cNvPicPr>
          <p:nvPr/>
        </p:nvPicPr>
        <p:blipFill>
          <a:blip r:embed="rId4"/>
          <a:stretch>
            <a:fillRect/>
          </a:stretch>
        </p:blipFill>
        <p:spPr>
          <a:xfrm>
            <a:off x="5791200" y="4739772"/>
            <a:ext cx="4365523" cy="1209368"/>
          </a:xfrm>
          <a:prstGeom prst="rect">
            <a:avLst/>
          </a:prstGeom>
        </p:spPr>
      </p:pic>
      <p:pic>
        <p:nvPicPr>
          <p:cNvPr id="13" name="Picture 12">
            <a:extLst>
              <a:ext uri="{FF2B5EF4-FFF2-40B4-BE49-F238E27FC236}">
                <a16:creationId xmlns:a16="http://schemas.microsoft.com/office/drawing/2014/main" id="{0AA27670-29B3-4D34-BC59-F5102FCA9883}"/>
              </a:ext>
            </a:extLst>
          </p:cNvPr>
          <p:cNvPicPr>
            <a:picLocks noChangeAspect="1"/>
          </p:cNvPicPr>
          <p:nvPr/>
        </p:nvPicPr>
        <p:blipFill rotWithShape="1">
          <a:blip r:embed="rId5"/>
          <a:srcRect t="31017"/>
          <a:stretch/>
        </p:blipFill>
        <p:spPr>
          <a:xfrm>
            <a:off x="7315200" y="5949140"/>
            <a:ext cx="4876800" cy="908860"/>
          </a:xfrm>
          <a:prstGeom prst="rect">
            <a:avLst/>
          </a:prstGeom>
        </p:spPr>
      </p:pic>
    </p:spTree>
    <p:extLst>
      <p:ext uri="{BB962C8B-B14F-4D97-AF65-F5344CB8AC3E}">
        <p14:creationId xmlns:p14="http://schemas.microsoft.com/office/powerpoint/2010/main" val="3561763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Dirac-Hartree-</a:t>
            </a:r>
            <a:r>
              <a:rPr lang="en-IN" dirty="0" err="1"/>
              <a:t>Fock</a:t>
            </a:r>
            <a:r>
              <a:rPr lang="en-IN" dirty="0"/>
              <a:t> Method</a:t>
            </a:r>
          </a:p>
        </p:txBody>
      </p:sp>
      <p:pic>
        <p:nvPicPr>
          <p:cNvPr id="6" name="Picture 5">
            <a:extLst>
              <a:ext uri="{FF2B5EF4-FFF2-40B4-BE49-F238E27FC236}">
                <a16:creationId xmlns:a16="http://schemas.microsoft.com/office/drawing/2014/main" id="{2FF1B900-904A-41CC-B18E-626C52B123A5}"/>
              </a:ext>
            </a:extLst>
          </p:cNvPr>
          <p:cNvPicPr>
            <a:picLocks noChangeAspect="1"/>
          </p:cNvPicPr>
          <p:nvPr/>
        </p:nvPicPr>
        <p:blipFill>
          <a:blip r:embed="rId2"/>
          <a:stretch>
            <a:fillRect/>
          </a:stretch>
        </p:blipFill>
        <p:spPr>
          <a:xfrm>
            <a:off x="2867195" y="1507339"/>
            <a:ext cx="6017342" cy="1032387"/>
          </a:xfrm>
          <a:prstGeom prst="rect">
            <a:avLst/>
          </a:prstGeom>
        </p:spPr>
      </p:pic>
      <p:sp>
        <p:nvSpPr>
          <p:cNvPr id="9" name="Content Placeholder 8">
            <a:extLst>
              <a:ext uri="{FF2B5EF4-FFF2-40B4-BE49-F238E27FC236}">
                <a16:creationId xmlns:a16="http://schemas.microsoft.com/office/drawing/2014/main" id="{38AD07FB-A4D6-4962-9832-17308D91D09F}"/>
              </a:ext>
            </a:extLst>
          </p:cNvPr>
          <p:cNvSpPr>
            <a:spLocks noGrp="1"/>
          </p:cNvSpPr>
          <p:nvPr>
            <p:ph idx="1"/>
          </p:nvPr>
        </p:nvSpPr>
        <p:spPr/>
        <p:txBody>
          <a:bodyPr/>
          <a:lstStyle/>
          <a:p>
            <a:endParaRPr lang="en-IN" dirty="0"/>
          </a:p>
          <a:p>
            <a:r>
              <a:rPr lang="en-IN" dirty="0"/>
              <a:t>In the central field approximation, the solution to the Dirac equation is given by four component spinors:</a:t>
            </a:r>
          </a:p>
          <a:p>
            <a:endParaRPr lang="en-IN" dirty="0"/>
          </a:p>
          <a:p>
            <a:endParaRPr lang="en-IN" dirty="0"/>
          </a:p>
          <a:p>
            <a:endParaRPr lang="en-IN" dirty="0"/>
          </a:p>
          <a:p>
            <a:r>
              <a:rPr lang="en-IN" dirty="0"/>
              <a:t>Where P and Q are the large and small component of the radial wave  function, while </a:t>
            </a:r>
            <a:r>
              <a:rPr lang="el-GR" dirty="0"/>
              <a:t>χ</a:t>
            </a:r>
            <a:r>
              <a:rPr lang="en-IN" dirty="0"/>
              <a:t> is the spin angular part.</a:t>
            </a:r>
          </a:p>
          <a:p>
            <a:r>
              <a:rPr lang="en-IN" dirty="0"/>
              <a:t>κ is given by:</a:t>
            </a:r>
          </a:p>
          <a:p>
            <a:endParaRPr lang="en-IN" dirty="0"/>
          </a:p>
        </p:txBody>
      </p:sp>
      <p:pic>
        <p:nvPicPr>
          <p:cNvPr id="12" name="Picture 11">
            <a:extLst>
              <a:ext uri="{FF2B5EF4-FFF2-40B4-BE49-F238E27FC236}">
                <a16:creationId xmlns:a16="http://schemas.microsoft.com/office/drawing/2014/main" id="{76CC308D-1A04-4914-806A-E462030462AC}"/>
              </a:ext>
            </a:extLst>
          </p:cNvPr>
          <p:cNvPicPr>
            <a:picLocks noChangeAspect="1"/>
          </p:cNvPicPr>
          <p:nvPr/>
        </p:nvPicPr>
        <p:blipFill>
          <a:blip r:embed="rId3"/>
          <a:stretch>
            <a:fillRect/>
          </a:stretch>
        </p:blipFill>
        <p:spPr>
          <a:xfrm>
            <a:off x="2256503" y="3357281"/>
            <a:ext cx="7983794" cy="1288026"/>
          </a:xfrm>
          <a:prstGeom prst="rect">
            <a:avLst/>
          </a:prstGeom>
        </p:spPr>
      </p:pic>
      <p:pic>
        <p:nvPicPr>
          <p:cNvPr id="15" name="Picture 14">
            <a:extLst>
              <a:ext uri="{FF2B5EF4-FFF2-40B4-BE49-F238E27FC236}">
                <a16:creationId xmlns:a16="http://schemas.microsoft.com/office/drawing/2014/main" id="{9AECB48E-CF39-4131-A9BA-7051F2652487}"/>
              </a:ext>
            </a:extLst>
          </p:cNvPr>
          <p:cNvPicPr>
            <a:picLocks noChangeAspect="1"/>
          </p:cNvPicPr>
          <p:nvPr/>
        </p:nvPicPr>
        <p:blipFill>
          <a:blip r:embed="rId4"/>
          <a:stretch>
            <a:fillRect/>
          </a:stretch>
        </p:blipFill>
        <p:spPr>
          <a:xfrm>
            <a:off x="3647222" y="5843946"/>
            <a:ext cx="4050890" cy="648929"/>
          </a:xfrm>
          <a:prstGeom prst="rect">
            <a:avLst/>
          </a:prstGeom>
        </p:spPr>
      </p:pic>
    </p:spTree>
    <p:extLst>
      <p:ext uri="{BB962C8B-B14F-4D97-AF65-F5344CB8AC3E}">
        <p14:creationId xmlns:p14="http://schemas.microsoft.com/office/powerpoint/2010/main" val="2750504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a:t>Dirac-Hartree-Fock Method</a:t>
            </a:r>
            <a:endParaRPr lang="en-IN" dirty="0"/>
          </a:p>
        </p:txBody>
      </p:sp>
      <p:sp>
        <p:nvSpPr>
          <p:cNvPr id="9" name="Content Placeholder 8">
            <a:extLst>
              <a:ext uri="{FF2B5EF4-FFF2-40B4-BE49-F238E27FC236}">
                <a16:creationId xmlns:a16="http://schemas.microsoft.com/office/drawing/2014/main" id="{38AD07FB-A4D6-4962-9832-17308D91D09F}"/>
              </a:ext>
            </a:extLst>
          </p:cNvPr>
          <p:cNvSpPr>
            <a:spLocks noGrp="1"/>
          </p:cNvSpPr>
          <p:nvPr>
            <p:ph idx="1"/>
          </p:nvPr>
        </p:nvSpPr>
        <p:spPr/>
        <p:txBody>
          <a:bodyPr/>
          <a:lstStyle/>
          <a:p>
            <a:r>
              <a:rPr lang="en-IN" dirty="0"/>
              <a:t>The radial functions are expanded in terms of the basis sets as:</a:t>
            </a:r>
          </a:p>
          <a:p>
            <a:endParaRPr lang="en-IN" dirty="0"/>
          </a:p>
          <a:p>
            <a:endParaRPr lang="en-IN" dirty="0"/>
          </a:p>
          <a:p>
            <a:endParaRPr lang="en-IN" dirty="0"/>
          </a:p>
          <a:p>
            <a:endParaRPr lang="en-IN" dirty="0"/>
          </a:p>
          <a:p>
            <a:endParaRPr lang="en-IN" dirty="0"/>
          </a:p>
          <a:p>
            <a:r>
              <a:rPr lang="en-IN" dirty="0" err="1"/>
              <a:t>g</a:t>
            </a:r>
            <a:r>
              <a:rPr lang="en-IN" baseline="30000" dirty="0" err="1"/>
              <a:t>L</a:t>
            </a:r>
            <a:r>
              <a:rPr lang="en-IN" dirty="0"/>
              <a:t> and </a:t>
            </a:r>
            <a:r>
              <a:rPr lang="en-IN" dirty="0" err="1"/>
              <a:t>g</a:t>
            </a:r>
            <a:r>
              <a:rPr lang="en-IN" baseline="30000" dirty="0" err="1"/>
              <a:t>S</a:t>
            </a:r>
            <a:r>
              <a:rPr lang="en-IN" dirty="0"/>
              <a:t> are taken to be GTOs:</a:t>
            </a:r>
            <a:endParaRPr lang="en-IN" baseline="30000" dirty="0"/>
          </a:p>
        </p:txBody>
      </p:sp>
      <p:pic>
        <p:nvPicPr>
          <p:cNvPr id="4" name="Picture 3">
            <a:extLst>
              <a:ext uri="{FF2B5EF4-FFF2-40B4-BE49-F238E27FC236}">
                <a16:creationId xmlns:a16="http://schemas.microsoft.com/office/drawing/2014/main" id="{1933A512-87FE-462E-AA02-8FC3692C4125}"/>
              </a:ext>
            </a:extLst>
          </p:cNvPr>
          <p:cNvPicPr>
            <a:picLocks noChangeAspect="1"/>
          </p:cNvPicPr>
          <p:nvPr/>
        </p:nvPicPr>
        <p:blipFill>
          <a:blip r:embed="rId2"/>
          <a:stretch>
            <a:fillRect/>
          </a:stretch>
        </p:blipFill>
        <p:spPr>
          <a:xfrm>
            <a:off x="3870086" y="2376948"/>
            <a:ext cx="4011561" cy="1052052"/>
          </a:xfrm>
          <a:prstGeom prst="rect">
            <a:avLst/>
          </a:prstGeom>
        </p:spPr>
      </p:pic>
      <p:pic>
        <p:nvPicPr>
          <p:cNvPr id="10" name="Picture 9">
            <a:extLst>
              <a:ext uri="{FF2B5EF4-FFF2-40B4-BE49-F238E27FC236}">
                <a16:creationId xmlns:a16="http://schemas.microsoft.com/office/drawing/2014/main" id="{D9A48401-9C63-454D-93A3-3CBE640EC1E4}"/>
              </a:ext>
            </a:extLst>
          </p:cNvPr>
          <p:cNvPicPr>
            <a:picLocks noChangeAspect="1"/>
          </p:cNvPicPr>
          <p:nvPr/>
        </p:nvPicPr>
        <p:blipFill>
          <a:blip r:embed="rId3"/>
          <a:stretch>
            <a:fillRect/>
          </a:stretch>
        </p:blipFill>
        <p:spPr>
          <a:xfrm>
            <a:off x="3712770" y="3429000"/>
            <a:ext cx="4168877" cy="1209368"/>
          </a:xfrm>
          <a:prstGeom prst="rect">
            <a:avLst/>
          </a:prstGeom>
        </p:spPr>
      </p:pic>
      <p:pic>
        <p:nvPicPr>
          <p:cNvPr id="14" name="Picture 13">
            <a:extLst>
              <a:ext uri="{FF2B5EF4-FFF2-40B4-BE49-F238E27FC236}">
                <a16:creationId xmlns:a16="http://schemas.microsoft.com/office/drawing/2014/main" id="{E49F9DF5-5FC0-416D-8DF1-8C2AA8CE977F}"/>
              </a:ext>
            </a:extLst>
          </p:cNvPr>
          <p:cNvPicPr>
            <a:picLocks noChangeAspect="1"/>
          </p:cNvPicPr>
          <p:nvPr/>
        </p:nvPicPr>
        <p:blipFill>
          <a:blip r:embed="rId4"/>
          <a:stretch>
            <a:fillRect/>
          </a:stretch>
        </p:blipFill>
        <p:spPr>
          <a:xfrm>
            <a:off x="1573161" y="5588307"/>
            <a:ext cx="4522839" cy="904568"/>
          </a:xfrm>
          <a:prstGeom prst="rect">
            <a:avLst/>
          </a:prstGeom>
        </p:spPr>
      </p:pic>
      <p:pic>
        <p:nvPicPr>
          <p:cNvPr id="18" name="Picture 17">
            <a:extLst>
              <a:ext uri="{FF2B5EF4-FFF2-40B4-BE49-F238E27FC236}">
                <a16:creationId xmlns:a16="http://schemas.microsoft.com/office/drawing/2014/main" id="{270FEAC9-CB27-4A75-831E-F6EFFA773891}"/>
              </a:ext>
            </a:extLst>
          </p:cNvPr>
          <p:cNvPicPr>
            <a:picLocks noChangeAspect="1"/>
          </p:cNvPicPr>
          <p:nvPr/>
        </p:nvPicPr>
        <p:blipFill>
          <a:blip r:embed="rId5"/>
          <a:stretch>
            <a:fillRect/>
          </a:stretch>
        </p:blipFill>
        <p:spPr>
          <a:xfrm>
            <a:off x="6281174" y="5555090"/>
            <a:ext cx="5624052" cy="816077"/>
          </a:xfrm>
          <a:prstGeom prst="rect">
            <a:avLst/>
          </a:prstGeom>
        </p:spPr>
      </p:pic>
    </p:spTree>
    <p:extLst>
      <p:ext uri="{BB962C8B-B14F-4D97-AF65-F5344CB8AC3E}">
        <p14:creationId xmlns:p14="http://schemas.microsoft.com/office/powerpoint/2010/main" val="2324264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a:t>Dirac-Hartree-Fock Method</a:t>
            </a:r>
            <a:endParaRPr lang="en-IN" dirty="0"/>
          </a:p>
        </p:txBody>
      </p:sp>
      <p:sp>
        <p:nvSpPr>
          <p:cNvPr id="9" name="Content Placeholder 8">
            <a:extLst>
              <a:ext uri="{FF2B5EF4-FFF2-40B4-BE49-F238E27FC236}">
                <a16:creationId xmlns:a16="http://schemas.microsoft.com/office/drawing/2014/main" id="{38AD07FB-A4D6-4962-9832-17308D91D09F}"/>
              </a:ext>
            </a:extLst>
          </p:cNvPr>
          <p:cNvSpPr>
            <a:spLocks noGrp="1"/>
          </p:cNvSpPr>
          <p:nvPr>
            <p:ph idx="1"/>
          </p:nvPr>
        </p:nvSpPr>
        <p:spPr/>
        <p:txBody>
          <a:bodyPr>
            <a:normAutofit lnSpcReduction="10000"/>
          </a:bodyPr>
          <a:lstStyle/>
          <a:p>
            <a:r>
              <a:rPr lang="en-IN" dirty="0"/>
              <a:t>The matrix of the form:</a:t>
            </a:r>
          </a:p>
          <a:p>
            <a:endParaRPr lang="en-IN" dirty="0"/>
          </a:p>
          <a:p>
            <a:pPr marL="0" indent="0">
              <a:buNone/>
            </a:pPr>
            <a:r>
              <a:rPr lang="en-IN" dirty="0"/>
              <a:t>	needs to be solved. F is the </a:t>
            </a:r>
            <a:r>
              <a:rPr lang="en-IN" dirty="0" err="1"/>
              <a:t>Fock</a:t>
            </a:r>
            <a:r>
              <a:rPr lang="en-IN" dirty="0"/>
              <a:t> matrix, C is the eigen vector, S is the overlap matrix, </a:t>
            </a:r>
            <a:r>
              <a:rPr lang="el-GR" dirty="0"/>
              <a:t>ε</a:t>
            </a:r>
            <a:r>
              <a:rPr lang="en-IN" dirty="0"/>
              <a:t> is the eigenvalue matrix.</a:t>
            </a:r>
          </a:p>
          <a:p>
            <a:pPr marL="0" indent="0">
              <a:buNone/>
            </a:pPr>
            <a:endParaRPr lang="en-IN" dirty="0"/>
          </a:p>
          <a:p>
            <a:r>
              <a:rPr lang="en-IN" dirty="0"/>
              <a:t>Once this is diagonalised, we get eigenvalues and eigenvectors for both occupied and virtual orbitals. Using the lowest N spinors, we can construct the DF ground state wave function and calculate properties like total energy, kinetic energy, potential energy, orbital energy, radial expectation values, ionisation potential etc.</a:t>
            </a:r>
          </a:p>
        </p:txBody>
      </p:sp>
      <p:pic>
        <p:nvPicPr>
          <p:cNvPr id="5" name="Picture 4">
            <a:extLst>
              <a:ext uri="{FF2B5EF4-FFF2-40B4-BE49-F238E27FC236}">
                <a16:creationId xmlns:a16="http://schemas.microsoft.com/office/drawing/2014/main" id="{EB1206DD-E464-4211-B826-7FD4658CF0A0}"/>
              </a:ext>
            </a:extLst>
          </p:cNvPr>
          <p:cNvPicPr>
            <a:picLocks noChangeAspect="1"/>
          </p:cNvPicPr>
          <p:nvPr/>
        </p:nvPicPr>
        <p:blipFill>
          <a:blip r:embed="rId2"/>
          <a:stretch>
            <a:fillRect/>
          </a:stretch>
        </p:blipFill>
        <p:spPr>
          <a:xfrm>
            <a:off x="4720576" y="2338712"/>
            <a:ext cx="2005781" cy="521110"/>
          </a:xfrm>
          <a:prstGeom prst="rect">
            <a:avLst/>
          </a:prstGeom>
        </p:spPr>
      </p:pic>
    </p:spTree>
    <p:extLst>
      <p:ext uri="{BB962C8B-B14F-4D97-AF65-F5344CB8AC3E}">
        <p14:creationId xmlns:p14="http://schemas.microsoft.com/office/powerpoint/2010/main" val="4156514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2CF5-14C1-4305-A8B6-615AED5C606C}"/>
              </a:ext>
            </a:extLst>
          </p:cNvPr>
          <p:cNvSpPr>
            <a:spLocks noGrp="1"/>
          </p:cNvSpPr>
          <p:nvPr>
            <p:ph type="title"/>
          </p:nvPr>
        </p:nvSpPr>
        <p:spPr/>
        <p:txBody>
          <a:bodyPr/>
          <a:lstStyle/>
          <a:p>
            <a:pPr algn="ctr"/>
            <a:r>
              <a:rPr lang="en-IN" dirty="0"/>
              <a:t>Summary</a:t>
            </a:r>
          </a:p>
        </p:txBody>
      </p:sp>
      <p:sp>
        <p:nvSpPr>
          <p:cNvPr id="3" name="Content Placeholder 2">
            <a:extLst>
              <a:ext uri="{FF2B5EF4-FFF2-40B4-BE49-F238E27FC236}">
                <a16:creationId xmlns:a16="http://schemas.microsoft.com/office/drawing/2014/main" id="{BACFA865-E182-44D6-8002-CFE80C4BFECD}"/>
              </a:ext>
            </a:extLst>
          </p:cNvPr>
          <p:cNvSpPr>
            <a:spLocks noGrp="1"/>
          </p:cNvSpPr>
          <p:nvPr>
            <p:ph idx="1"/>
          </p:nvPr>
        </p:nvSpPr>
        <p:spPr/>
        <p:txBody>
          <a:bodyPr>
            <a:normAutofit/>
          </a:bodyPr>
          <a:lstStyle/>
          <a:p>
            <a:pPr marL="0" indent="0">
              <a:buNone/>
            </a:pPr>
            <a:r>
              <a:rPr lang="en-IN" sz="3200" b="1" dirty="0">
                <a:latin typeface="+mj-lt"/>
              </a:rPr>
              <a:t>Aim- </a:t>
            </a:r>
            <a:r>
              <a:rPr lang="en-IN" sz="3200" dirty="0">
                <a:latin typeface="+mj-lt"/>
              </a:rPr>
              <a:t>To solve the Dirac Equation for many electron atoms using Dirac-Hartree-</a:t>
            </a:r>
            <a:r>
              <a:rPr lang="en-IN" sz="3200" dirty="0" err="1">
                <a:latin typeface="+mj-lt"/>
              </a:rPr>
              <a:t>Fock</a:t>
            </a:r>
            <a:r>
              <a:rPr lang="en-IN" sz="3200" dirty="0">
                <a:latin typeface="+mj-lt"/>
              </a:rPr>
              <a:t> Self Consistent field method.</a:t>
            </a:r>
          </a:p>
          <a:p>
            <a:pPr marL="0" indent="0">
              <a:buNone/>
            </a:pPr>
            <a:endParaRPr lang="en-IN" sz="3200" dirty="0">
              <a:latin typeface="+mj-lt"/>
            </a:endParaRPr>
          </a:p>
          <a:p>
            <a:pPr marL="0" indent="0">
              <a:buNone/>
            </a:pPr>
            <a:r>
              <a:rPr lang="en-IN" sz="3200" b="1" dirty="0">
                <a:latin typeface="+mj-lt"/>
              </a:rPr>
              <a:t>Work done-</a:t>
            </a:r>
          </a:p>
          <a:p>
            <a:pPr marL="0" indent="0">
              <a:buNone/>
            </a:pPr>
            <a:r>
              <a:rPr lang="en-IN" sz="3200" dirty="0">
                <a:latin typeface="+mj-lt"/>
              </a:rPr>
              <a:t>Studied the theory for self-consistent field methods, including the DHF Method for many electron atoms as covered in Unit-1 of PHN-626 Advanced Atomic and Molecular Physics.</a:t>
            </a:r>
          </a:p>
          <a:p>
            <a:pPr marL="0" indent="0">
              <a:buNone/>
            </a:pPr>
            <a:endParaRPr lang="en-IN" sz="3200" dirty="0">
              <a:latin typeface="+mj-lt"/>
            </a:endParaRPr>
          </a:p>
          <a:p>
            <a:pPr marL="0" indent="0">
              <a:buNone/>
            </a:pPr>
            <a:endParaRPr lang="en-IN" sz="3200" dirty="0">
              <a:latin typeface="+mj-lt"/>
            </a:endParaRPr>
          </a:p>
        </p:txBody>
      </p:sp>
    </p:spTree>
    <p:extLst>
      <p:ext uri="{BB962C8B-B14F-4D97-AF65-F5344CB8AC3E}">
        <p14:creationId xmlns:p14="http://schemas.microsoft.com/office/powerpoint/2010/main" val="172465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FA865-E182-44D6-8002-CFE80C4BFECD}"/>
              </a:ext>
            </a:extLst>
          </p:cNvPr>
          <p:cNvSpPr>
            <a:spLocks noGrp="1"/>
          </p:cNvSpPr>
          <p:nvPr>
            <p:ph idx="1"/>
          </p:nvPr>
        </p:nvSpPr>
        <p:spPr>
          <a:xfrm>
            <a:off x="838200" y="754602"/>
            <a:ext cx="10515600" cy="5422361"/>
          </a:xfrm>
        </p:spPr>
        <p:txBody>
          <a:bodyPr>
            <a:normAutofit/>
          </a:bodyPr>
          <a:lstStyle/>
          <a:p>
            <a:pPr marL="0" indent="0">
              <a:buNone/>
            </a:pPr>
            <a:r>
              <a:rPr lang="en-IN" sz="3200" b="1" dirty="0">
                <a:latin typeface="+mj-lt"/>
              </a:rPr>
              <a:t>Work to be done next-</a:t>
            </a:r>
          </a:p>
          <a:p>
            <a:pPr marL="514350" indent="-514350">
              <a:buAutoNum type="arabicPeriod"/>
            </a:pPr>
            <a:r>
              <a:rPr lang="en-IN" sz="3200" dirty="0">
                <a:latin typeface="+mj-lt"/>
              </a:rPr>
              <a:t>Run the code which is in Fortran.</a:t>
            </a:r>
          </a:p>
          <a:p>
            <a:pPr marL="514350" indent="-514350">
              <a:buAutoNum type="arabicPeriod"/>
            </a:pPr>
            <a:r>
              <a:rPr lang="en-IN" sz="3200" dirty="0">
                <a:latin typeface="+mj-lt"/>
              </a:rPr>
              <a:t>Rewrite the complete code in MATLAB. It is better features for plotting etc. This will also help foster better understanding.</a:t>
            </a:r>
          </a:p>
          <a:p>
            <a:pPr marL="0" indent="0">
              <a:buNone/>
            </a:pPr>
            <a:endParaRPr lang="en-IN" sz="3200" dirty="0">
              <a:latin typeface="+mj-lt"/>
            </a:endParaRPr>
          </a:p>
          <a:p>
            <a:pPr marL="0" indent="0">
              <a:buNone/>
            </a:pPr>
            <a:endParaRPr lang="en-IN" sz="3200" dirty="0">
              <a:latin typeface="+mj-lt"/>
            </a:endParaRPr>
          </a:p>
        </p:txBody>
      </p:sp>
    </p:spTree>
    <p:extLst>
      <p:ext uri="{BB962C8B-B14F-4D97-AF65-F5344CB8AC3E}">
        <p14:creationId xmlns:p14="http://schemas.microsoft.com/office/powerpoint/2010/main" val="1872598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F56B-0D38-4CAB-A921-42E0F7FF7E53}"/>
              </a:ext>
            </a:extLst>
          </p:cNvPr>
          <p:cNvSpPr>
            <a:spLocks noGrp="1"/>
          </p:cNvSpPr>
          <p:nvPr>
            <p:ph type="title"/>
          </p:nvPr>
        </p:nvSpPr>
        <p:spPr>
          <a:xfrm>
            <a:off x="838200" y="365125"/>
            <a:ext cx="10515600" cy="752475"/>
          </a:xfrm>
        </p:spPr>
        <p:txBody>
          <a:bodyPr/>
          <a:lstStyle/>
          <a:p>
            <a:r>
              <a:rPr lang="en-IN" u="sng" dirty="0"/>
              <a:t>References</a:t>
            </a:r>
          </a:p>
        </p:txBody>
      </p:sp>
      <p:sp>
        <p:nvSpPr>
          <p:cNvPr id="3" name="Content Placeholder 2">
            <a:extLst>
              <a:ext uri="{FF2B5EF4-FFF2-40B4-BE49-F238E27FC236}">
                <a16:creationId xmlns:a16="http://schemas.microsoft.com/office/drawing/2014/main" id="{ACB785FB-9B8C-4C6C-B117-FC6DF59FE050}"/>
              </a:ext>
            </a:extLst>
          </p:cNvPr>
          <p:cNvSpPr>
            <a:spLocks noGrp="1"/>
          </p:cNvSpPr>
          <p:nvPr>
            <p:ph idx="1"/>
          </p:nvPr>
        </p:nvSpPr>
        <p:spPr>
          <a:xfrm>
            <a:off x="838200" y="1456293"/>
            <a:ext cx="10515600" cy="4351338"/>
          </a:xfrm>
        </p:spPr>
        <p:txBody>
          <a:bodyPr>
            <a:normAutofit/>
          </a:bodyPr>
          <a:lstStyle/>
          <a:p>
            <a:r>
              <a:rPr lang="en-US" dirty="0" err="1">
                <a:solidFill>
                  <a:srgbClr val="222222"/>
                </a:solidFill>
                <a:latin typeface="-apple-system"/>
              </a:rPr>
              <a:t>Nataraj</a:t>
            </a:r>
            <a:r>
              <a:rPr lang="en-US" b="0" i="0" dirty="0">
                <a:solidFill>
                  <a:srgbClr val="222222"/>
                </a:solidFill>
                <a:effectLst/>
                <a:latin typeface="-apple-system"/>
              </a:rPr>
              <a:t>, H. S., Notes, Unit-1 Many electron atoms, PHN-626 Advanced Atomic and Molecula</a:t>
            </a:r>
            <a:r>
              <a:rPr lang="en-US" dirty="0">
                <a:solidFill>
                  <a:srgbClr val="222222"/>
                </a:solidFill>
                <a:latin typeface="-apple-system"/>
              </a:rPr>
              <a:t>r Physics</a:t>
            </a:r>
            <a:r>
              <a:rPr lang="en-US" b="0" i="0" dirty="0">
                <a:solidFill>
                  <a:srgbClr val="222222"/>
                </a:solidFill>
                <a:effectLst/>
                <a:latin typeface="-apple-system"/>
              </a:rPr>
              <a:t> (2021), IIT Roorkee.</a:t>
            </a:r>
          </a:p>
          <a:p>
            <a:endParaRPr lang="en-US" b="0" i="0" dirty="0">
              <a:solidFill>
                <a:srgbClr val="222222"/>
              </a:solidFill>
              <a:effectLst/>
              <a:latin typeface="-apple-system"/>
            </a:endParaRPr>
          </a:p>
          <a:p>
            <a:r>
              <a:rPr lang="en-US" dirty="0">
                <a:solidFill>
                  <a:srgbClr val="222222"/>
                </a:solidFill>
                <a:latin typeface="-apple-system"/>
              </a:rPr>
              <a:t>Clementi, </a:t>
            </a:r>
            <a:r>
              <a:rPr lang="en-US" b="0" i="0" dirty="0">
                <a:solidFill>
                  <a:srgbClr val="222222"/>
                </a:solidFill>
                <a:effectLst/>
                <a:latin typeface="-apple-system"/>
              </a:rPr>
              <a:t>E., Modern Techniques in Computational Chemistry: MOTECC-91</a:t>
            </a:r>
            <a:r>
              <a:rPr lang="en-US" b="0" i="0">
                <a:solidFill>
                  <a:srgbClr val="222222"/>
                </a:solidFill>
                <a:effectLst/>
                <a:latin typeface="-apple-system"/>
              </a:rPr>
              <a:t>,  </a:t>
            </a:r>
            <a:r>
              <a:rPr lang="en-US" i="1">
                <a:solidFill>
                  <a:srgbClr val="222222"/>
                </a:solidFill>
                <a:latin typeface="-apple-system"/>
              </a:rPr>
              <a:t>Chapter 4</a:t>
            </a:r>
            <a:r>
              <a:rPr lang="en-US" b="0" i="0">
                <a:solidFill>
                  <a:srgbClr val="222222"/>
                </a:solidFill>
                <a:effectLst/>
                <a:latin typeface="-apple-system"/>
              </a:rPr>
              <a:t>.</a:t>
            </a:r>
            <a:endParaRPr lang="en-US" b="0" i="0" dirty="0">
              <a:solidFill>
                <a:srgbClr val="222222"/>
              </a:solidFill>
              <a:effectLst/>
              <a:latin typeface="-apple-system"/>
            </a:endParaRP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298466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FA865-E182-44D6-8002-CFE80C4BFECD}"/>
              </a:ext>
            </a:extLst>
          </p:cNvPr>
          <p:cNvSpPr>
            <a:spLocks noGrp="1"/>
          </p:cNvSpPr>
          <p:nvPr>
            <p:ph idx="1"/>
          </p:nvPr>
        </p:nvSpPr>
        <p:spPr>
          <a:xfrm>
            <a:off x="838200" y="2743200"/>
            <a:ext cx="10515600" cy="3433763"/>
          </a:xfrm>
        </p:spPr>
        <p:txBody>
          <a:bodyPr>
            <a:normAutofit/>
          </a:bodyPr>
          <a:lstStyle/>
          <a:p>
            <a:pPr marL="0" indent="0" algn="ctr">
              <a:buNone/>
            </a:pPr>
            <a:r>
              <a:rPr lang="en-IN" sz="3200" dirty="0">
                <a:latin typeface="+mj-lt"/>
              </a:rPr>
              <a:t>Thank You.</a:t>
            </a:r>
          </a:p>
        </p:txBody>
      </p:sp>
    </p:spTree>
    <p:extLst>
      <p:ext uri="{BB962C8B-B14F-4D97-AF65-F5344CB8AC3E}">
        <p14:creationId xmlns:p14="http://schemas.microsoft.com/office/powerpoint/2010/main" val="19626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F56B-0D38-4CAB-A921-42E0F7FF7E53}"/>
              </a:ext>
            </a:extLst>
          </p:cNvPr>
          <p:cNvSpPr>
            <a:spLocks noGrp="1"/>
          </p:cNvSpPr>
          <p:nvPr>
            <p:ph type="title"/>
          </p:nvPr>
        </p:nvSpPr>
        <p:spPr>
          <a:xfrm>
            <a:off x="838200" y="365125"/>
            <a:ext cx="10515600" cy="752475"/>
          </a:xfrm>
        </p:spPr>
        <p:txBody>
          <a:bodyPr/>
          <a:lstStyle/>
          <a:p>
            <a:r>
              <a:rPr lang="en-IN" u="sng" dirty="0"/>
              <a:t>Introduction</a:t>
            </a:r>
          </a:p>
        </p:txBody>
      </p:sp>
      <p:pic>
        <p:nvPicPr>
          <p:cNvPr id="7" name="Content Placeholder 6">
            <a:extLst>
              <a:ext uri="{FF2B5EF4-FFF2-40B4-BE49-F238E27FC236}">
                <a16:creationId xmlns:a16="http://schemas.microsoft.com/office/drawing/2014/main" id="{BF8C03CD-0EDC-4596-A233-086F3C6936BB}"/>
              </a:ext>
            </a:extLst>
          </p:cNvPr>
          <p:cNvPicPr>
            <a:picLocks noGrp="1" noChangeAspect="1"/>
          </p:cNvPicPr>
          <p:nvPr>
            <p:ph idx="1"/>
          </p:nvPr>
        </p:nvPicPr>
        <p:blipFill>
          <a:blip r:embed="rId3"/>
          <a:stretch>
            <a:fillRect/>
          </a:stretch>
        </p:blipFill>
        <p:spPr>
          <a:xfrm>
            <a:off x="838200" y="1280160"/>
            <a:ext cx="7428273" cy="4612718"/>
          </a:xfrm>
        </p:spPr>
      </p:pic>
    </p:spTree>
    <p:extLst>
      <p:ext uri="{BB962C8B-B14F-4D97-AF65-F5344CB8AC3E}">
        <p14:creationId xmlns:p14="http://schemas.microsoft.com/office/powerpoint/2010/main" val="2132797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F56B-0D38-4CAB-A921-42E0F7FF7E53}"/>
              </a:ext>
            </a:extLst>
          </p:cNvPr>
          <p:cNvSpPr>
            <a:spLocks noGrp="1"/>
          </p:cNvSpPr>
          <p:nvPr>
            <p:ph type="title"/>
          </p:nvPr>
        </p:nvSpPr>
        <p:spPr>
          <a:xfrm>
            <a:off x="392413" y="214759"/>
            <a:ext cx="10515600" cy="752475"/>
          </a:xfrm>
        </p:spPr>
        <p:txBody>
          <a:bodyPr/>
          <a:lstStyle/>
          <a:p>
            <a:r>
              <a:rPr lang="en-IN" u="sng" dirty="0"/>
              <a:t>Introduction</a:t>
            </a:r>
          </a:p>
        </p:txBody>
      </p:sp>
      <p:sp>
        <p:nvSpPr>
          <p:cNvPr id="5" name="TextBox 4">
            <a:extLst>
              <a:ext uri="{FF2B5EF4-FFF2-40B4-BE49-F238E27FC236}">
                <a16:creationId xmlns:a16="http://schemas.microsoft.com/office/drawing/2014/main" id="{BEA1F280-552A-4477-9A73-6F282E4CF399}"/>
              </a:ext>
            </a:extLst>
          </p:cNvPr>
          <p:cNvSpPr txBox="1"/>
          <p:nvPr/>
        </p:nvSpPr>
        <p:spPr>
          <a:xfrm>
            <a:off x="1029810" y="2743200"/>
            <a:ext cx="10515600" cy="2677656"/>
          </a:xfrm>
          <a:prstGeom prst="rect">
            <a:avLst/>
          </a:prstGeom>
          <a:noFill/>
        </p:spPr>
        <p:txBody>
          <a:bodyPr wrap="square" rtlCol="0">
            <a:spAutoFit/>
          </a:bodyPr>
          <a:lstStyle/>
          <a:p>
            <a:pPr marL="285750" indent="-285750">
              <a:buFont typeface="Arial" panose="020B0604020202020204" pitchFamily="34" charset="0"/>
              <a:buChar char="•"/>
            </a:pPr>
            <a:r>
              <a:rPr lang="en-IN" sz="2400" dirty="0"/>
              <a:t>How to measure optical frequencies?</a:t>
            </a:r>
          </a:p>
          <a:p>
            <a:pPr marL="285750" indent="-285750">
              <a:buFont typeface="Arial" panose="020B0604020202020204" pitchFamily="34" charset="0"/>
              <a:buChar char="•"/>
            </a:pPr>
            <a:r>
              <a:rPr lang="en-US" sz="2400" dirty="0"/>
              <a:t>Early optical clockworks have been frequency chains, which were rather difficult and expensive to set up and stably operate over long times.</a:t>
            </a:r>
          </a:p>
          <a:p>
            <a:pPr marL="285750" indent="-285750">
              <a:buFont typeface="Arial" panose="020B0604020202020204" pitchFamily="34" charset="0"/>
              <a:buChar char="•"/>
            </a:pPr>
            <a:r>
              <a:rPr lang="en-US" sz="2400" dirty="0"/>
              <a:t>The advent of very broadband mode-locked lasers has made it possible to realize by far simpler optical clockworks</a:t>
            </a:r>
            <a:endParaRPr lang="en-IN" sz="2400" dirty="0"/>
          </a:p>
          <a:p>
            <a:pPr marL="285750" indent="-285750">
              <a:buFont typeface="Arial" panose="020B0604020202020204" pitchFamily="34" charset="0"/>
              <a:buChar char="•"/>
            </a:pPr>
            <a:r>
              <a:rPr lang="en-IN" sz="2400" dirty="0"/>
              <a:t>Nobel Prize in Physics, 2005 to John L.  Hall and Theodor W. Hänsch for making pioneering contributions to the optical frequency comb technique.</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A574FD-4D66-4CDB-B60E-6471CD19BC59}"/>
                  </a:ext>
                </a:extLst>
              </p:cNvPr>
              <p:cNvSpPr txBox="1"/>
              <p:nvPr/>
            </p:nvSpPr>
            <p:spPr>
              <a:xfrm>
                <a:off x="1940675" y="1505762"/>
                <a:ext cx="3146230" cy="698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sSub>
                            <m:sSubPr>
                              <m:ctrlPr>
                                <a:rPr lang="el-GR" i="1" smtClean="0">
                                  <a:latin typeface="Cambria Math" panose="02040503050406030204" pitchFamily="18" charset="0"/>
                                </a:rPr>
                              </m:ctrlPr>
                            </m:sSubPr>
                            <m:e>
                              <m:r>
                                <a:rPr lang="el-GR" i="1" smtClean="0">
                                  <a:latin typeface="Cambria Math" panose="02040503050406030204" pitchFamily="18" charset="0"/>
                                  <a:ea typeface="Cambria Math" panose="02040503050406030204" pitchFamily="18" charset="0"/>
                                </a:rPr>
                                <m:t>𝜗</m:t>
                              </m:r>
                            </m:e>
                            <m:sub>
                              <m:r>
                                <a:rPr lang="en-IN" b="0" i="1" smtClean="0">
                                  <a:latin typeface="Cambria Math" panose="02040503050406030204" pitchFamily="18" charset="0"/>
                                </a:rPr>
                                <m:t>𝑜𝑝𝑡𝑖𝑐𝑎𝑙</m:t>
                              </m:r>
                            </m:sub>
                          </m:sSub>
                        </m:num>
                        <m:den>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𝜗</m:t>
                              </m:r>
                            </m:e>
                            <m:sub>
                              <m:r>
                                <a:rPr lang="en-IN" b="0" i="1" smtClean="0">
                                  <a:latin typeface="Cambria Math" panose="02040503050406030204" pitchFamily="18" charset="0"/>
                                </a:rPr>
                                <m:t>𝑚𝑖𝑐𝑟𝑜𝑤𝑎𝑣𝑒</m:t>
                              </m:r>
                            </m:sub>
                          </m:sSub>
                        </m:den>
                      </m:f>
                      <m:r>
                        <a:rPr lang="en-IN" i="1" smtClean="0">
                          <a:latin typeface="Cambria Math" panose="02040503050406030204" pitchFamily="18" charset="0"/>
                          <a:ea typeface="Cambria Math" panose="02040503050406030204" pitchFamily="18" charset="0"/>
                        </a:rPr>
                        <m:t>≈</m:t>
                      </m:r>
                      <m:f>
                        <m:fPr>
                          <m:ctrlPr>
                            <a:rPr lang="en-IN" i="1" smtClean="0">
                              <a:latin typeface="Cambria Math" panose="02040503050406030204" pitchFamily="18" charset="0"/>
                              <a:ea typeface="Cambria Math" panose="02040503050406030204" pitchFamily="18" charset="0"/>
                            </a:rPr>
                          </m:ctrlPr>
                        </m:fPr>
                        <m:num>
                          <m:sSup>
                            <m:sSupPr>
                              <m:ctrlPr>
                                <a:rPr lang="en-IN"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15</m:t>
                              </m:r>
                            </m:sup>
                          </m:sSup>
                        </m:num>
                        <m:den>
                          <m:sSup>
                            <m:sSupPr>
                              <m:ctrlPr>
                                <a:rPr lang="en-IN"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10</m:t>
                              </m:r>
                            </m:sup>
                          </m:sSup>
                        </m:den>
                      </m:f>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5</m:t>
                          </m:r>
                        </m:sup>
                      </m:sSup>
                    </m:oMath>
                  </m:oMathPara>
                </a14:m>
                <a:endParaRPr lang="en-IN" dirty="0"/>
              </a:p>
            </p:txBody>
          </p:sp>
        </mc:Choice>
        <mc:Fallback xmlns="">
          <p:sp>
            <p:nvSpPr>
              <p:cNvPr id="18" name="TextBox 17">
                <a:extLst>
                  <a:ext uri="{FF2B5EF4-FFF2-40B4-BE49-F238E27FC236}">
                    <a16:creationId xmlns:a16="http://schemas.microsoft.com/office/drawing/2014/main" id="{20A574FD-4D66-4CDB-B60E-6471CD19BC59}"/>
                  </a:ext>
                </a:extLst>
              </p:cNvPr>
              <p:cNvSpPr txBox="1">
                <a:spLocks noRot="1" noChangeAspect="1" noMove="1" noResize="1" noEditPoints="1" noAdjustHandles="1" noChangeArrowheads="1" noChangeShapeType="1" noTextEdit="1"/>
              </p:cNvSpPr>
              <p:nvPr/>
            </p:nvSpPr>
            <p:spPr>
              <a:xfrm>
                <a:off x="1940675" y="1505762"/>
                <a:ext cx="3146230" cy="698909"/>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58590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F56B-0D38-4CAB-A921-42E0F7FF7E53}"/>
              </a:ext>
            </a:extLst>
          </p:cNvPr>
          <p:cNvSpPr>
            <a:spLocks noGrp="1"/>
          </p:cNvSpPr>
          <p:nvPr>
            <p:ph type="title"/>
          </p:nvPr>
        </p:nvSpPr>
        <p:spPr>
          <a:xfrm>
            <a:off x="838200" y="365125"/>
            <a:ext cx="10515600" cy="752475"/>
          </a:xfrm>
        </p:spPr>
        <p:txBody>
          <a:bodyPr/>
          <a:lstStyle/>
          <a:p>
            <a:r>
              <a:rPr lang="en-IN" u="sng" dirty="0"/>
              <a:t>What is an Optical Frequency Comb (OFC)?</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EA1F280-552A-4477-9A73-6F282E4CF399}"/>
                  </a:ext>
                </a:extLst>
              </p:cNvPr>
              <p:cNvSpPr txBox="1"/>
              <p:nvPr/>
            </p:nvSpPr>
            <p:spPr>
              <a:xfrm>
                <a:off x="838200" y="1402672"/>
                <a:ext cx="10515600" cy="5262979"/>
              </a:xfrm>
              <a:prstGeom prst="rect">
                <a:avLst/>
              </a:prstGeom>
              <a:noFill/>
            </p:spPr>
            <p:txBody>
              <a:bodyPr wrap="square" rtlCol="0">
                <a:spAutoFit/>
              </a:bodyPr>
              <a:lstStyle/>
              <a:p>
                <a:pPr marL="285750" indent="-285750">
                  <a:buFont typeface="Arial" panose="020B0604020202020204" pitchFamily="34" charset="0"/>
                  <a:buChar char="•"/>
                </a:pPr>
                <a:r>
                  <a:rPr lang="en-IN" sz="2400" dirty="0"/>
                  <a:t>Optical spectrum with equidistant frequency lines (hence, comb).</a:t>
                </a:r>
              </a:p>
              <a:p>
                <a:pPr marL="285750" indent="-285750">
                  <a:buFont typeface="Arial" panose="020B0604020202020204" pitchFamily="34" charset="0"/>
                  <a:buChar char="•"/>
                </a:pPr>
                <a:r>
                  <a:rPr lang="en-IN" sz="2400" dirty="0"/>
                  <a:t>Associated with a regular train of short pulses, with fixed pulse repetition rate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𝑓</m:t>
                        </m:r>
                      </m:e>
                      <m:sub>
                        <m:r>
                          <a:rPr lang="en-IN" sz="2400" b="0" i="1" smtClean="0">
                            <a:latin typeface="Cambria Math" panose="02040503050406030204" pitchFamily="18" charset="0"/>
                          </a:rPr>
                          <m:t>𝑟</m:t>
                        </m:r>
                      </m:sub>
                    </m:sSub>
                  </m:oMath>
                </a14:m>
                <a:r>
                  <a:rPr lang="en-IN" sz="2400" dirty="0"/>
                  <a:t>) which determines the line spacing.</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Can be used as a ‘optical ruler’. If comb frequencies are known, beat notes can be measured.</a:t>
                </a:r>
              </a:p>
              <a:p>
                <a:pPr marL="285750" indent="-285750">
                  <a:buFont typeface="Arial" panose="020B0604020202020204" pitchFamily="34" charset="0"/>
                  <a:buChar char="•"/>
                </a:pPr>
                <a:r>
                  <a:rPr lang="en-IN" sz="2400" dirty="0"/>
                  <a:t>For a wide frequency range, higher bandwidth is needed.</a:t>
                </a:r>
              </a:p>
            </p:txBody>
          </p:sp>
        </mc:Choice>
        <mc:Fallback xmlns="">
          <p:sp>
            <p:nvSpPr>
              <p:cNvPr id="5" name="TextBox 4">
                <a:extLst>
                  <a:ext uri="{FF2B5EF4-FFF2-40B4-BE49-F238E27FC236}">
                    <a16:creationId xmlns:a16="http://schemas.microsoft.com/office/drawing/2014/main" id="{BEA1F280-552A-4477-9A73-6F282E4CF399}"/>
                  </a:ext>
                </a:extLst>
              </p:cNvPr>
              <p:cNvSpPr txBox="1">
                <a:spLocks noRot="1" noChangeAspect="1" noMove="1" noResize="1" noEditPoints="1" noAdjustHandles="1" noChangeArrowheads="1" noChangeShapeType="1" noTextEdit="1"/>
              </p:cNvSpPr>
              <p:nvPr/>
            </p:nvSpPr>
            <p:spPr>
              <a:xfrm>
                <a:off x="838200" y="1402672"/>
                <a:ext cx="10515600" cy="5262979"/>
              </a:xfrm>
              <a:prstGeom prst="rect">
                <a:avLst/>
              </a:prstGeom>
              <a:blipFill>
                <a:blip r:embed="rId3"/>
                <a:stretch>
                  <a:fillRect l="-812" t="-927" b="-1738"/>
                </a:stretch>
              </a:blipFill>
            </p:spPr>
            <p:txBody>
              <a:bodyPr/>
              <a:lstStyle/>
              <a:p>
                <a:r>
                  <a:rPr lang="en-IN">
                    <a:noFill/>
                  </a:rPr>
                  <a:t> </a:t>
                </a:r>
              </a:p>
            </p:txBody>
          </p:sp>
        </mc:Fallback>
      </mc:AlternateContent>
      <p:pic>
        <p:nvPicPr>
          <p:cNvPr id="1026" name="Picture 2" descr="frequency comb">
            <a:extLst>
              <a:ext uri="{FF2B5EF4-FFF2-40B4-BE49-F238E27FC236}">
                <a16:creationId xmlns:a16="http://schemas.microsoft.com/office/drawing/2014/main" id="{8AD1E8AE-33F9-4679-BE64-AABFDEA52DE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0562" y="2433862"/>
            <a:ext cx="5640070" cy="302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820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F56B-0D38-4CAB-A921-42E0F7FF7E53}"/>
              </a:ext>
            </a:extLst>
          </p:cNvPr>
          <p:cNvSpPr>
            <a:spLocks noGrp="1"/>
          </p:cNvSpPr>
          <p:nvPr>
            <p:ph type="title"/>
          </p:nvPr>
        </p:nvSpPr>
        <p:spPr>
          <a:xfrm>
            <a:off x="838200" y="365125"/>
            <a:ext cx="10515600" cy="752475"/>
          </a:xfrm>
        </p:spPr>
        <p:txBody>
          <a:bodyPr/>
          <a:lstStyle/>
          <a:p>
            <a:r>
              <a:rPr lang="en-IN" u="sng" dirty="0"/>
              <a:t>What is an Optical Frequency Comb (OFC)?</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EA1F280-552A-4477-9A73-6F282E4CF399}"/>
                  </a:ext>
                </a:extLst>
              </p:cNvPr>
              <p:cNvSpPr txBox="1"/>
              <p:nvPr/>
            </p:nvSpPr>
            <p:spPr>
              <a:xfrm>
                <a:off x="838200" y="1402672"/>
                <a:ext cx="10515600" cy="2494016"/>
              </a:xfrm>
              <a:prstGeom prst="rect">
                <a:avLst/>
              </a:prstGeom>
              <a:noFill/>
            </p:spPr>
            <p:txBody>
              <a:bodyPr wrap="square" rtlCol="0">
                <a:spAutoFit/>
              </a:bodyPr>
              <a:lstStyle/>
              <a:p>
                <a:pPr marL="285750" indent="-285750">
                  <a:buFont typeface="Arial" panose="020B0604020202020204" pitchFamily="34" charset="0"/>
                  <a:buChar char="•"/>
                </a:pPr>
                <a:r>
                  <a:rPr lang="en-IN" sz="2400" dirty="0"/>
                  <a:t>If the pulse train were perfectly periodic, all frequencies in the spectrum would be integer multiples of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𝑓</m:t>
                        </m:r>
                      </m:e>
                      <m:sub>
                        <m:r>
                          <a:rPr lang="en-IN" sz="2400" b="0" i="1" smtClean="0">
                            <a:latin typeface="Cambria Math" panose="02040503050406030204" pitchFamily="18" charset="0"/>
                          </a:rPr>
                          <m:t>𝑟</m:t>
                        </m:r>
                      </m:sub>
                    </m:sSub>
                    <m:r>
                      <a:rPr lang="en-IN" sz="2400" b="0" i="0" smtClean="0">
                        <a:latin typeface="Cambria Math" panose="02040503050406030204" pitchFamily="18" charset="0"/>
                      </a:rPr>
                      <m:t>.</m:t>
                    </m:r>
                  </m:oMath>
                </a14:m>
                <a:endParaRPr lang="en-IN" sz="2400" dirty="0"/>
              </a:p>
              <a:p>
                <a:pPr marL="285750" indent="-285750">
                  <a:buFont typeface="Arial" panose="020B0604020202020204" pitchFamily="34" charset="0"/>
                  <a:buChar char="•"/>
                </a:pPr>
                <a:r>
                  <a:rPr lang="en-IN" sz="2400" dirty="0"/>
                  <a:t>However, in most cases, chromatic dispersion and nonlinearities cause a carrier-envelope offset (CEO) from pulse to pulse.</a:t>
                </a:r>
              </a:p>
              <a:p>
                <a:pPr marL="285750" indent="-285750">
                  <a:buFont typeface="Arial" panose="020B0604020202020204" pitchFamily="34" charset="0"/>
                  <a:buChar char="•"/>
                </a:pPr>
                <a:r>
                  <a:rPr lang="en-IN" sz="2400" dirty="0"/>
                  <a:t>If this change per round trip is constant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sSub>
                      <m:sSubPr>
                        <m:ctrlPr>
                          <a:rPr lang="en-IN" sz="2400" i="1" smtClean="0">
                            <a:latin typeface="Cambria Math" panose="02040503050406030204" pitchFamily="18" charset="0"/>
                            <a:ea typeface="Cambria Math" panose="02040503050406030204" pitchFamily="18" charset="0"/>
                          </a:rPr>
                        </m:ctrlPr>
                      </m:sSubPr>
                      <m:e>
                        <m:r>
                          <a:rPr lang="en-IN" sz="2400" i="1" smtClean="0">
                            <a:latin typeface="Cambria Math" panose="02040503050406030204" pitchFamily="18" charset="0"/>
                            <a:ea typeface="Cambria Math" panose="02040503050406030204" pitchFamily="18" charset="0"/>
                          </a:rPr>
                          <m:t>𝜑</m:t>
                        </m:r>
                      </m:e>
                      <m:sub>
                        <m:r>
                          <a:rPr lang="en-IN" sz="2400" b="0" i="1" smtClean="0">
                            <a:latin typeface="Cambria Math" panose="02040503050406030204" pitchFamily="18" charset="0"/>
                            <a:ea typeface="Cambria Math" panose="02040503050406030204" pitchFamily="18" charset="0"/>
                          </a:rPr>
                          <m:t>𝐶𝐸𝑂</m:t>
                        </m:r>
                      </m:sub>
                    </m:sSub>
                  </m:oMath>
                </a14:m>
                <a:r>
                  <a:rPr lang="en-IN" sz="2400" dirty="0"/>
                  <a:t>), </a:t>
                </a:r>
              </a:p>
              <a:p>
                <a:pPr algn="ctr"/>
                <a14:m>
                  <m:oMath xmlns:m="http://schemas.openxmlformats.org/officeDocument/2006/math">
                    <m:sSub>
                      <m:sSubPr>
                        <m:ctrlPr>
                          <a:rPr lang="en-IN" sz="2400" i="1" smtClean="0">
                            <a:latin typeface="Cambria Math" panose="02040503050406030204" pitchFamily="18" charset="0"/>
                          </a:rPr>
                        </m:ctrlPr>
                      </m:sSubPr>
                      <m:e>
                        <m:r>
                          <a:rPr lang="en-IN" sz="2400" i="1" smtClean="0">
                            <a:latin typeface="Cambria Math" panose="02040503050406030204" pitchFamily="18" charset="0"/>
                            <a:ea typeface="Cambria Math" panose="02040503050406030204" pitchFamily="18" charset="0"/>
                          </a:rPr>
                          <m:t>𝜗</m:t>
                        </m:r>
                      </m:e>
                      <m:sub>
                        <m:r>
                          <a:rPr lang="en-IN" sz="2400" b="0" i="1" smtClean="0">
                            <a:latin typeface="Cambria Math" panose="02040503050406030204" pitchFamily="18" charset="0"/>
                          </a:rPr>
                          <m:t>𝑁</m:t>
                        </m:r>
                      </m:sub>
                    </m:sSub>
                    <m:r>
                      <a:rPr lang="en-IN" sz="2400" b="0" i="1" smtClean="0">
                        <a:latin typeface="Cambria Math" panose="02040503050406030204" pitchFamily="18" charset="0"/>
                      </a:rPr>
                      <m:t>=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𝜗</m:t>
                        </m:r>
                      </m:e>
                      <m:sub>
                        <m:r>
                          <a:rPr lang="en-IN" sz="2400" b="0" i="1" smtClean="0">
                            <a:latin typeface="Cambria Math" panose="02040503050406030204" pitchFamily="18" charset="0"/>
                          </a:rPr>
                          <m:t>𝐶𝐸𝑂</m:t>
                        </m:r>
                      </m:sub>
                    </m:sSub>
                    <m:r>
                      <a:rPr lang="en-IN" sz="2400" b="0" i="1" smtClean="0">
                        <a:latin typeface="Cambria Math" panose="02040503050406030204" pitchFamily="18" charset="0"/>
                      </a:rPr>
                      <m:t>+</m:t>
                    </m:r>
                    <m:r>
                      <a:rPr lang="en-IN" sz="2400" b="0" i="1" smtClean="0">
                        <a:latin typeface="Cambria Math" panose="02040503050406030204" pitchFamily="18" charset="0"/>
                      </a:rPr>
                      <m:t>𝑁</m:t>
                    </m:r>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𝑓</m:t>
                        </m:r>
                      </m:e>
                      <m:sub>
                        <m:r>
                          <a:rPr lang="en-IN" sz="2400" b="0" i="1" smtClean="0">
                            <a:latin typeface="Cambria Math" panose="02040503050406030204" pitchFamily="18" charset="0"/>
                          </a:rPr>
                          <m:t>𝑟</m:t>
                        </m:r>
                      </m:sub>
                    </m:sSub>
                  </m:oMath>
                </a14:m>
                <a:r>
                  <a:rPr lang="en-IN" sz="2400" dirty="0"/>
                  <a:t> and </a:t>
                </a:r>
                <a14:m>
                  <m:oMath xmlns:m="http://schemas.openxmlformats.org/officeDocument/2006/math">
                    <m:sSub>
                      <m:sSubPr>
                        <m:ctrlPr>
                          <a:rPr lang="en-IN" sz="2400" i="1" smtClean="0">
                            <a:latin typeface="Cambria Math" panose="02040503050406030204" pitchFamily="18" charset="0"/>
                          </a:rPr>
                        </m:ctrlPr>
                      </m:sSubPr>
                      <m:e>
                        <m:r>
                          <a:rPr lang="en-IN" sz="2400" i="1" smtClean="0">
                            <a:latin typeface="Cambria Math" panose="02040503050406030204" pitchFamily="18" charset="0"/>
                            <a:ea typeface="Cambria Math" panose="02040503050406030204" pitchFamily="18" charset="0"/>
                          </a:rPr>
                          <m:t>𝜗</m:t>
                        </m:r>
                      </m:e>
                      <m:sub>
                        <m:r>
                          <a:rPr lang="en-IN" sz="2400" b="0" i="1" smtClean="0">
                            <a:latin typeface="Cambria Math" panose="02040503050406030204" pitchFamily="18" charset="0"/>
                          </a:rPr>
                          <m:t>𝐶𝐸𝑂</m:t>
                        </m:r>
                      </m:sub>
                    </m:sSub>
                    <m:r>
                      <a:rPr lang="en-IN" sz="2400" b="0" i="1" smtClean="0">
                        <a:latin typeface="Cambria Math" panose="02040503050406030204" pitchFamily="18" charset="0"/>
                      </a:rPr>
                      <m:t>= </m:t>
                    </m:r>
                    <m:f>
                      <m:fPr>
                        <m:ctrlPr>
                          <a:rPr lang="en-IN" sz="2400" b="0" i="1" smtClean="0">
                            <a:latin typeface="Cambria Math" panose="02040503050406030204" pitchFamily="18" charset="0"/>
                            <a:ea typeface="Cambria Math" panose="02040503050406030204" pitchFamily="18" charset="0"/>
                          </a:rPr>
                        </m:ctrlPr>
                      </m:fPr>
                      <m:num>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𝜑</m:t>
                            </m:r>
                          </m:e>
                          <m:sub>
                            <m:r>
                              <a:rPr lang="en-IN" sz="2400" i="1">
                                <a:latin typeface="Cambria Math" panose="02040503050406030204" pitchFamily="18" charset="0"/>
                                <a:ea typeface="Cambria Math" panose="02040503050406030204" pitchFamily="18" charset="0"/>
                              </a:rPr>
                              <m:t>𝐶𝐸𝑂</m:t>
                            </m:r>
                          </m:sub>
                        </m:sSub>
                        <m:r>
                          <a:rPr lang="en-IN" sz="2400" i="1">
                            <a:latin typeface="Cambria Math" panose="02040503050406030204" pitchFamily="18" charset="0"/>
                            <a:ea typeface="Cambria Math" panose="02040503050406030204" pitchFamily="18" charset="0"/>
                          </a:rPr>
                          <m:t>𝑚𝑜𝑑</m:t>
                        </m:r>
                        <m:r>
                          <a:rPr lang="en-IN" sz="2400" i="1">
                            <a:latin typeface="Cambria Math" panose="02040503050406030204" pitchFamily="18" charset="0"/>
                            <a:ea typeface="Cambria Math" panose="02040503050406030204" pitchFamily="18" charset="0"/>
                          </a:rPr>
                          <m:t> 2</m:t>
                        </m:r>
                        <m:r>
                          <a:rPr lang="en-IN" sz="2400" i="1">
                            <a:latin typeface="Cambria Math" panose="02040503050406030204" pitchFamily="18" charset="0"/>
                            <a:ea typeface="Cambria Math" panose="02040503050406030204" pitchFamily="18" charset="0"/>
                          </a:rPr>
                          <m:t>𝜋</m:t>
                        </m:r>
                      </m:num>
                      <m:den>
                        <m:r>
                          <a:rPr lang="en-IN" sz="2400" b="0" i="1" smtClean="0">
                            <a:latin typeface="Cambria Math" panose="02040503050406030204" pitchFamily="18" charset="0"/>
                            <a:ea typeface="Cambria Math" panose="02040503050406030204" pitchFamily="18" charset="0"/>
                          </a:rPr>
                          <m:t>2</m:t>
                        </m:r>
                        <m:r>
                          <a:rPr lang="en-IN" sz="2400" b="0" i="1" smtClean="0">
                            <a:latin typeface="Cambria Math" panose="02040503050406030204" pitchFamily="18" charset="0"/>
                            <a:ea typeface="Cambria Math" panose="02040503050406030204" pitchFamily="18" charset="0"/>
                          </a:rPr>
                          <m:t>𝜋</m:t>
                        </m:r>
                      </m:den>
                    </m:f>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𝑓</m:t>
                        </m:r>
                      </m:e>
                      <m:sub>
                        <m:r>
                          <a:rPr lang="en-IN" sz="2400" b="0" i="1" smtClean="0">
                            <a:latin typeface="Cambria Math" panose="02040503050406030204" pitchFamily="18" charset="0"/>
                            <a:ea typeface="Cambria Math" panose="02040503050406030204" pitchFamily="18" charset="0"/>
                          </a:rPr>
                          <m:t>𝑟</m:t>
                        </m:r>
                      </m:sub>
                    </m:sSub>
                  </m:oMath>
                </a14:m>
                <a:endParaRPr lang="en-IN" sz="2400" dirty="0"/>
              </a:p>
            </p:txBody>
          </p:sp>
        </mc:Choice>
        <mc:Fallback xmlns="">
          <p:sp>
            <p:nvSpPr>
              <p:cNvPr id="5" name="TextBox 4">
                <a:extLst>
                  <a:ext uri="{FF2B5EF4-FFF2-40B4-BE49-F238E27FC236}">
                    <a16:creationId xmlns:a16="http://schemas.microsoft.com/office/drawing/2014/main" id="{BEA1F280-552A-4477-9A73-6F282E4CF399}"/>
                  </a:ext>
                </a:extLst>
              </p:cNvPr>
              <p:cNvSpPr txBox="1">
                <a:spLocks noRot="1" noChangeAspect="1" noMove="1" noResize="1" noEditPoints="1" noAdjustHandles="1" noChangeArrowheads="1" noChangeShapeType="1" noTextEdit="1"/>
              </p:cNvSpPr>
              <p:nvPr/>
            </p:nvSpPr>
            <p:spPr>
              <a:xfrm>
                <a:off x="838200" y="1402672"/>
                <a:ext cx="10515600" cy="2494016"/>
              </a:xfrm>
              <a:prstGeom prst="rect">
                <a:avLst/>
              </a:prstGeom>
              <a:blipFill>
                <a:blip r:embed="rId3"/>
                <a:stretch>
                  <a:fillRect l="-812" t="-1956" b="-733"/>
                </a:stretch>
              </a:blipFill>
            </p:spPr>
            <p:txBody>
              <a:bodyPr/>
              <a:lstStyle/>
              <a:p>
                <a:r>
                  <a:rPr lang="en-IN">
                    <a:noFill/>
                  </a:rPr>
                  <a:t> </a:t>
                </a:r>
              </a:p>
            </p:txBody>
          </p:sp>
        </mc:Fallback>
      </mc:AlternateContent>
      <p:pic>
        <p:nvPicPr>
          <p:cNvPr id="1026" name="Picture 2" descr="frequency comb">
            <a:extLst>
              <a:ext uri="{FF2B5EF4-FFF2-40B4-BE49-F238E27FC236}">
                <a16:creationId xmlns:a16="http://schemas.microsoft.com/office/drawing/2014/main" id="{8AD1E8AE-33F9-4679-BE64-AABFDEA52DE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5950" y="3695281"/>
            <a:ext cx="5640070" cy="302146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ulse with zero ceo phase">
            <a:extLst>
              <a:ext uri="{FF2B5EF4-FFF2-40B4-BE49-F238E27FC236}">
                <a16:creationId xmlns:a16="http://schemas.microsoft.com/office/drawing/2014/main" id="{29FE3B23-4FEC-454D-949F-CD3B72937CC1}"/>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531162" y="4051731"/>
            <a:ext cx="314325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65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F56B-0D38-4CAB-A921-42E0F7FF7E53}"/>
              </a:ext>
            </a:extLst>
          </p:cNvPr>
          <p:cNvSpPr>
            <a:spLocks noGrp="1"/>
          </p:cNvSpPr>
          <p:nvPr>
            <p:ph type="title"/>
          </p:nvPr>
        </p:nvSpPr>
        <p:spPr>
          <a:xfrm>
            <a:off x="838200" y="365125"/>
            <a:ext cx="10515600" cy="752475"/>
          </a:xfrm>
        </p:spPr>
        <p:txBody>
          <a:bodyPr/>
          <a:lstStyle/>
          <a:p>
            <a:r>
              <a:rPr lang="en-IN" u="sng" dirty="0"/>
              <a:t>Measuring the unknown frequency using OFC</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EA1F280-552A-4477-9A73-6F282E4CF399}"/>
                  </a:ext>
                </a:extLst>
              </p:cNvPr>
              <p:cNvSpPr txBox="1"/>
              <p:nvPr/>
            </p:nvSpPr>
            <p:spPr>
              <a:xfrm>
                <a:off x="210104" y="3076555"/>
                <a:ext cx="11771791"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the two parameters </a:t>
                </a:r>
                <a14:m>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𝑓</m:t>
                        </m:r>
                      </m:e>
                      <m:sub>
                        <m:r>
                          <a:rPr lang="en-IN" sz="2400" b="0" i="1" smtClean="0">
                            <a:latin typeface="Cambria Math" panose="02040503050406030204" pitchFamily="18" charset="0"/>
                          </a:rPr>
                          <m:t>𝑟</m:t>
                        </m:r>
                      </m:sub>
                    </m:sSub>
                  </m:oMath>
                </a14:m>
                <a:r>
                  <a:rPr lang="en-US" sz="2400" dirty="0"/>
                  <a:t> and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𝜗</m:t>
                        </m:r>
                      </m:e>
                      <m:sub>
                        <m:r>
                          <a:rPr lang="en-IN" sz="2400" b="0" i="1" smtClean="0">
                            <a:latin typeface="Cambria Math" panose="02040503050406030204" pitchFamily="18" charset="0"/>
                          </a:rPr>
                          <m:t>𝐶𝐸𝑂</m:t>
                        </m:r>
                      </m:sub>
                    </m:sSub>
                  </m:oMath>
                </a14:m>
                <a:r>
                  <a:rPr lang="en-US" sz="2400" dirty="0"/>
                  <a:t> are known, all frequencies of the comb are also known.</a:t>
                </a:r>
              </a:p>
              <a:p>
                <a:pPr marL="285750" indent="-285750">
                  <a:buFont typeface="Arial" panose="020B0604020202020204" pitchFamily="34" charset="0"/>
                  <a:buChar char="•"/>
                </a:pPr>
                <a:r>
                  <a:rPr lang="en-US" sz="2400" dirty="0"/>
                  <a:t>Any optical frequency within the range of the frequency comb can be determined by recording a beat note between the unknown frequency and the comb.</a:t>
                </a:r>
              </a:p>
              <a:p>
                <a:pPr marL="285750" indent="-285750">
                  <a:buFont typeface="Arial" panose="020B0604020202020204" pitchFamily="34" charset="0"/>
                  <a:buChar char="•"/>
                </a:pPr>
                <a:r>
                  <a:rPr lang="en-US" sz="2400" dirty="0"/>
                  <a:t>The lowest beat frequency is the distance from the unknown frequency to the nearest line of the comb. </a:t>
                </a:r>
              </a:p>
              <a:p>
                <a:pPr marL="285750" indent="-285750">
                  <a:buFont typeface="Arial" panose="020B0604020202020204" pitchFamily="34" charset="0"/>
                  <a:buChar char="•"/>
                </a:pPr>
                <a:r>
                  <a:rPr lang="en-US" sz="2400" dirty="0"/>
                  <a:t>An approximate frequency measurement can be used to determine from which line the detected beat note originates. It is then possible to find out whether the unknown frequency is above or below the comb line frequency by observing the changes in beat frequency when tuning the unknown frequency or the comb position.</a:t>
                </a:r>
                <a:endParaRPr lang="en-IN" sz="2400" dirty="0"/>
              </a:p>
            </p:txBody>
          </p:sp>
        </mc:Choice>
        <mc:Fallback xmlns="">
          <p:sp>
            <p:nvSpPr>
              <p:cNvPr id="5" name="TextBox 4">
                <a:extLst>
                  <a:ext uri="{FF2B5EF4-FFF2-40B4-BE49-F238E27FC236}">
                    <a16:creationId xmlns:a16="http://schemas.microsoft.com/office/drawing/2014/main" id="{BEA1F280-552A-4477-9A73-6F282E4CF399}"/>
                  </a:ext>
                </a:extLst>
              </p:cNvPr>
              <p:cNvSpPr txBox="1">
                <a:spLocks noRot="1" noChangeAspect="1" noMove="1" noResize="1" noEditPoints="1" noAdjustHandles="1" noChangeArrowheads="1" noChangeShapeType="1" noTextEdit="1"/>
              </p:cNvSpPr>
              <p:nvPr/>
            </p:nvSpPr>
            <p:spPr>
              <a:xfrm>
                <a:off x="210104" y="3076555"/>
                <a:ext cx="11771791" cy="3416320"/>
              </a:xfrm>
              <a:prstGeom prst="rect">
                <a:avLst/>
              </a:prstGeom>
              <a:blipFill>
                <a:blip r:embed="rId3"/>
                <a:stretch>
                  <a:fillRect l="-673" t="-1429" b="-3214"/>
                </a:stretch>
              </a:blipFill>
            </p:spPr>
            <p:txBody>
              <a:bodyPr/>
              <a:lstStyle/>
              <a:p>
                <a:r>
                  <a:rPr lang="en-IN">
                    <a:noFill/>
                  </a:rPr>
                  <a:t> </a:t>
                </a:r>
              </a:p>
            </p:txBody>
          </p:sp>
        </mc:Fallback>
      </mc:AlternateContent>
      <p:pic>
        <p:nvPicPr>
          <p:cNvPr id="1026" name="Picture 2" descr="frequency comb">
            <a:extLst>
              <a:ext uri="{FF2B5EF4-FFF2-40B4-BE49-F238E27FC236}">
                <a16:creationId xmlns:a16="http://schemas.microsoft.com/office/drawing/2014/main" id="{8AD1E8AE-33F9-4679-BE64-AABFDEA52DE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9441" y="1117600"/>
            <a:ext cx="3801900" cy="2036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81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0E3F56B-0D38-4CAB-A921-42E0F7FF7E53}"/>
                  </a:ext>
                </a:extLst>
              </p:cNvPr>
              <p:cNvSpPr>
                <a:spLocks noGrp="1"/>
              </p:cNvSpPr>
              <p:nvPr>
                <p:ph type="title"/>
              </p:nvPr>
            </p:nvSpPr>
            <p:spPr>
              <a:xfrm>
                <a:off x="838200" y="365125"/>
                <a:ext cx="10515600" cy="752475"/>
              </a:xfrm>
            </p:spPr>
            <p:txBody>
              <a:bodyPr/>
              <a:lstStyle/>
              <a:p>
                <a:r>
                  <a:rPr lang="en-IN" dirty="0"/>
                  <a:t>Measuring</a:t>
                </a:r>
                <a:r>
                  <a:rPr lang="en-US" sz="4400" dirty="0"/>
                  <a:t> </a:t>
                </a:r>
                <a14:m>
                  <m:oMath xmlns:m="http://schemas.openxmlformats.org/officeDocument/2006/math">
                    <m:sSub>
                      <m:sSubPr>
                        <m:ctrlPr>
                          <a:rPr lang="en-US" sz="4000" i="1" smtClean="0">
                            <a:latin typeface="Cambria Math" panose="02040503050406030204" pitchFamily="18" charset="0"/>
                          </a:rPr>
                        </m:ctrlPr>
                      </m:sSubPr>
                      <m:e>
                        <m:r>
                          <a:rPr lang="en-IN" sz="4000" b="0" i="1" smtClean="0">
                            <a:latin typeface="Cambria Math" panose="02040503050406030204" pitchFamily="18" charset="0"/>
                          </a:rPr>
                          <m:t>𝑓</m:t>
                        </m:r>
                      </m:e>
                      <m:sub>
                        <m:r>
                          <a:rPr lang="en-IN" sz="4000" b="0" i="1" smtClean="0">
                            <a:latin typeface="Cambria Math" panose="02040503050406030204" pitchFamily="18" charset="0"/>
                          </a:rPr>
                          <m:t>𝑟</m:t>
                        </m:r>
                      </m:sub>
                    </m:sSub>
                  </m:oMath>
                </a14:m>
                <a:r>
                  <a:rPr lang="en-US" sz="4000" dirty="0"/>
                  <a:t> </a:t>
                </a:r>
                <a:r>
                  <a:rPr lang="en-US" sz="4400" dirty="0"/>
                  <a:t>and </a:t>
                </a:r>
                <a14:m>
                  <m:oMath xmlns:m="http://schemas.openxmlformats.org/officeDocument/2006/math">
                    <m:sSub>
                      <m:sSubPr>
                        <m:ctrlPr>
                          <a:rPr lang="en-US" sz="4000" i="1" smtClean="0">
                            <a:latin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𝜗</m:t>
                        </m:r>
                      </m:e>
                      <m:sub>
                        <m:r>
                          <a:rPr lang="en-IN" sz="4000" b="0" i="1" smtClean="0">
                            <a:latin typeface="Cambria Math" panose="02040503050406030204" pitchFamily="18" charset="0"/>
                          </a:rPr>
                          <m:t>𝐶𝐸𝑂</m:t>
                        </m:r>
                      </m:sub>
                    </m:sSub>
                  </m:oMath>
                </a14:m>
                <a:endParaRPr lang="en-IN" dirty="0"/>
              </a:p>
            </p:txBody>
          </p:sp>
        </mc:Choice>
        <mc:Fallback xmlns="">
          <p:sp>
            <p:nvSpPr>
              <p:cNvPr id="2" name="Title 1">
                <a:extLst>
                  <a:ext uri="{FF2B5EF4-FFF2-40B4-BE49-F238E27FC236}">
                    <a16:creationId xmlns:a16="http://schemas.microsoft.com/office/drawing/2014/main" id="{90E3F56B-0D38-4CAB-A921-42E0F7FF7E53}"/>
                  </a:ext>
                </a:extLst>
              </p:cNvPr>
              <p:cNvSpPr>
                <a:spLocks noGrp="1" noRot="1" noChangeAspect="1" noMove="1" noResize="1" noEditPoints="1" noAdjustHandles="1" noChangeArrowheads="1" noChangeShapeType="1" noTextEdit="1"/>
              </p:cNvSpPr>
              <p:nvPr>
                <p:ph type="title"/>
              </p:nvPr>
            </p:nvSpPr>
            <p:spPr>
              <a:xfrm>
                <a:off x="838200" y="365125"/>
                <a:ext cx="10515600" cy="752475"/>
              </a:xfrm>
              <a:blipFill>
                <a:blip r:embed="rId3"/>
                <a:stretch>
                  <a:fillRect l="-2377" t="-21951" b="-3577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EA1F280-552A-4477-9A73-6F282E4CF399}"/>
                  </a:ext>
                </a:extLst>
              </p:cNvPr>
              <p:cNvSpPr txBox="1"/>
              <p:nvPr/>
            </p:nvSpPr>
            <p:spPr>
              <a:xfrm>
                <a:off x="210104" y="1292143"/>
                <a:ext cx="11771791"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pulse repetition rate </a:t>
                </a:r>
                <a14:m>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𝑓</m:t>
                        </m:r>
                      </m:e>
                      <m:sub>
                        <m:r>
                          <a:rPr lang="en-IN" sz="2400" b="0" i="1" smtClean="0">
                            <a:latin typeface="Cambria Math" panose="02040503050406030204" pitchFamily="18" charset="0"/>
                          </a:rPr>
                          <m:t>𝑟</m:t>
                        </m:r>
                      </m:sub>
                    </m:sSub>
                  </m:oMath>
                </a14:m>
                <a:r>
                  <a:rPr lang="en-US" sz="2400" dirty="0"/>
                  <a:t> is easily measured with a fast photodiode.</a:t>
                </a:r>
              </a:p>
              <a:p>
                <a:pPr marL="285750" indent="-285750">
                  <a:buFont typeface="Arial" panose="020B0604020202020204" pitchFamily="34" charset="0"/>
                  <a:buChar char="•"/>
                </a:pPr>
                <a:r>
                  <a:rPr lang="en-US" sz="2400" dirty="0"/>
                  <a:t>Measurement of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𝜗</m:t>
                        </m:r>
                      </m:e>
                      <m:sub>
                        <m:r>
                          <a:rPr lang="en-IN" sz="2400" b="0" i="1" smtClean="0">
                            <a:latin typeface="Cambria Math" panose="02040503050406030204" pitchFamily="18" charset="0"/>
                          </a:rPr>
                          <m:t>𝐶𝐸𝑂</m:t>
                        </m:r>
                      </m:sub>
                    </m:sSub>
                  </m:oMath>
                </a14:m>
                <a:r>
                  <a:rPr lang="en-IN" sz="2400" dirty="0"/>
                  <a:t> is significantly more difficult.</a:t>
                </a:r>
              </a:p>
              <a:p>
                <a:pPr marL="742950" lvl="1" indent="-285750">
                  <a:buFont typeface="Arial" panose="020B0604020202020204" pitchFamily="34" charset="0"/>
                  <a:buChar char="•"/>
                </a:pPr>
                <a:r>
                  <a:rPr lang="en-IN" sz="2400" dirty="0"/>
                  <a:t>We can use a </a:t>
                </a:r>
                <a14:m>
                  <m:oMath xmlns:m="http://schemas.openxmlformats.org/officeDocument/2006/math">
                    <m:r>
                      <a:rPr lang="en-IN" sz="2400" b="0" i="1" smtClean="0">
                        <a:latin typeface="Cambria Math" panose="02040503050406030204" pitchFamily="18" charset="0"/>
                      </a:rPr>
                      <m:t>𝑓</m:t>
                    </m:r>
                    <m:r>
                      <a:rPr lang="en-IN" sz="2400" b="0" i="1" smtClean="0">
                        <a:latin typeface="Cambria Math" panose="02040503050406030204" pitchFamily="18" charset="0"/>
                      </a:rPr>
                      <m:t>−2</m:t>
                    </m:r>
                    <m:r>
                      <a:rPr lang="en-IN" sz="2400" b="0" i="1" smtClean="0">
                        <a:latin typeface="Cambria Math" panose="02040503050406030204" pitchFamily="18" charset="0"/>
                      </a:rPr>
                      <m:t>𝑓</m:t>
                    </m:r>
                  </m:oMath>
                </a14:m>
                <a:r>
                  <a:rPr lang="en-IN" sz="2400" dirty="0"/>
                  <a:t> self-referencing scheme where one uses a beat note between the frequency doubled lower end of the comb spectrum with the higher frequency end, if the spectrum covers an optical octave.</a:t>
                </a:r>
              </a:p>
              <a:p>
                <a:pPr marL="742950" lvl="1" indent="-285750">
                  <a:buFont typeface="Arial" panose="020B0604020202020204" pitchFamily="34" charset="0"/>
                  <a:buChar char="•"/>
                </a:pPr>
                <a:endParaRPr lang="en-IN" sz="2400" dirty="0"/>
              </a:p>
              <a:p>
                <a:pPr marL="742950" lvl="1" indent="-285750">
                  <a:buFont typeface="Arial" panose="020B0604020202020204" pitchFamily="34" charset="0"/>
                  <a:buChar char="•"/>
                </a:pPr>
                <a:endParaRPr lang="en-IN" sz="2400" dirty="0"/>
              </a:p>
              <a:p>
                <a:pPr marL="742950" lvl="1" indent="-285750">
                  <a:buFont typeface="Arial" panose="020B0604020202020204" pitchFamily="34" charset="0"/>
                  <a:buChar char="•"/>
                </a:pPr>
                <a:endParaRPr lang="en-IN" sz="2400" dirty="0"/>
              </a:p>
              <a:p>
                <a:pPr marL="742950" lvl="1" indent="-285750">
                  <a:buFont typeface="Arial" panose="020B0604020202020204" pitchFamily="34" charset="0"/>
                  <a:buChar char="•"/>
                </a:pPr>
                <a:endParaRPr lang="en-IN" sz="2400" dirty="0"/>
              </a:p>
              <a:p>
                <a:pPr marL="742950" lvl="1" indent="-285750">
                  <a:buFont typeface="Arial" panose="020B0604020202020204" pitchFamily="34" charset="0"/>
                  <a:buChar char="•"/>
                </a:pPr>
                <a:endParaRPr lang="en-IN" sz="2400" dirty="0"/>
              </a:p>
              <a:p>
                <a:pPr marL="742950" lvl="1" indent="-285750">
                  <a:buFont typeface="Arial" panose="020B0604020202020204" pitchFamily="34" charset="0"/>
                  <a:buChar char="•"/>
                </a:pPr>
                <a:endParaRPr lang="en-IN" sz="2400" dirty="0"/>
              </a:p>
              <a:p>
                <a:pPr marL="742950" lvl="1" indent="-285750">
                  <a:buFont typeface="Arial" panose="020B0604020202020204" pitchFamily="34" charset="0"/>
                  <a:buChar char="•"/>
                </a:pPr>
                <a:endParaRPr lang="en-IN" sz="2400" dirty="0"/>
              </a:p>
              <a:p>
                <a:pPr lvl="1"/>
                <a:endParaRPr lang="en-IN" sz="2400" dirty="0"/>
              </a:p>
            </p:txBody>
          </p:sp>
        </mc:Choice>
        <mc:Fallback>
          <p:sp>
            <p:nvSpPr>
              <p:cNvPr id="5" name="TextBox 4">
                <a:extLst>
                  <a:ext uri="{FF2B5EF4-FFF2-40B4-BE49-F238E27FC236}">
                    <a16:creationId xmlns:a16="http://schemas.microsoft.com/office/drawing/2014/main" id="{BEA1F280-552A-4477-9A73-6F282E4CF399}"/>
                  </a:ext>
                </a:extLst>
              </p:cNvPr>
              <p:cNvSpPr txBox="1">
                <a:spLocks noRot="1" noChangeAspect="1" noMove="1" noResize="1" noEditPoints="1" noAdjustHandles="1" noChangeArrowheads="1" noChangeShapeType="1" noTextEdit="1"/>
              </p:cNvSpPr>
              <p:nvPr/>
            </p:nvSpPr>
            <p:spPr>
              <a:xfrm>
                <a:off x="210104" y="1292143"/>
                <a:ext cx="11771791" cy="4893647"/>
              </a:xfrm>
              <a:prstGeom prst="rect">
                <a:avLst/>
              </a:prstGeom>
              <a:blipFill>
                <a:blip r:embed="rId4"/>
                <a:stretch>
                  <a:fillRect l="-673" t="-996" r="-518"/>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A0805EF3-CECB-4D82-8118-94871113D97F}"/>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119892" y="3429000"/>
            <a:ext cx="5952215" cy="3188686"/>
          </a:xfrm>
          <a:prstGeom prst="rect">
            <a:avLst/>
          </a:prstGeom>
        </p:spPr>
      </p:pic>
    </p:spTree>
    <p:extLst>
      <p:ext uri="{BB962C8B-B14F-4D97-AF65-F5344CB8AC3E}">
        <p14:creationId xmlns:p14="http://schemas.microsoft.com/office/powerpoint/2010/main" val="46598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F56B-0D38-4CAB-A921-42E0F7FF7E53}"/>
              </a:ext>
            </a:extLst>
          </p:cNvPr>
          <p:cNvSpPr>
            <a:spLocks noGrp="1"/>
          </p:cNvSpPr>
          <p:nvPr>
            <p:ph type="title"/>
          </p:nvPr>
        </p:nvSpPr>
        <p:spPr>
          <a:xfrm>
            <a:off x="838200" y="365125"/>
            <a:ext cx="10515600" cy="752475"/>
          </a:xfrm>
        </p:spPr>
        <p:txBody>
          <a:bodyPr/>
          <a:lstStyle/>
          <a:p>
            <a:r>
              <a:rPr lang="en-IN" u="sng" dirty="0"/>
              <a:t>Applications of Frequency Combs</a:t>
            </a:r>
          </a:p>
        </p:txBody>
      </p:sp>
      <p:sp>
        <p:nvSpPr>
          <p:cNvPr id="5" name="TextBox 4">
            <a:extLst>
              <a:ext uri="{FF2B5EF4-FFF2-40B4-BE49-F238E27FC236}">
                <a16:creationId xmlns:a16="http://schemas.microsoft.com/office/drawing/2014/main" id="{BEA1F280-552A-4477-9A73-6F282E4CF399}"/>
              </a:ext>
            </a:extLst>
          </p:cNvPr>
          <p:cNvSpPr txBox="1"/>
          <p:nvPr/>
        </p:nvSpPr>
        <p:spPr>
          <a:xfrm>
            <a:off x="210104" y="1292143"/>
            <a:ext cx="11771791" cy="3170099"/>
          </a:xfrm>
          <a:prstGeom prst="rect">
            <a:avLst/>
          </a:prstGeom>
          <a:noFill/>
        </p:spPr>
        <p:txBody>
          <a:bodyPr wrap="square" rtlCol="0">
            <a:spAutoFit/>
          </a:bodyPr>
          <a:lstStyle/>
          <a:p>
            <a:pPr lvl="1"/>
            <a:r>
              <a:rPr lang="en-IN" sz="2400" dirty="0"/>
              <a:t>1.	</a:t>
            </a:r>
            <a:r>
              <a:rPr lang="en-IN" sz="3200" dirty="0"/>
              <a:t>Optical Clockwork</a:t>
            </a:r>
            <a:r>
              <a:rPr lang="en-IN" sz="2400" dirty="0"/>
              <a:t>.</a:t>
            </a:r>
          </a:p>
          <a:p>
            <a:pPr marL="742950" lvl="1" indent="-285750">
              <a:buFont typeface="Arial" panose="020B0604020202020204" pitchFamily="34" charset="0"/>
              <a:buChar char="•"/>
            </a:pPr>
            <a:r>
              <a:rPr lang="en-US" sz="2400" dirty="0"/>
              <a:t>In analogy with a mechanical clockwork, an optical clockwork is a device which phase-coherently relates a high and a low frequency and can serve as a central ingredient of an optical clock.</a:t>
            </a:r>
          </a:p>
          <a:p>
            <a:pPr marL="742950" lvl="1" indent="-285750">
              <a:buFont typeface="Arial" panose="020B0604020202020204" pitchFamily="34" charset="0"/>
              <a:buChar char="•"/>
            </a:pPr>
            <a:r>
              <a:rPr lang="en-US" sz="2400" dirty="0"/>
              <a:t>The higher frequency is an optical frequency, i.e., typically in the range of 100-500 THz, whereas the lower frequency is typically in the microwave region (e.g. between 1 and 100 GHz), so that it can be processed with fast electronics and easily related to even lower frequencies.</a:t>
            </a:r>
            <a:endParaRPr lang="en-IN" sz="2400" dirty="0"/>
          </a:p>
        </p:txBody>
      </p:sp>
    </p:spTree>
    <p:extLst>
      <p:ext uri="{BB962C8B-B14F-4D97-AF65-F5344CB8AC3E}">
        <p14:creationId xmlns:p14="http://schemas.microsoft.com/office/powerpoint/2010/main" val="458044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3816</Words>
  <Application>Microsoft Office PowerPoint</Application>
  <PresentationFormat>Widescreen</PresentationFormat>
  <Paragraphs>209</Paragraphs>
  <Slides>29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-apple-system</vt:lpstr>
      <vt:lpstr>Arial</vt:lpstr>
      <vt:lpstr>Calibri</vt:lpstr>
      <vt:lpstr>Calibri Light</vt:lpstr>
      <vt:lpstr>Cambria Math</vt:lpstr>
      <vt:lpstr>Open Sans</vt:lpstr>
      <vt:lpstr>Office Theme</vt:lpstr>
      <vt:lpstr>Seminar (PHN-699) and Dissertation Stage-I (PH-600A) Presentation  Supervisor – Dr H S Nataraj</vt:lpstr>
      <vt:lpstr>Seminar  Optical Frequency Combs  </vt:lpstr>
      <vt:lpstr>Introduction</vt:lpstr>
      <vt:lpstr>Introduction</vt:lpstr>
      <vt:lpstr>What is an Optical Frequency Comb (OFC)?</vt:lpstr>
      <vt:lpstr>What is an Optical Frequency Comb (OFC)?</vt:lpstr>
      <vt:lpstr>Measuring the unknown frequency using OFC</vt:lpstr>
      <vt:lpstr>Measuring f_r and ϑ_CEO</vt:lpstr>
      <vt:lpstr>Applications of Frequency Combs</vt:lpstr>
      <vt:lpstr>Applications of Frequency Combs</vt:lpstr>
      <vt:lpstr>Applications of Frequency Combs</vt:lpstr>
      <vt:lpstr>Applications of Frequency Combs</vt:lpstr>
      <vt:lpstr>Applications of Frequency Combs</vt:lpstr>
      <vt:lpstr>References</vt:lpstr>
      <vt:lpstr>Dissertation  To solve the Dirac Equation for many electron atoms using Dirac Hartree Fock Self Consistent field method</vt:lpstr>
      <vt:lpstr>Hartree-Fock Method</vt:lpstr>
      <vt:lpstr>Self Consistency</vt:lpstr>
      <vt:lpstr>Basis Set</vt:lpstr>
      <vt:lpstr>Basis Set</vt:lpstr>
      <vt:lpstr>Basis Set</vt:lpstr>
      <vt:lpstr>Dirac-Hartree-Fock Method</vt:lpstr>
      <vt:lpstr>Dirac-Hartree-Fock Method</vt:lpstr>
      <vt:lpstr>Dirac-Hartree-Fock Method</vt:lpstr>
      <vt:lpstr>Dirac-Hartree-Fock Method</vt:lpstr>
      <vt:lpstr>Dirac-Hartree-Fock Method</vt:lpstr>
      <vt:lpstr>Summary</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 of Lamb Shift, and its discovery</dc:title>
  <dc:creator>LAKSH ARORA</dc:creator>
  <cp:lastModifiedBy>Laksh Arora</cp:lastModifiedBy>
  <cp:revision>32</cp:revision>
  <dcterms:created xsi:type="dcterms:W3CDTF">2021-05-03T14:14:57Z</dcterms:created>
  <dcterms:modified xsi:type="dcterms:W3CDTF">2021-11-29T09:27:32Z</dcterms:modified>
</cp:coreProperties>
</file>