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48FC47-203B-4CC2-B457-34319BF0AC9D}">
  <a:tblStyle styleId="{2248FC47-203B-4CC2-B457-34319BF0AC9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ecd85126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ecd85126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947ceb9e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947ceb9e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947ceb9e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947ceb9e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7947ceb9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947ceb9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7947ceb9e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947ceb9e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7947ceb9e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947ceb9e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7947ceb9e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947ceb9e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7947ceb9e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947ceb9e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947ceb9e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947ceb9e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ecd85126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ecd85126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7ecd85126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ecd85126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07916"/>
              </a:lnSpc>
              <a:spcBef>
                <a:spcPts val="0"/>
              </a:spcBef>
              <a:spcAft>
                <a:spcPts val="0"/>
              </a:spcAft>
              <a:buClr>
                <a:schemeClr val="dk1"/>
              </a:buClr>
              <a:buSzPts val="1100"/>
              <a:buFont typeface="Arial"/>
              <a:buNone/>
            </a:pPr>
            <a:r>
              <a:rPr b="1" lang="en" sz="1800" u="sng">
                <a:latin typeface="Calibri"/>
                <a:ea typeface="Calibri"/>
                <a:cs typeface="Calibri"/>
                <a:sym typeface="Calibri"/>
              </a:rPr>
              <a:t>Mid-Term Presentation for B.Tech. Project (EEN-400B)</a:t>
            </a:r>
            <a:endParaRPr/>
          </a:p>
        </p:txBody>
      </p:sp>
      <p:sp>
        <p:nvSpPr>
          <p:cNvPr id="55" name="Google Shape;55;p13"/>
          <p:cNvSpPr txBox="1"/>
          <p:nvPr>
            <p:ph idx="1" type="subTitle"/>
          </p:nvPr>
        </p:nvSpPr>
        <p:spPr>
          <a:xfrm>
            <a:off x="356100" y="1524200"/>
            <a:ext cx="8520600" cy="792600"/>
          </a:xfrm>
          <a:prstGeom prst="rect">
            <a:avLst/>
          </a:prstGeom>
        </p:spPr>
        <p:txBody>
          <a:bodyPr anchorCtr="0" anchor="t" bIns="91425" lIns="91425" spcFirstLastPara="1" rIns="91425" wrap="square" tIns="91425">
            <a:noAutofit/>
          </a:bodyPr>
          <a:lstStyle/>
          <a:p>
            <a:pPr indent="0" lvl="0" marL="0" marR="22225" rtl="0" algn="ctr">
              <a:lnSpc>
                <a:spcPct val="107916"/>
              </a:lnSpc>
              <a:spcBef>
                <a:spcPts val="0"/>
              </a:spcBef>
              <a:spcAft>
                <a:spcPts val="0"/>
              </a:spcAft>
              <a:buClr>
                <a:schemeClr val="dk1"/>
              </a:buClr>
              <a:buSzPts val="1100"/>
              <a:buFont typeface="Arial"/>
              <a:buNone/>
            </a:pPr>
            <a:r>
              <a:rPr b="1" lang="en" sz="2400">
                <a:solidFill>
                  <a:schemeClr val="dk1"/>
                </a:solidFill>
                <a:latin typeface="Calibri"/>
                <a:ea typeface="Calibri"/>
                <a:cs typeface="Calibri"/>
                <a:sym typeface="Calibri"/>
              </a:rPr>
              <a:t>Performance Analysis of Multi-Pulse Converters</a:t>
            </a:r>
            <a:endParaRPr b="1" sz="2400"/>
          </a:p>
        </p:txBody>
      </p:sp>
      <p:sp>
        <p:nvSpPr>
          <p:cNvPr id="56" name="Google Shape;56;p13"/>
          <p:cNvSpPr txBox="1"/>
          <p:nvPr/>
        </p:nvSpPr>
        <p:spPr>
          <a:xfrm>
            <a:off x="1827975" y="2979250"/>
            <a:ext cx="5402400" cy="44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Guide: Dr Sumit Ghatak Choudhuri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Matlab Results</a:t>
            </a:r>
            <a:endParaRPr/>
          </a:p>
        </p:txBody>
      </p:sp>
      <p:sp>
        <p:nvSpPr>
          <p:cNvPr id="116" name="Google Shape;116;p22"/>
          <p:cNvSpPr txBox="1"/>
          <p:nvPr>
            <p:ph idx="1" type="body"/>
          </p:nvPr>
        </p:nvSpPr>
        <p:spPr>
          <a:xfrm>
            <a:off x="311700" y="3996175"/>
            <a:ext cx="8520600" cy="572700"/>
          </a:xfrm>
          <a:prstGeom prst="rect">
            <a:avLst/>
          </a:prstGeom>
        </p:spPr>
        <p:txBody>
          <a:bodyPr anchorCtr="0" anchor="t" bIns="91425" lIns="91425" spcFirstLastPara="1" rIns="91425" wrap="square" tIns="91425">
            <a:noAutofit/>
          </a:bodyPr>
          <a:lstStyle/>
          <a:p>
            <a:pPr indent="0" lvl="0" marL="0" rtl="0" algn="ctr">
              <a:lnSpc>
                <a:spcPct val="107916"/>
              </a:lnSpc>
              <a:spcBef>
                <a:spcPts val="0"/>
              </a:spcBef>
              <a:spcAft>
                <a:spcPts val="0"/>
              </a:spcAft>
              <a:buClr>
                <a:schemeClr val="dk1"/>
              </a:buClr>
              <a:buSzPts val="1100"/>
              <a:buFont typeface="Arial"/>
              <a:buNone/>
            </a:pPr>
            <a:r>
              <a:rPr b="1" lang="en" sz="1400">
                <a:solidFill>
                  <a:srgbClr val="404040"/>
                </a:solidFill>
                <a:latin typeface="Calibri"/>
                <a:ea typeface="Calibri"/>
                <a:cs typeface="Calibri"/>
                <a:sym typeface="Calibri"/>
              </a:rPr>
              <a:t>THD = 4.829%</a:t>
            </a:r>
            <a:endParaRPr b="1" sz="1400">
              <a:solidFill>
                <a:srgbClr val="404040"/>
              </a:solidFill>
              <a:latin typeface="Calibri"/>
              <a:ea typeface="Calibri"/>
              <a:cs typeface="Calibri"/>
              <a:sym typeface="Calibri"/>
            </a:endParaRPr>
          </a:p>
          <a:p>
            <a:pPr indent="0" lvl="0" marL="0" rtl="0" algn="ctr">
              <a:lnSpc>
                <a:spcPct val="107916"/>
              </a:lnSpc>
              <a:spcBef>
                <a:spcPts val="0"/>
              </a:spcBef>
              <a:spcAft>
                <a:spcPts val="0"/>
              </a:spcAft>
              <a:buClr>
                <a:schemeClr val="dk1"/>
              </a:buClr>
              <a:buSzPts val="1100"/>
              <a:buFont typeface="Arial"/>
              <a:buNone/>
            </a:pPr>
            <a:r>
              <a:rPr b="1" lang="en" sz="1400">
                <a:solidFill>
                  <a:srgbClr val="404040"/>
                </a:solidFill>
                <a:latin typeface="Calibri"/>
                <a:ea typeface="Calibri"/>
                <a:cs typeface="Calibri"/>
                <a:sym typeface="Calibri"/>
              </a:rPr>
              <a:t>Total Magnetic Rating =  120.92% of load</a:t>
            </a:r>
            <a:endParaRPr/>
          </a:p>
        </p:txBody>
      </p:sp>
      <p:pic>
        <p:nvPicPr>
          <p:cNvPr id="117" name="Google Shape;117;p22"/>
          <p:cNvPicPr preferRelativeResize="0"/>
          <p:nvPr/>
        </p:nvPicPr>
        <p:blipFill>
          <a:blip r:embed="rId3">
            <a:alphaModFix/>
          </a:blip>
          <a:stretch>
            <a:fillRect/>
          </a:stretch>
        </p:blipFill>
        <p:spPr>
          <a:xfrm>
            <a:off x="1860825" y="1103525"/>
            <a:ext cx="5422349" cy="2673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23" name="Google Shape;123;p23"/>
          <p:cNvSpPr txBox="1"/>
          <p:nvPr>
            <p:ph idx="1" type="body"/>
          </p:nvPr>
        </p:nvSpPr>
        <p:spPr>
          <a:xfrm>
            <a:off x="400725" y="3951275"/>
            <a:ext cx="8661000" cy="1339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Clr>
                <a:schemeClr val="dk1"/>
              </a:buClr>
              <a:buSzPts val="1100"/>
              <a:buFont typeface="Arial"/>
              <a:buNone/>
            </a:pPr>
            <a:r>
              <a:rPr lang="en" sz="1400">
                <a:solidFill>
                  <a:srgbClr val="404040"/>
                </a:solidFill>
                <a:latin typeface="Calibri"/>
                <a:ea typeface="Calibri"/>
                <a:cs typeface="Calibri"/>
                <a:sym typeface="Calibri"/>
              </a:rPr>
              <a:t>The comparison shows similar supply power quality aspects between D/y/d and Fork Topology. Therefore, the use of </a:t>
            </a:r>
            <a:r>
              <a:rPr b="1" lang="en" sz="1400">
                <a:solidFill>
                  <a:srgbClr val="404040"/>
                </a:solidFill>
                <a:latin typeface="Calibri"/>
                <a:ea typeface="Calibri"/>
                <a:cs typeface="Calibri"/>
                <a:sym typeface="Calibri"/>
              </a:rPr>
              <a:t>Fork topology saves copper</a:t>
            </a:r>
            <a:r>
              <a:rPr lang="en" sz="1400">
                <a:solidFill>
                  <a:srgbClr val="404040"/>
                </a:solidFill>
                <a:latin typeface="Calibri"/>
                <a:ea typeface="Calibri"/>
                <a:cs typeface="Calibri"/>
                <a:sym typeface="Calibri"/>
              </a:rPr>
              <a:t> and </a:t>
            </a:r>
            <a:r>
              <a:rPr b="1" lang="en" sz="1400">
                <a:solidFill>
                  <a:srgbClr val="404040"/>
                </a:solidFill>
                <a:latin typeface="Calibri"/>
                <a:ea typeface="Calibri"/>
                <a:cs typeface="Calibri"/>
                <a:sym typeface="Calibri"/>
              </a:rPr>
              <a:t>leads to a reduction in cost</a:t>
            </a:r>
            <a:r>
              <a:rPr lang="en" sz="1400">
                <a:solidFill>
                  <a:srgbClr val="404040"/>
                </a:solidFill>
                <a:latin typeface="Calibri"/>
                <a:ea typeface="Calibri"/>
                <a:cs typeface="Calibri"/>
                <a:sym typeface="Calibri"/>
              </a:rPr>
              <a:t> and improvement in power quality. Although by incorporating pulse doubler in the D/y/d transformer connection, the magnetic rating is slightly higher (120.9%), it </a:t>
            </a:r>
            <a:r>
              <a:rPr b="1" lang="en" sz="1400">
                <a:solidFill>
                  <a:srgbClr val="404040"/>
                </a:solidFill>
                <a:latin typeface="Calibri"/>
                <a:ea typeface="Calibri"/>
                <a:cs typeface="Calibri"/>
                <a:sym typeface="Calibri"/>
              </a:rPr>
              <a:t>brings down the THD significantly</a:t>
            </a:r>
            <a:r>
              <a:rPr lang="en" sz="1400">
                <a:solidFill>
                  <a:srgbClr val="404040"/>
                </a:solidFill>
                <a:latin typeface="Calibri"/>
                <a:ea typeface="Calibri"/>
                <a:cs typeface="Calibri"/>
                <a:sym typeface="Calibri"/>
              </a:rPr>
              <a:t>.</a:t>
            </a:r>
            <a:endParaRPr sz="1400">
              <a:solidFill>
                <a:srgbClr val="404040"/>
              </a:solidFill>
              <a:latin typeface="Calibri"/>
              <a:ea typeface="Calibri"/>
              <a:cs typeface="Calibri"/>
              <a:sym typeface="Calibri"/>
            </a:endParaRPr>
          </a:p>
          <a:p>
            <a:pPr indent="0" lvl="0" marL="0" rtl="0" algn="l">
              <a:lnSpc>
                <a:spcPct val="107916"/>
              </a:lnSpc>
              <a:spcBef>
                <a:spcPts val="0"/>
              </a:spcBef>
              <a:spcAft>
                <a:spcPts val="0"/>
              </a:spcAft>
              <a:buClr>
                <a:schemeClr val="dk1"/>
              </a:buClr>
              <a:buSzPts val="1100"/>
              <a:buFont typeface="Arial"/>
              <a:buNone/>
            </a:pPr>
            <a:r>
              <a:t/>
            </a:r>
            <a:endParaRPr sz="1400">
              <a:solidFill>
                <a:srgbClr val="404040"/>
              </a:solidFill>
              <a:latin typeface="Calibri"/>
              <a:ea typeface="Calibri"/>
              <a:cs typeface="Calibri"/>
              <a:sym typeface="Calibri"/>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graphicFrame>
        <p:nvGraphicFramePr>
          <p:cNvPr id="124" name="Google Shape;124;p23"/>
          <p:cNvGraphicFramePr/>
          <p:nvPr/>
        </p:nvGraphicFramePr>
        <p:xfrm>
          <a:off x="1945675" y="1017725"/>
          <a:ext cx="3000000" cy="3000000"/>
        </p:xfrm>
        <a:graphic>
          <a:graphicData uri="http://schemas.openxmlformats.org/drawingml/2006/table">
            <a:tbl>
              <a:tblPr>
                <a:noFill/>
                <a:tableStyleId>{2248FC47-203B-4CC2-B457-34319BF0AC9D}</a:tableStyleId>
              </a:tblPr>
              <a:tblGrid>
                <a:gridCol w="1894950"/>
                <a:gridCol w="890600"/>
                <a:gridCol w="1440125"/>
                <a:gridCol w="1345425"/>
              </a:tblGrid>
              <a:tr h="639225">
                <a:tc>
                  <a:txBody>
                    <a:bodyPr/>
                    <a:lstStyle/>
                    <a:p>
                      <a:pPr indent="0" lvl="0" marL="0" rtl="0" algn="l">
                        <a:lnSpc>
                          <a:spcPct val="115000"/>
                        </a:lnSpc>
                        <a:spcBef>
                          <a:spcPts val="1200"/>
                        </a:spcBef>
                        <a:spcAft>
                          <a:spcPts val="0"/>
                        </a:spcAft>
                        <a:buNone/>
                      </a:pPr>
                      <a:r>
                        <a:rPr b="1" lang="en" sz="1200">
                          <a:solidFill>
                            <a:srgbClr val="404040"/>
                          </a:solidFill>
                        </a:rPr>
                        <a:t> </a:t>
                      </a:r>
                      <a:endParaRPr b="1" sz="1200">
                        <a:solidFill>
                          <a:srgbClr val="404040"/>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en" sz="1200">
                          <a:solidFill>
                            <a:srgbClr val="404040"/>
                          </a:solidFill>
                        </a:rPr>
                        <a:t>D/y/d</a:t>
                      </a:r>
                      <a:endParaRPr b="1" sz="1200">
                        <a:solidFill>
                          <a:srgbClr val="404040"/>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en" sz="1200">
                          <a:solidFill>
                            <a:srgbClr val="404040"/>
                          </a:solidFill>
                        </a:rPr>
                        <a:t>D/y/d with Pulse Doubler</a:t>
                      </a:r>
                      <a:endParaRPr b="1" sz="1200">
                        <a:solidFill>
                          <a:srgbClr val="404040"/>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en" sz="1200">
                          <a:solidFill>
                            <a:srgbClr val="404040"/>
                          </a:solidFill>
                        </a:rPr>
                        <a:t>Fork</a:t>
                      </a:r>
                      <a:endParaRPr b="1" sz="1200">
                        <a:solidFill>
                          <a:srgbClr val="404040"/>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461650">
                <a:tc>
                  <a:txBody>
                    <a:bodyPr/>
                    <a:lstStyle/>
                    <a:p>
                      <a:pPr indent="0" lvl="0" marL="0" rtl="0" algn="l">
                        <a:lnSpc>
                          <a:spcPct val="115000"/>
                        </a:lnSpc>
                        <a:spcBef>
                          <a:spcPts val="1200"/>
                        </a:spcBef>
                        <a:spcAft>
                          <a:spcPts val="0"/>
                        </a:spcAft>
                        <a:buNone/>
                      </a:pPr>
                      <a:r>
                        <a:rPr b="1" lang="en" sz="1200">
                          <a:solidFill>
                            <a:srgbClr val="404040"/>
                          </a:solidFill>
                        </a:rPr>
                        <a:t>Power Transformer</a:t>
                      </a:r>
                      <a:endParaRPr b="1" sz="1200">
                        <a:solidFill>
                          <a:srgbClr val="404040"/>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200">
                          <a:solidFill>
                            <a:srgbClr val="404040"/>
                          </a:solidFill>
                        </a:rPr>
                        <a:t>102.91%</a:t>
                      </a:r>
                      <a:endParaRPr sz="1200">
                        <a:solidFill>
                          <a:srgbClr val="404040"/>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200">
                          <a:solidFill>
                            <a:srgbClr val="404040"/>
                          </a:solidFill>
                        </a:rPr>
                        <a:t>117.92%</a:t>
                      </a:r>
                      <a:endParaRPr sz="1200">
                        <a:solidFill>
                          <a:srgbClr val="404040"/>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200">
                          <a:solidFill>
                            <a:srgbClr val="404040"/>
                          </a:solidFill>
                        </a:rPr>
                        <a:t>28.09%</a:t>
                      </a:r>
                      <a:endParaRPr sz="1200">
                        <a:solidFill>
                          <a:srgbClr val="404040"/>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461650">
                <a:tc>
                  <a:txBody>
                    <a:bodyPr/>
                    <a:lstStyle/>
                    <a:p>
                      <a:pPr indent="0" lvl="0" marL="0" rtl="0" algn="l">
                        <a:lnSpc>
                          <a:spcPct val="115000"/>
                        </a:lnSpc>
                        <a:spcBef>
                          <a:spcPts val="1200"/>
                        </a:spcBef>
                        <a:spcAft>
                          <a:spcPts val="0"/>
                        </a:spcAft>
                        <a:buNone/>
                      </a:pPr>
                      <a:r>
                        <a:rPr b="1" lang="en" sz="1200">
                          <a:solidFill>
                            <a:srgbClr val="404040"/>
                          </a:solidFill>
                        </a:rPr>
                        <a:t>IPR / Pulse Doubler</a:t>
                      </a:r>
                      <a:endParaRPr b="1" sz="1200">
                        <a:solidFill>
                          <a:srgbClr val="404040"/>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200">
                          <a:solidFill>
                            <a:srgbClr val="404040"/>
                          </a:solidFill>
                        </a:rPr>
                        <a:t>3.80%</a:t>
                      </a:r>
                      <a:endParaRPr sz="1200">
                        <a:solidFill>
                          <a:srgbClr val="404040"/>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200">
                          <a:solidFill>
                            <a:srgbClr val="404040"/>
                          </a:solidFill>
                        </a:rPr>
                        <a:t>3.07%</a:t>
                      </a:r>
                      <a:endParaRPr sz="1200">
                        <a:solidFill>
                          <a:srgbClr val="404040"/>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200">
                          <a:solidFill>
                            <a:srgbClr val="404040"/>
                          </a:solidFill>
                        </a:rPr>
                        <a:t>12.81%</a:t>
                      </a:r>
                      <a:endParaRPr sz="1200">
                        <a:solidFill>
                          <a:srgbClr val="404040"/>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461650">
                <a:tc>
                  <a:txBody>
                    <a:bodyPr/>
                    <a:lstStyle/>
                    <a:p>
                      <a:pPr indent="0" lvl="0" marL="0" rtl="0" algn="l">
                        <a:lnSpc>
                          <a:spcPct val="115000"/>
                        </a:lnSpc>
                        <a:spcBef>
                          <a:spcPts val="1200"/>
                        </a:spcBef>
                        <a:spcAft>
                          <a:spcPts val="0"/>
                        </a:spcAft>
                        <a:buNone/>
                      </a:pPr>
                      <a:r>
                        <a:rPr b="1" lang="en" sz="1200">
                          <a:solidFill>
                            <a:srgbClr val="404040"/>
                          </a:solidFill>
                        </a:rPr>
                        <a:t>Total Magnetic Rating</a:t>
                      </a:r>
                      <a:endParaRPr b="1" sz="1200">
                        <a:solidFill>
                          <a:srgbClr val="404040"/>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200">
                          <a:solidFill>
                            <a:srgbClr val="404040"/>
                          </a:solidFill>
                        </a:rPr>
                        <a:t>106.71%</a:t>
                      </a:r>
                      <a:endParaRPr sz="1200">
                        <a:solidFill>
                          <a:srgbClr val="404040"/>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200">
                          <a:solidFill>
                            <a:srgbClr val="404040"/>
                          </a:solidFill>
                        </a:rPr>
                        <a:t>120.92%</a:t>
                      </a:r>
                      <a:endParaRPr sz="1200">
                        <a:solidFill>
                          <a:srgbClr val="404040"/>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en" sz="1200" u="sng">
                          <a:solidFill>
                            <a:srgbClr val="404040"/>
                          </a:solidFill>
                        </a:rPr>
                        <a:t>40.89%</a:t>
                      </a:r>
                      <a:endParaRPr b="1" sz="1200" u="sng">
                        <a:solidFill>
                          <a:srgbClr val="404040"/>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461650">
                <a:tc>
                  <a:txBody>
                    <a:bodyPr/>
                    <a:lstStyle/>
                    <a:p>
                      <a:pPr indent="0" lvl="0" marL="0" rtl="0" algn="l">
                        <a:lnSpc>
                          <a:spcPct val="115000"/>
                        </a:lnSpc>
                        <a:spcBef>
                          <a:spcPts val="1200"/>
                        </a:spcBef>
                        <a:spcAft>
                          <a:spcPts val="0"/>
                        </a:spcAft>
                        <a:buNone/>
                      </a:pPr>
                      <a:r>
                        <a:rPr b="1" lang="en" sz="1200">
                          <a:solidFill>
                            <a:srgbClr val="404040"/>
                          </a:solidFill>
                        </a:rPr>
                        <a:t>THD</a:t>
                      </a:r>
                      <a:endParaRPr b="1" sz="1200">
                        <a:solidFill>
                          <a:srgbClr val="404040"/>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200">
                          <a:solidFill>
                            <a:srgbClr val="404040"/>
                          </a:solidFill>
                        </a:rPr>
                        <a:t>11.81%</a:t>
                      </a:r>
                      <a:endParaRPr sz="1200">
                        <a:solidFill>
                          <a:srgbClr val="404040"/>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en" sz="1200" u="sng">
                          <a:solidFill>
                            <a:srgbClr val="404040"/>
                          </a:solidFill>
                        </a:rPr>
                        <a:t>4.83%</a:t>
                      </a:r>
                      <a:endParaRPr b="1" sz="1200" u="sng">
                        <a:solidFill>
                          <a:srgbClr val="404040"/>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200">
                          <a:solidFill>
                            <a:srgbClr val="404040"/>
                          </a:solidFill>
                        </a:rPr>
                        <a:t>11.23%</a:t>
                      </a:r>
                      <a:endParaRPr sz="1200">
                        <a:solidFill>
                          <a:srgbClr val="404040"/>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idx="1" type="body"/>
          </p:nvPr>
        </p:nvSpPr>
        <p:spPr>
          <a:xfrm>
            <a:off x="385700" y="415400"/>
            <a:ext cx="8520600" cy="4123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b="1" lang="en" sz="1400">
                <a:solidFill>
                  <a:srgbClr val="404040"/>
                </a:solidFill>
                <a:latin typeface="Calibri"/>
                <a:ea typeface="Calibri"/>
                <a:cs typeface="Calibri"/>
                <a:sym typeface="Calibri"/>
              </a:rPr>
              <a:t>Work to be done:</a:t>
            </a:r>
            <a:endParaRPr b="1" sz="1400">
              <a:solidFill>
                <a:srgbClr val="404040"/>
              </a:solidFill>
              <a:latin typeface="Calibri"/>
              <a:ea typeface="Calibri"/>
              <a:cs typeface="Calibri"/>
              <a:sym typeface="Calibri"/>
            </a:endParaRPr>
          </a:p>
          <a:p>
            <a:pPr indent="0" lvl="0" marL="0" rtl="0" algn="l">
              <a:lnSpc>
                <a:spcPct val="107916"/>
              </a:lnSpc>
              <a:spcBef>
                <a:spcPts val="0"/>
              </a:spcBef>
              <a:spcAft>
                <a:spcPts val="0"/>
              </a:spcAft>
              <a:buNone/>
            </a:pPr>
            <a:r>
              <a:t/>
            </a:r>
            <a:endParaRPr b="1" sz="1400">
              <a:solidFill>
                <a:srgbClr val="404040"/>
              </a:solidFill>
              <a:latin typeface="Calibri"/>
              <a:ea typeface="Calibri"/>
              <a:cs typeface="Calibri"/>
              <a:sym typeface="Calibri"/>
            </a:endParaRPr>
          </a:p>
          <a:p>
            <a:pPr indent="0" lvl="0" marL="0" rtl="0" algn="l">
              <a:lnSpc>
                <a:spcPct val="107916"/>
              </a:lnSpc>
              <a:spcBef>
                <a:spcPts val="0"/>
              </a:spcBef>
              <a:spcAft>
                <a:spcPts val="0"/>
              </a:spcAft>
              <a:buNone/>
            </a:pPr>
            <a:r>
              <a:rPr lang="en" sz="1400">
                <a:solidFill>
                  <a:srgbClr val="404040"/>
                </a:solidFill>
                <a:latin typeface="Calibri"/>
                <a:ea typeface="Calibri"/>
                <a:cs typeface="Calibri"/>
                <a:sym typeface="Calibri"/>
              </a:rPr>
              <a:t>Mathematical Analysis and MATLAB Simulations of various other transformer topologies, understanding the working of ZSBTs and comparisons of the same. VCIMD load is to designed and the validity of the topologies on retrofit load is to be tested.</a:t>
            </a:r>
            <a:endParaRPr sz="1400">
              <a:solidFill>
                <a:srgbClr val="404040"/>
              </a:solidFill>
              <a:latin typeface="Calibri"/>
              <a:ea typeface="Calibri"/>
              <a:cs typeface="Calibri"/>
              <a:sym typeface="Calibri"/>
            </a:endParaRPr>
          </a:p>
          <a:p>
            <a:pPr indent="0" lvl="0" marL="0" rtl="0" algn="l">
              <a:lnSpc>
                <a:spcPct val="107916"/>
              </a:lnSpc>
              <a:spcBef>
                <a:spcPts val="0"/>
              </a:spcBef>
              <a:spcAft>
                <a:spcPts val="0"/>
              </a:spcAft>
              <a:buNone/>
            </a:pPr>
            <a:r>
              <a:t/>
            </a:r>
            <a:endParaRPr sz="1400">
              <a:solidFill>
                <a:srgbClr val="404040"/>
              </a:solidFill>
              <a:latin typeface="Calibri"/>
              <a:ea typeface="Calibri"/>
              <a:cs typeface="Calibri"/>
              <a:sym typeface="Calibri"/>
            </a:endParaRPr>
          </a:p>
          <a:p>
            <a:pPr indent="0" lvl="0" marL="0" rtl="0" algn="l">
              <a:lnSpc>
                <a:spcPct val="107916"/>
              </a:lnSpc>
              <a:spcBef>
                <a:spcPts val="0"/>
              </a:spcBef>
              <a:spcAft>
                <a:spcPts val="0"/>
              </a:spcAft>
              <a:buNone/>
            </a:pPr>
            <a:r>
              <a:rPr b="1" lang="en" sz="1400">
                <a:solidFill>
                  <a:srgbClr val="404040"/>
                </a:solidFill>
                <a:latin typeface="Calibri"/>
                <a:ea typeface="Calibri"/>
                <a:cs typeface="Calibri"/>
                <a:sym typeface="Calibri"/>
              </a:rPr>
              <a:t>References:</a:t>
            </a:r>
            <a:endParaRPr b="1" sz="1400">
              <a:solidFill>
                <a:srgbClr val="404040"/>
              </a:solidFill>
              <a:latin typeface="Calibri"/>
              <a:ea typeface="Calibri"/>
              <a:cs typeface="Calibri"/>
              <a:sym typeface="Calibri"/>
            </a:endParaRPr>
          </a:p>
          <a:p>
            <a:pPr indent="0" lvl="0" marL="0" rtl="0" algn="l">
              <a:lnSpc>
                <a:spcPct val="107916"/>
              </a:lnSpc>
              <a:spcBef>
                <a:spcPts val="0"/>
              </a:spcBef>
              <a:spcAft>
                <a:spcPts val="0"/>
              </a:spcAft>
              <a:buNone/>
            </a:pPr>
            <a:r>
              <a:t/>
            </a:r>
            <a:endParaRPr b="1" sz="1400">
              <a:solidFill>
                <a:srgbClr val="404040"/>
              </a:solidFill>
              <a:latin typeface="Calibri"/>
              <a:ea typeface="Calibri"/>
              <a:cs typeface="Calibri"/>
              <a:sym typeface="Calibri"/>
            </a:endParaRPr>
          </a:p>
          <a:p>
            <a:pPr indent="-317500" lvl="0" marL="457200" rtl="0" algn="l">
              <a:lnSpc>
                <a:spcPct val="120000"/>
              </a:lnSpc>
              <a:spcBef>
                <a:spcPts val="0"/>
              </a:spcBef>
              <a:spcAft>
                <a:spcPts val="0"/>
              </a:spcAft>
              <a:buClr>
                <a:srgbClr val="404040"/>
              </a:buClr>
              <a:buSzPts val="1400"/>
              <a:buFont typeface="Calibri"/>
              <a:buAutoNum type="arabicPeriod"/>
            </a:pPr>
            <a:r>
              <a:rPr lang="en" sz="1400">
                <a:solidFill>
                  <a:srgbClr val="111111"/>
                </a:solidFill>
                <a:latin typeface="Calibri"/>
                <a:ea typeface="Calibri"/>
                <a:cs typeface="Calibri"/>
                <a:sym typeface="Calibri"/>
              </a:rPr>
              <a:t>B. R. Pelly, “Thyristor Phase-Controlled Converters and Cycloconverters” New York: Wiley, 1971. Chapter 4.</a:t>
            </a:r>
            <a:endParaRPr sz="1400">
              <a:solidFill>
                <a:srgbClr val="111111"/>
              </a:solidFill>
              <a:latin typeface="Calibri"/>
              <a:ea typeface="Calibri"/>
              <a:cs typeface="Calibri"/>
              <a:sym typeface="Calibri"/>
            </a:endParaRPr>
          </a:p>
          <a:p>
            <a:pPr indent="-317500" lvl="0" marL="457200" rtl="0" algn="l">
              <a:lnSpc>
                <a:spcPct val="107916"/>
              </a:lnSpc>
              <a:spcBef>
                <a:spcPts val="0"/>
              </a:spcBef>
              <a:spcAft>
                <a:spcPts val="0"/>
              </a:spcAft>
              <a:buClr>
                <a:srgbClr val="404040"/>
              </a:buClr>
              <a:buSzPts val="1400"/>
              <a:buFont typeface="Calibri"/>
              <a:buAutoNum type="arabicPeriod"/>
            </a:pPr>
            <a:r>
              <a:rPr lang="en" sz="1400">
                <a:solidFill>
                  <a:srgbClr val="111111"/>
                </a:solidFill>
                <a:latin typeface="Calibri"/>
                <a:ea typeface="Calibri"/>
                <a:cs typeface="Calibri"/>
                <a:sym typeface="Calibri"/>
              </a:rPr>
              <a:t>Paice, D.A., “Power Electronic Converter Harmonic Multipulse Methods for Clean Power”; IEEE Press: New York, NY, USA, 1996. Chapters 1-4.</a:t>
            </a:r>
            <a:endParaRPr sz="1400">
              <a:solidFill>
                <a:srgbClr val="111111"/>
              </a:solidFill>
              <a:latin typeface="Calibri"/>
              <a:ea typeface="Calibri"/>
              <a:cs typeface="Calibri"/>
              <a:sym typeface="Calibri"/>
            </a:endParaRPr>
          </a:p>
          <a:p>
            <a:pPr indent="-317500" lvl="0" marL="457200" rtl="0" algn="l">
              <a:lnSpc>
                <a:spcPct val="107916"/>
              </a:lnSpc>
              <a:spcBef>
                <a:spcPts val="0"/>
              </a:spcBef>
              <a:spcAft>
                <a:spcPts val="0"/>
              </a:spcAft>
              <a:buClr>
                <a:srgbClr val="404040"/>
              </a:buClr>
              <a:buSzPts val="1400"/>
              <a:buFont typeface="Calibri"/>
              <a:buAutoNum type="arabicPeriod"/>
            </a:pPr>
            <a:r>
              <a:rPr lang="en" sz="1400">
                <a:solidFill>
                  <a:srgbClr val="111111"/>
                </a:solidFill>
                <a:latin typeface="Calibri"/>
                <a:ea typeface="Calibri"/>
                <a:cs typeface="Calibri"/>
                <a:sym typeface="Calibri"/>
              </a:rPr>
              <a:t>Choi, S.; Lee, B.; Enjeti, P. “New 24-pulse diode rectifier systems for utility interface of high-power AC motor drives.” IEEE Trans. Ind. Appl. 1997, 33, 531–541.</a:t>
            </a:r>
            <a:endParaRPr sz="1400">
              <a:solidFill>
                <a:srgbClr val="404040"/>
              </a:solidFill>
              <a:latin typeface="Calibri"/>
              <a:ea typeface="Calibri"/>
              <a:cs typeface="Calibri"/>
              <a:sym typeface="Calibri"/>
            </a:endParaRPr>
          </a:p>
          <a:p>
            <a:pPr indent="0" lvl="0" marL="0" rtl="0" algn="l">
              <a:spcBef>
                <a:spcPts val="17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2" name="Google Shape;62;p14"/>
          <p:cNvSpPr txBox="1"/>
          <p:nvPr>
            <p:ph idx="1" type="body"/>
          </p:nvPr>
        </p:nvSpPr>
        <p:spPr>
          <a:xfrm>
            <a:off x="311700" y="1137675"/>
            <a:ext cx="8520600" cy="3416400"/>
          </a:xfrm>
          <a:prstGeom prst="rect">
            <a:avLst/>
          </a:prstGeom>
        </p:spPr>
        <p:txBody>
          <a:bodyPr anchorCtr="0" anchor="t" bIns="91425" lIns="91425" spcFirstLastPara="1" rIns="91425" wrap="square" tIns="91425">
            <a:noAutofit/>
          </a:bodyPr>
          <a:lstStyle/>
          <a:p>
            <a:pPr indent="-342900" lvl="0" marL="457200" marR="0" rtl="0" algn="just">
              <a:lnSpc>
                <a:spcPct val="103750"/>
              </a:lnSpc>
              <a:spcBef>
                <a:spcPts val="0"/>
              </a:spcBef>
              <a:spcAft>
                <a:spcPts val="0"/>
              </a:spcAft>
              <a:buClr>
                <a:srgbClr val="333333"/>
              </a:buClr>
              <a:buSzPts val="1800"/>
              <a:buFont typeface="Calibri"/>
              <a:buChar char="●"/>
            </a:pPr>
            <a:r>
              <a:rPr lang="en">
                <a:solidFill>
                  <a:srgbClr val="333333"/>
                </a:solidFill>
                <a:highlight>
                  <a:srgbClr val="FFFFFF"/>
                </a:highlight>
                <a:latin typeface="Calibri"/>
                <a:ea typeface="Calibri"/>
                <a:cs typeface="Calibri"/>
                <a:sym typeface="Calibri"/>
              </a:rPr>
              <a:t>A Non-Linear Retrofit Load (such as induction motor drive) connected to the three-phase, AC mains, draws </a:t>
            </a:r>
            <a:r>
              <a:rPr b="1" lang="en">
                <a:solidFill>
                  <a:srgbClr val="333333"/>
                </a:solidFill>
                <a:highlight>
                  <a:srgbClr val="FFFFFF"/>
                </a:highlight>
                <a:latin typeface="Calibri"/>
                <a:ea typeface="Calibri"/>
                <a:cs typeface="Calibri"/>
                <a:sym typeface="Calibri"/>
              </a:rPr>
              <a:t>non-sinusoidal currents</a:t>
            </a:r>
            <a:r>
              <a:rPr lang="en">
                <a:solidFill>
                  <a:srgbClr val="333333"/>
                </a:solidFill>
                <a:highlight>
                  <a:srgbClr val="FFFFFF"/>
                </a:highlight>
                <a:latin typeface="Calibri"/>
                <a:ea typeface="Calibri"/>
                <a:cs typeface="Calibri"/>
                <a:sym typeface="Calibri"/>
              </a:rPr>
              <a:t> from the supply side. </a:t>
            </a:r>
            <a:endParaRPr>
              <a:solidFill>
                <a:srgbClr val="333333"/>
              </a:solidFill>
              <a:highlight>
                <a:srgbClr val="FFFFFF"/>
              </a:highlight>
              <a:latin typeface="Calibri"/>
              <a:ea typeface="Calibri"/>
              <a:cs typeface="Calibri"/>
              <a:sym typeface="Calibri"/>
            </a:endParaRPr>
          </a:p>
          <a:p>
            <a:pPr indent="-342900" lvl="0" marL="457200" marR="0" rtl="0" algn="just">
              <a:lnSpc>
                <a:spcPct val="103750"/>
              </a:lnSpc>
              <a:spcBef>
                <a:spcPts val="0"/>
              </a:spcBef>
              <a:spcAft>
                <a:spcPts val="0"/>
              </a:spcAft>
              <a:buClr>
                <a:srgbClr val="333333"/>
              </a:buClr>
              <a:buSzPts val="1800"/>
              <a:buFont typeface="Calibri"/>
              <a:buChar char="●"/>
            </a:pPr>
            <a:r>
              <a:rPr lang="en">
                <a:solidFill>
                  <a:srgbClr val="333333"/>
                </a:solidFill>
                <a:highlight>
                  <a:srgbClr val="FFFFFF"/>
                </a:highlight>
                <a:latin typeface="Calibri"/>
                <a:ea typeface="Calibri"/>
                <a:cs typeface="Calibri"/>
                <a:sym typeface="Calibri"/>
              </a:rPr>
              <a:t>This action pumps unwanted harmonics to the mains leading to effective </a:t>
            </a:r>
            <a:r>
              <a:rPr b="1" lang="en">
                <a:solidFill>
                  <a:srgbClr val="333333"/>
                </a:solidFill>
                <a:highlight>
                  <a:srgbClr val="FFFFFF"/>
                </a:highlight>
                <a:latin typeface="Calibri"/>
                <a:ea typeface="Calibri"/>
                <a:cs typeface="Calibri"/>
                <a:sym typeface="Calibri"/>
              </a:rPr>
              <a:t>fall in power factor</a:t>
            </a:r>
            <a:r>
              <a:rPr lang="en">
                <a:solidFill>
                  <a:srgbClr val="333333"/>
                </a:solidFill>
                <a:highlight>
                  <a:srgbClr val="FFFFFF"/>
                </a:highlight>
                <a:latin typeface="Calibri"/>
                <a:ea typeface="Calibri"/>
                <a:cs typeface="Calibri"/>
                <a:sym typeface="Calibri"/>
              </a:rPr>
              <a:t> at the supply side.</a:t>
            </a:r>
            <a:endParaRPr>
              <a:solidFill>
                <a:srgbClr val="333333"/>
              </a:solidFill>
              <a:highlight>
                <a:srgbClr val="FFFFFF"/>
              </a:highlight>
              <a:latin typeface="Calibri"/>
              <a:ea typeface="Calibri"/>
              <a:cs typeface="Calibri"/>
              <a:sym typeface="Calibri"/>
            </a:endParaRPr>
          </a:p>
          <a:p>
            <a:pPr indent="-342900" lvl="0" marL="457200" marR="0" rtl="0" algn="just">
              <a:lnSpc>
                <a:spcPct val="103750"/>
              </a:lnSpc>
              <a:spcBef>
                <a:spcPts val="0"/>
              </a:spcBef>
              <a:spcAft>
                <a:spcPts val="0"/>
              </a:spcAft>
              <a:buClr>
                <a:srgbClr val="333333"/>
              </a:buClr>
              <a:buSzPts val="1800"/>
              <a:buFont typeface="Calibri"/>
              <a:buChar char="●"/>
            </a:pPr>
            <a:r>
              <a:rPr lang="en">
                <a:solidFill>
                  <a:srgbClr val="333333"/>
                </a:solidFill>
                <a:highlight>
                  <a:srgbClr val="FFFFFF"/>
                </a:highlight>
                <a:latin typeface="Calibri"/>
                <a:ea typeface="Calibri"/>
                <a:cs typeface="Calibri"/>
                <a:sym typeface="Calibri"/>
              </a:rPr>
              <a:t>Use of Multi-Pulse converters (realised through an effective combination of uncontrolled converters with proper phase shift using </a:t>
            </a:r>
            <a:r>
              <a:rPr b="1" lang="en">
                <a:solidFill>
                  <a:srgbClr val="333333"/>
                </a:solidFill>
                <a:highlight>
                  <a:srgbClr val="FFFFFF"/>
                </a:highlight>
                <a:latin typeface="Calibri"/>
                <a:ea typeface="Calibri"/>
                <a:cs typeface="Calibri"/>
                <a:sym typeface="Calibri"/>
              </a:rPr>
              <a:t>phase-shifting transformers</a:t>
            </a:r>
            <a:r>
              <a:rPr lang="en">
                <a:solidFill>
                  <a:srgbClr val="333333"/>
                </a:solidFill>
                <a:highlight>
                  <a:srgbClr val="FFFFFF"/>
                </a:highlight>
                <a:latin typeface="Calibri"/>
                <a:ea typeface="Calibri"/>
                <a:cs typeface="Calibri"/>
                <a:sym typeface="Calibri"/>
              </a:rPr>
              <a:t>) is an intelligent,   and robust solution for such cases wherein no strategic changes can be introduced into the existing Retrofit Non-Linear load. </a:t>
            </a:r>
            <a:endParaRPr>
              <a:solidFill>
                <a:srgbClr val="333333"/>
              </a:solidFill>
              <a:highlight>
                <a:srgbClr val="FFFFFF"/>
              </a:highlight>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85675" y="548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04040"/>
                </a:solidFill>
              </a:rPr>
              <a:t>Work Done</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0"/>
              </a:spcAft>
              <a:buClr>
                <a:schemeClr val="dk1"/>
              </a:buClr>
              <a:buSzPts val="1100"/>
              <a:buFont typeface="Arial"/>
              <a:buNone/>
            </a:pPr>
            <a:r>
              <a:t/>
            </a:r>
            <a:endParaRPr b="1">
              <a:solidFill>
                <a:srgbClr val="404040"/>
              </a:solidFill>
              <a:latin typeface="Calibri"/>
              <a:ea typeface="Calibri"/>
              <a:cs typeface="Calibri"/>
              <a:sym typeface="Calibri"/>
            </a:endParaRPr>
          </a:p>
          <a:p>
            <a:pPr indent="-114300" lvl="0" marL="0" rtl="0" algn="just">
              <a:lnSpc>
                <a:spcPct val="107916"/>
              </a:lnSpc>
              <a:spcBef>
                <a:spcPts val="0"/>
              </a:spcBef>
              <a:spcAft>
                <a:spcPts val="0"/>
              </a:spcAft>
              <a:buClr>
                <a:schemeClr val="dk1"/>
              </a:buClr>
              <a:buSzPts val="1800"/>
              <a:buFont typeface="Calibri"/>
              <a:buAutoNum type="arabicPeriod"/>
            </a:pPr>
            <a:r>
              <a:rPr lang="en">
                <a:solidFill>
                  <a:srgbClr val="404040"/>
                </a:solidFill>
                <a:latin typeface="Calibri"/>
                <a:ea typeface="Calibri"/>
                <a:cs typeface="Calibri"/>
                <a:sym typeface="Calibri"/>
              </a:rPr>
              <a:t>Study of Performance Characteristics of Phase Controlled Converters including:</a:t>
            </a:r>
            <a:endParaRPr>
              <a:solidFill>
                <a:srgbClr val="404040"/>
              </a:solidFill>
              <a:latin typeface="Calibri"/>
              <a:ea typeface="Calibri"/>
              <a:cs typeface="Calibri"/>
              <a:sym typeface="Calibri"/>
            </a:endParaRPr>
          </a:p>
          <a:p>
            <a:pPr indent="-342900" lvl="0" marL="457200" rtl="0" algn="just">
              <a:lnSpc>
                <a:spcPct val="107916"/>
              </a:lnSpc>
              <a:spcBef>
                <a:spcPts val="0"/>
              </a:spcBef>
              <a:spcAft>
                <a:spcPts val="0"/>
              </a:spcAft>
              <a:buClr>
                <a:srgbClr val="404040"/>
              </a:buClr>
              <a:buSzPts val="1800"/>
              <a:buFont typeface="Calibri"/>
              <a:buAutoNum type="alphaLcPeriod"/>
            </a:pPr>
            <a:r>
              <a:rPr lang="en">
                <a:solidFill>
                  <a:srgbClr val="404040"/>
                </a:solidFill>
                <a:latin typeface="Calibri"/>
                <a:ea typeface="Calibri"/>
                <a:cs typeface="Calibri"/>
                <a:sym typeface="Calibri"/>
              </a:rPr>
              <a:t>Harmonic Analysis of dc terminal voltage and ac input current for general p-pulse converters</a:t>
            </a:r>
            <a:r>
              <a:rPr baseline="30000" lang="en">
                <a:solidFill>
                  <a:srgbClr val="404040"/>
                </a:solidFill>
                <a:latin typeface="Calibri"/>
                <a:ea typeface="Calibri"/>
                <a:cs typeface="Calibri"/>
                <a:sym typeface="Calibri"/>
              </a:rPr>
              <a:t>[1]</a:t>
            </a:r>
            <a:endParaRPr baseline="30000">
              <a:solidFill>
                <a:srgbClr val="404040"/>
              </a:solidFill>
              <a:latin typeface="Calibri"/>
              <a:ea typeface="Calibri"/>
              <a:cs typeface="Calibri"/>
              <a:sym typeface="Calibri"/>
            </a:endParaRPr>
          </a:p>
          <a:p>
            <a:pPr indent="-342900" lvl="0" marL="457200" rtl="0" algn="just">
              <a:lnSpc>
                <a:spcPct val="107916"/>
              </a:lnSpc>
              <a:spcBef>
                <a:spcPts val="0"/>
              </a:spcBef>
              <a:spcAft>
                <a:spcPts val="0"/>
              </a:spcAft>
              <a:buClr>
                <a:srgbClr val="404040"/>
              </a:buClr>
              <a:buSzPts val="1800"/>
              <a:buFont typeface="Calibri"/>
              <a:buAutoNum type="alphaLcPeriod"/>
            </a:pPr>
            <a:r>
              <a:rPr lang="en">
                <a:solidFill>
                  <a:srgbClr val="404040"/>
                </a:solidFill>
                <a:latin typeface="Calibri"/>
                <a:ea typeface="Calibri"/>
                <a:cs typeface="Calibri"/>
                <a:sym typeface="Calibri"/>
              </a:rPr>
              <a:t>Transformer topologies delta/wye, delta/zigzag/fork</a:t>
            </a:r>
            <a:r>
              <a:rPr baseline="30000" lang="en">
                <a:solidFill>
                  <a:srgbClr val="404040"/>
                </a:solidFill>
                <a:latin typeface="Calibri"/>
                <a:ea typeface="Calibri"/>
                <a:cs typeface="Calibri"/>
                <a:sym typeface="Calibri"/>
              </a:rPr>
              <a:t>[2]</a:t>
            </a:r>
            <a:endParaRPr baseline="30000">
              <a:solidFill>
                <a:srgbClr val="404040"/>
              </a:solidFill>
              <a:latin typeface="Calibri"/>
              <a:ea typeface="Calibri"/>
              <a:cs typeface="Calibri"/>
              <a:sym typeface="Calibri"/>
            </a:endParaRPr>
          </a:p>
          <a:p>
            <a:pPr indent="-342900" lvl="0" marL="457200" rtl="0" algn="just">
              <a:lnSpc>
                <a:spcPct val="107916"/>
              </a:lnSpc>
              <a:spcBef>
                <a:spcPts val="0"/>
              </a:spcBef>
              <a:spcAft>
                <a:spcPts val="0"/>
              </a:spcAft>
              <a:buClr>
                <a:srgbClr val="404040"/>
              </a:buClr>
              <a:buSzPts val="1800"/>
              <a:buFont typeface="Calibri"/>
              <a:buAutoNum type="alphaLcPeriod"/>
            </a:pPr>
            <a:r>
              <a:rPr lang="en">
                <a:solidFill>
                  <a:srgbClr val="404040"/>
                </a:solidFill>
                <a:latin typeface="Calibri"/>
                <a:ea typeface="Calibri"/>
                <a:cs typeface="Calibri"/>
                <a:sym typeface="Calibri"/>
              </a:rPr>
              <a:t>Interphase Reactors</a:t>
            </a:r>
            <a:r>
              <a:rPr baseline="30000" lang="en">
                <a:solidFill>
                  <a:srgbClr val="404040"/>
                </a:solidFill>
                <a:latin typeface="Calibri"/>
                <a:ea typeface="Calibri"/>
                <a:cs typeface="Calibri"/>
                <a:sym typeface="Calibri"/>
              </a:rPr>
              <a:t>[2]</a:t>
            </a:r>
            <a:endParaRPr baseline="30000">
              <a:solidFill>
                <a:srgbClr val="404040"/>
              </a:solidFill>
              <a:latin typeface="Calibri"/>
              <a:ea typeface="Calibri"/>
              <a:cs typeface="Calibri"/>
              <a:sym typeface="Calibri"/>
            </a:endParaRPr>
          </a:p>
          <a:p>
            <a:pPr indent="-342900" lvl="0" marL="457200" rtl="0" algn="just">
              <a:lnSpc>
                <a:spcPct val="107916"/>
              </a:lnSpc>
              <a:spcBef>
                <a:spcPts val="0"/>
              </a:spcBef>
              <a:spcAft>
                <a:spcPts val="0"/>
              </a:spcAft>
              <a:buClr>
                <a:srgbClr val="404040"/>
              </a:buClr>
              <a:buSzPts val="1800"/>
              <a:buFont typeface="Calibri"/>
              <a:buAutoNum type="alphaLcPeriod"/>
            </a:pPr>
            <a:r>
              <a:rPr lang="en">
                <a:solidFill>
                  <a:srgbClr val="404040"/>
                </a:solidFill>
                <a:latin typeface="Calibri"/>
                <a:ea typeface="Calibri"/>
                <a:cs typeface="Calibri"/>
                <a:sym typeface="Calibri"/>
              </a:rPr>
              <a:t>Computation of Transformer and Interphase Reactor ratings</a:t>
            </a:r>
            <a:r>
              <a:rPr baseline="30000" lang="en">
                <a:solidFill>
                  <a:srgbClr val="404040"/>
                </a:solidFill>
                <a:latin typeface="Calibri"/>
                <a:ea typeface="Calibri"/>
                <a:cs typeface="Calibri"/>
                <a:sym typeface="Calibri"/>
              </a:rPr>
              <a:t>[2]</a:t>
            </a:r>
            <a:endParaRPr baseline="30000">
              <a:solidFill>
                <a:srgbClr val="404040"/>
              </a:solidFill>
              <a:latin typeface="Calibri"/>
              <a:ea typeface="Calibri"/>
              <a:cs typeface="Calibri"/>
              <a:sym typeface="Calibri"/>
            </a:endParaRPr>
          </a:p>
          <a:p>
            <a:pPr indent="-342900" lvl="0" marL="457200" rtl="0" algn="just">
              <a:lnSpc>
                <a:spcPct val="107916"/>
              </a:lnSpc>
              <a:spcBef>
                <a:spcPts val="0"/>
              </a:spcBef>
              <a:spcAft>
                <a:spcPts val="0"/>
              </a:spcAft>
              <a:buClr>
                <a:srgbClr val="404040"/>
              </a:buClr>
              <a:buSzPts val="1800"/>
              <a:buFont typeface="Calibri"/>
              <a:buAutoNum type="alphaLcPeriod"/>
            </a:pPr>
            <a:r>
              <a:rPr lang="en">
                <a:solidFill>
                  <a:srgbClr val="404040"/>
                </a:solidFill>
                <a:latin typeface="Calibri"/>
                <a:ea typeface="Calibri"/>
                <a:cs typeface="Calibri"/>
                <a:sym typeface="Calibri"/>
              </a:rPr>
              <a:t>Pulse Doubling IPT Circuit</a:t>
            </a:r>
            <a:r>
              <a:rPr baseline="30000" lang="en">
                <a:solidFill>
                  <a:srgbClr val="404040"/>
                </a:solidFill>
                <a:latin typeface="Calibri"/>
                <a:ea typeface="Calibri"/>
                <a:cs typeface="Calibri"/>
                <a:sym typeface="Calibri"/>
              </a:rPr>
              <a:t>[3]</a:t>
            </a:r>
            <a:endParaRPr baseline="30000">
              <a:solidFill>
                <a:srgbClr val="404040"/>
              </a:solidFill>
              <a:latin typeface="Calibri"/>
              <a:ea typeface="Calibri"/>
              <a:cs typeface="Calibri"/>
              <a:sym typeface="Calibri"/>
            </a:endParaRPr>
          </a:p>
          <a:p>
            <a:pPr indent="-114300" lvl="0" marL="0" rtl="0" algn="just">
              <a:lnSpc>
                <a:spcPct val="107916"/>
              </a:lnSpc>
              <a:spcBef>
                <a:spcPts val="0"/>
              </a:spcBef>
              <a:spcAft>
                <a:spcPts val="0"/>
              </a:spcAft>
              <a:buClr>
                <a:srgbClr val="404040"/>
              </a:buClr>
              <a:buSzPts val="1800"/>
              <a:buFont typeface="Calibri"/>
              <a:buAutoNum type="arabicPeriod"/>
            </a:pPr>
            <a:r>
              <a:rPr lang="en">
                <a:solidFill>
                  <a:srgbClr val="404040"/>
                </a:solidFill>
                <a:latin typeface="Calibri"/>
                <a:ea typeface="Calibri"/>
                <a:cs typeface="Calibri"/>
                <a:sym typeface="Calibri"/>
              </a:rPr>
              <a:t>Simulation and comparison of 12-pulse D/y/d (with and without Pulse Doubling IPT) and Fork connected Uncontrolled Converters.</a:t>
            </a:r>
            <a:endParaRPr>
              <a:solidFill>
                <a:srgbClr val="404040"/>
              </a:solidFill>
              <a:latin typeface="Calibri"/>
              <a:ea typeface="Calibri"/>
              <a:cs typeface="Calibri"/>
              <a:sym typeface="Calibri"/>
            </a:endParaRPr>
          </a:p>
          <a:p>
            <a:pPr indent="0" lvl="0" marL="0" rtl="0" algn="just">
              <a:lnSpc>
                <a:spcPct val="107916"/>
              </a:lnSpc>
              <a:spcBef>
                <a:spcPts val="0"/>
              </a:spcBef>
              <a:spcAft>
                <a:spcPts val="0"/>
              </a:spcAft>
              <a:buClr>
                <a:schemeClr val="dk1"/>
              </a:buClr>
              <a:buSzPts val="1100"/>
              <a:buFont typeface="Arial"/>
              <a:buNone/>
            </a:pPr>
            <a:r>
              <a:t/>
            </a:r>
            <a:endParaRPr sz="1400">
              <a:solidFill>
                <a:srgbClr val="404040"/>
              </a:solidFill>
              <a:latin typeface="Calibri"/>
              <a:ea typeface="Calibri"/>
              <a:cs typeface="Calibri"/>
              <a:sym typeface="Calibri"/>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193300" y="494000"/>
            <a:ext cx="8520600" cy="572700"/>
          </a:xfrm>
          <a:prstGeom prst="rect">
            <a:avLst/>
          </a:prstGeom>
        </p:spPr>
        <p:txBody>
          <a:bodyPr anchorCtr="0" anchor="t" bIns="91425" lIns="91425" spcFirstLastPara="1" rIns="91425" wrap="square" tIns="91425">
            <a:noAutofit/>
          </a:bodyPr>
          <a:lstStyle/>
          <a:p>
            <a:pPr indent="-177800" lvl="0" marL="0" rtl="0" algn="just">
              <a:lnSpc>
                <a:spcPct val="107916"/>
              </a:lnSpc>
              <a:spcBef>
                <a:spcPts val="0"/>
              </a:spcBef>
              <a:spcAft>
                <a:spcPts val="0"/>
              </a:spcAft>
              <a:buClr>
                <a:srgbClr val="404040"/>
              </a:buClr>
              <a:buSzPts val="2800"/>
              <a:buAutoNum type="arabicPeriod"/>
            </a:pPr>
            <a:r>
              <a:rPr lang="en">
                <a:solidFill>
                  <a:srgbClr val="404040"/>
                </a:solidFill>
              </a:rPr>
              <a:t>D/y/d winding</a:t>
            </a:r>
            <a:endParaRPr/>
          </a:p>
        </p:txBody>
      </p:sp>
      <p:sp>
        <p:nvSpPr>
          <p:cNvPr id="74" name="Google Shape;74;p16"/>
          <p:cNvSpPr txBox="1"/>
          <p:nvPr>
            <p:ph idx="1" type="body"/>
          </p:nvPr>
        </p:nvSpPr>
        <p:spPr>
          <a:xfrm>
            <a:off x="311700" y="3627175"/>
            <a:ext cx="8520600" cy="17115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0"/>
              </a:spcAft>
              <a:buClr>
                <a:schemeClr val="dk1"/>
              </a:buClr>
              <a:buSzPts val="1100"/>
              <a:buFont typeface="Arial"/>
              <a:buNone/>
            </a:pPr>
            <a:r>
              <a:rPr lang="en" sz="1400">
                <a:solidFill>
                  <a:srgbClr val="404040"/>
                </a:solidFill>
                <a:latin typeface="Calibri"/>
                <a:ea typeface="Calibri"/>
                <a:cs typeface="Calibri"/>
                <a:sym typeface="Calibri"/>
              </a:rPr>
              <a:t>As the transformer has isolation, </a:t>
            </a:r>
            <a:r>
              <a:rPr b="1" lang="en" sz="1400">
                <a:solidFill>
                  <a:srgbClr val="404040"/>
                </a:solidFill>
                <a:latin typeface="Calibri"/>
                <a:ea typeface="Calibri"/>
                <a:cs typeface="Calibri"/>
                <a:sym typeface="Calibri"/>
              </a:rPr>
              <a:t>inter- converter currents are not possible.</a:t>
            </a:r>
            <a:r>
              <a:rPr lang="en" sz="1400">
                <a:solidFill>
                  <a:srgbClr val="404040"/>
                </a:solidFill>
                <a:latin typeface="Calibri"/>
                <a:ea typeface="Calibri"/>
                <a:cs typeface="Calibri"/>
                <a:sym typeface="Calibri"/>
              </a:rPr>
              <a:t> IPR connected between dc positive terminals of the converters neutralises instantaneous voltage difference between the two converters at the output port. </a:t>
            </a:r>
            <a:endParaRPr sz="1400">
              <a:solidFill>
                <a:srgbClr val="404040"/>
              </a:solidFill>
              <a:latin typeface="Calibri"/>
              <a:ea typeface="Calibri"/>
              <a:cs typeface="Calibri"/>
              <a:sym typeface="Calibri"/>
            </a:endParaRPr>
          </a:p>
          <a:p>
            <a:pPr indent="0" lvl="0" marL="0" rtl="0" algn="l">
              <a:spcBef>
                <a:spcPts val="0"/>
              </a:spcBef>
              <a:spcAft>
                <a:spcPts val="1600"/>
              </a:spcAft>
              <a:buNone/>
            </a:pPr>
            <a:r>
              <a:t/>
            </a:r>
            <a:endParaRPr/>
          </a:p>
        </p:txBody>
      </p:sp>
      <p:pic>
        <p:nvPicPr>
          <p:cNvPr id="75" name="Google Shape;75;p16"/>
          <p:cNvPicPr preferRelativeResize="0"/>
          <p:nvPr/>
        </p:nvPicPr>
        <p:blipFill>
          <a:blip r:embed="rId3">
            <a:alphaModFix/>
          </a:blip>
          <a:stretch>
            <a:fillRect/>
          </a:stretch>
        </p:blipFill>
        <p:spPr>
          <a:xfrm>
            <a:off x="1843550" y="1066700"/>
            <a:ext cx="5619750" cy="2657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Matlab Results</a:t>
            </a:r>
            <a:endParaRPr/>
          </a:p>
        </p:txBody>
      </p:sp>
      <p:sp>
        <p:nvSpPr>
          <p:cNvPr id="81" name="Google Shape;81;p17"/>
          <p:cNvSpPr txBox="1"/>
          <p:nvPr>
            <p:ph idx="1" type="body"/>
          </p:nvPr>
        </p:nvSpPr>
        <p:spPr>
          <a:xfrm>
            <a:off x="311700" y="4154075"/>
            <a:ext cx="8520600" cy="1748100"/>
          </a:xfrm>
          <a:prstGeom prst="rect">
            <a:avLst/>
          </a:prstGeom>
        </p:spPr>
        <p:txBody>
          <a:bodyPr anchorCtr="0" anchor="t" bIns="91425" lIns="91425" spcFirstLastPara="1" rIns="91425" wrap="square" tIns="91425">
            <a:noAutofit/>
          </a:bodyPr>
          <a:lstStyle/>
          <a:p>
            <a:pPr indent="0" lvl="0" marL="0" rtl="0" algn="ctr">
              <a:lnSpc>
                <a:spcPct val="107916"/>
              </a:lnSpc>
              <a:spcBef>
                <a:spcPts val="0"/>
              </a:spcBef>
              <a:spcAft>
                <a:spcPts val="0"/>
              </a:spcAft>
              <a:buClr>
                <a:schemeClr val="dk1"/>
              </a:buClr>
              <a:buSzPts val="1100"/>
              <a:buFont typeface="Arial"/>
              <a:buNone/>
            </a:pPr>
            <a:r>
              <a:rPr b="1" lang="en" sz="1400">
                <a:solidFill>
                  <a:srgbClr val="404040"/>
                </a:solidFill>
                <a:latin typeface="Calibri"/>
                <a:ea typeface="Calibri"/>
                <a:cs typeface="Calibri"/>
                <a:sym typeface="Calibri"/>
              </a:rPr>
              <a:t>THD = 11.81%</a:t>
            </a:r>
            <a:endParaRPr b="1" sz="1400">
              <a:solidFill>
                <a:srgbClr val="404040"/>
              </a:solidFill>
              <a:latin typeface="Calibri"/>
              <a:ea typeface="Calibri"/>
              <a:cs typeface="Calibri"/>
              <a:sym typeface="Calibri"/>
            </a:endParaRPr>
          </a:p>
          <a:p>
            <a:pPr indent="0" lvl="0" marL="0" rtl="0" algn="ctr">
              <a:lnSpc>
                <a:spcPct val="107916"/>
              </a:lnSpc>
              <a:spcBef>
                <a:spcPts val="0"/>
              </a:spcBef>
              <a:spcAft>
                <a:spcPts val="0"/>
              </a:spcAft>
              <a:buClr>
                <a:schemeClr val="dk1"/>
              </a:buClr>
              <a:buSzPts val="1100"/>
              <a:buFont typeface="Arial"/>
              <a:buNone/>
            </a:pPr>
            <a:r>
              <a:rPr b="1" lang="en" sz="1400">
                <a:solidFill>
                  <a:srgbClr val="404040"/>
                </a:solidFill>
                <a:latin typeface="Calibri"/>
                <a:ea typeface="Calibri"/>
                <a:cs typeface="Calibri"/>
                <a:sym typeface="Calibri"/>
              </a:rPr>
              <a:t>Total Magnetic Rating =  106.71% of load</a:t>
            </a:r>
            <a:endParaRPr/>
          </a:p>
        </p:txBody>
      </p:sp>
      <p:pic>
        <p:nvPicPr>
          <p:cNvPr id="82" name="Google Shape;82;p17"/>
          <p:cNvPicPr preferRelativeResize="0"/>
          <p:nvPr/>
        </p:nvPicPr>
        <p:blipFill>
          <a:blip r:embed="rId3">
            <a:alphaModFix/>
          </a:blip>
          <a:stretch>
            <a:fillRect/>
          </a:stretch>
        </p:blipFill>
        <p:spPr>
          <a:xfrm>
            <a:off x="2103725" y="1017725"/>
            <a:ext cx="5619750" cy="2990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177800" lvl="0" marL="0" rtl="0" algn="l">
              <a:lnSpc>
                <a:spcPct val="107916"/>
              </a:lnSpc>
              <a:spcBef>
                <a:spcPts val="0"/>
              </a:spcBef>
              <a:spcAft>
                <a:spcPts val="0"/>
              </a:spcAft>
              <a:buClr>
                <a:srgbClr val="404040"/>
              </a:buClr>
              <a:buSzPts val="2800"/>
              <a:buAutoNum type="arabicPeriod" startAt="2"/>
            </a:pPr>
            <a:r>
              <a:rPr lang="en">
                <a:solidFill>
                  <a:srgbClr val="404040"/>
                </a:solidFill>
              </a:rPr>
              <a:t>Fork Winding</a:t>
            </a:r>
            <a:endParaRPr/>
          </a:p>
        </p:txBody>
      </p:sp>
      <p:sp>
        <p:nvSpPr>
          <p:cNvPr id="88" name="Google Shape;88;p18"/>
          <p:cNvSpPr txBox="1"/>
          <p:nvPr>
            <p:ph idx="1" type="body"/>
          </p:nvPr>
        </p:nvSpPr>
        <p:spPr>
          <a:xfrm>
            <a:off x="142875" y="3486150"/>
            <a:ext cx="8689500" cy="10827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Clr>
                <a:schemeClr val="dk1"/>
              </a:buClr>
              <a:buSzPts val="1100"/>
              <a:buFont typeface="Arial"/>
              <a:buNone/>
            </a:pPr>
            <a:r>
              <a:rPr lang="en" sz="1400">
                <a:solidFill>
                  <a:srgbClr val="404040"/>
                </a:solidFill>
                <a:latin typeface="Calibri"/>
                <a:ea typeface="Calibri"/>
                <a:cs typeface="Calibri"/>
                <a:sym typeface="Calibri"/>
              </a:rPr>
              <a:t>As secondary windings are not isolated, there may be the possibility of </a:t>
            </a:r>
            <a:r>
              <a:rPr b="1" lang="en" sz="1400">
                <a:solidFill>
                  <a:srgbClr val="404040"/>
                </a:solidFill>
                <a:latin typeface="Calibri"/>
                <a:ea typeface="Calibri"/>
                <a:cs typeface="Calibri"/>
                <a:sym typeface="Calibri"/>
              </a:rPr>
              <a:t>inter converter current paths</a:t>
            </a:r>
            <a:r>
              <a:rPr lang="en" sz="1400">
                <a:solidFill>
                  <a:srgbClr val="404040"/>
                </a:solidFill>
                <a:latin typeface="Calibri"/>
                <a:ea typeface="Calibri"/>
                <a:cs typeface="Calibri"/>
                <a:sym typeface="Calibri"/>
              </a:rPr>
              <a:t>. To prevent such a situation, IPRs are connected in between respective positive terminals and in between respective negative terminals of the converters.</a:t>
            </a:r>
            <a:endParaRPr/>
          </a:p>
        </p:txBody>
      </p:sp>
      <p:pic>
        <p:nvPicPr>
          <p:cNvPr id="89" name="Google Shape;89;p18"/>
          <p:cNvPicPr preferRelativeResize="0"/>
          <p:nvPr/>
        </p:nvPicPr>
        <p:blipFill>
          <a:blip r:embed="rId3">
            <a:alphaModFix/>
          </a:blip>
          <a:stretch>
            <a:fillRect/>
          </a:stretch>
        </p:blipFill>
        <p:spPr>
          <a:xfrm>
            <a:off x="1589575" y="971550"/>
            <a:ext cx="5734050" cy="2514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Matlab Results</a:t>
            </a:r>
            <a:endParaRPr/>
          </a:p>
        </p:txBody>
      </p:sp>
      <p:sp>
        <p:nvSpPr>
          <p:cNvPr id="95" name="Google Shape;95;p19"/>
          <p:cNvSpPr txBox="1"/>
          <p:nvPr>
            <p:ph idx="1" type="body"/>
          </p:nvPr>
        </p:nvSpPr>
        <p:spPr>
          <a:xfrm>
            <a:off x="311700" y="3996175"/>
            <a:ext cx="8520600" cy="572700"/>
          </a:xfrm>
          <a:prstGeom prst="rect">
            <a:avLst/>
          </a:prstGeom>
        </p:spPr>
        <p:txBody>
          <a:bodyPr anchorCtr="0" anchor="t" bIns="91425" lIns="91425" spcFirstLastPara="1" rIns="91425" wrap="square" tIns="91425">
            <a:noAutofit/>
          </a:bodyPr>
          <a:lstStyle/>
          <a:p>
            <a:pPr indent="0" lvl="0" marL="0" rtl="0" algn="ctr">
              <a:lnSpc>
                <a:spcPct val="107916"/>
              </a:lnSpc>
              <a:spcBef>
                <a:spcPts val="0"/>
              </a:spcBef>
              <a:spcAft>
                <a:spcPts val="0"/>
              </a:spcAft>
              <a:buClr>
                <a:schemeClr val="dk1"/>
              </a:buClr>
              <a:buSzPts val="1100"/>
              <a:buFont typeface="Arial"/>
              <a:buNone/>
            </a:pPr>
            <a:r>
              <a:rPr b="1" lang="en" sz="1400">
                <a:solidFill>
                  <a:srgbClr val="404040"/>
                </a:solidFill>
                <a:latin typeface="Calibri"/>
                <a:ea typeface="Calibri"/>
                <a:cs typeface="Calibri"/>
                <a:sym typeface="Calibri"/>
              </a:rPr>
              <a:t>THD = 11.23%</a:t>
            </a:r>
            <a:endParaRPr b="1" sz="1400">
              <a:solidFill>
                <a:srgbClr val="404040"/>
              </a:solidFill>
              <a:latin typeface="Calibri"/>
              <a:ea typeface="Calibri"/>
              <a:cs typeface="Calibri"/>
              <a:sym typeface="Calibri"/>
            </a:endParaRPr>
          </a:p>
          <a:p>
            <a:pPr indent="0" lvl="0" marL="0" rtl="0" algn="ctr">
              <a:lnSpc>
                <a:spcPct val="107916"/>
              </a:lnSpc>
              <a:spcBef>
                <a:spcPts val="0"/>
              </a:spcBef>
              <a:spcAft>
                <a:spcPts val="0"/>
              </a:spcAft>
              <a:buClr>
                <a:schemeClr val="dk1"/>
              </a:buClr>
              <a:buSzPts val="1100"/>
              <a:buFont typeface="Arial"/>
              <a:buNone/>
            </a:pPr>
            <a:r>
              <a:rPr b="1" lang="en" sz="1400">
                <a:solidFill>
                  <a:srgbClr val="404040"/>
                </a:solidFill>
                <a:latin typeface="Calibri"/>
                <a:ea typeface="Calibri"/>
                <a:cs typeface="Calibri"/>
                <a:sym typeface="Calibri"/>
              </a:rPr>
              <a:t>Total Magnetic Rating =  40.89% of load</a:t>
            </a:r>
            <a:endParaRPr/>
          </a:p>
        </p:txBody>
      </p:sp>
      <p:pic>
        <p:nvPicPr>
          <p:cNvPr id="96" name="Google Shape;96;p19"/>
          <p:cNvPicPr preferRelativeResize="0"/>
          <p:nvPr/>
        </p:nvPicPr>
        <p:blipFill>
          <a:blip r:embed="rId3">
            <a:alphaModFix/>
          </a:blip>
          <a:stretch>
            <a:fillRect/>
          </a:stretch>
        </p:blipFill>
        <p:spPr>
          <a:xfrm>
            <a:off x="1806275" y="1178200"/>
            <a:ext cx="5619750" cy="2657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lnSpc>
                <a:spcPct val="107916"/>
              </a:lnSpc>
              <a:spcBef>
                <a:spcPts val="0"/>
              </a:spcBef>
              <a:spcAft>
                <a:spcPts val="0"/>
              </a:spcAft>
              <a:buClr>
                <a:srgbClr val="404040"/>
              </a:buClr>
              <a:buSzPts val="2800"/>
              <a:buAutoNum type="arabicPeriod" startAt="3"/>
            </a:pPr>
            <a:r>
              <a:rPr lang="en">
                <a:solidFill>
                  <a:srgbClr val="404040"/>
                </a:solidFill>
              </a:rPr>
              <a:t>Pulse Doubling IPT</a:t>
            </a:r>
            <a:endParaRPr/>
          </a:p>
        </p:txBody>
      </p:sp>
      <p:sp>
        <p:nvSpPr>
          <p:cNvPr id="102" name="Google Shape;102;p20"/>
          <p:cNvSpPr txBox="1"/>
          <p:nvPr>
            <p:ph idx="1" type="body"/>
          </p:nvPr>
        </p:nvSpPr>
        <p:spPr>
          <a:xfrm>
            <a:off x="311700" y="3160525"/>
            <a:ext cx="8689500" cy="1082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400">
                <a:solidFill>
                  <a:srgbClr val="404040"/>
                </a:solidFill>
              </a:rPr>
              <a:t>The turns ratio N</a:t>
            </a:r>
            <a:r>
              <a:rPr baseline="-25000" lang="en" sz="1400">
                <a:solidFill>
                  <a:srgbClr val="404040"/>
                </a:solidFill>
              </a:rPr>
              <a:t>A</a:t>
            </a:r>
            <a:r>
              <a:rPr lang="en" sz="1400">
                <a:solidFill>
                  <a:srgbClr val="404040"/>
                </a:solidFill>
              </a:rPr>
              <a:t>/N</a:t>
            </a:r>
            <a:r>
              <a:rPr baseline="-25000" lang="en" sz="1400">
                <a:solidFill>
                  <a:srgbClr val="404040"/>
                </a:solidFill>
              </a:rPr>
              <a:t>O </a:t>
            </a:r>
            <a:r>
              <a:rPr lang="en" sz="1400">
                <a:solidFill>
                  <a:srgbClr val="404040"/>
                </a:solidFill>
              </a:rPr>
              <a:t>is calculated from the Fourier analysis of input current I</a:t>
            </a:r>
            <a:r>
              <a:rPr baseline="-25000" lang="en" sz="1400">
                <a:solidFill>
                  <a:srgbClr val="404040"/>
                </a:solidFill>
              </a:rPr>
              <a:t>A</a:t>
            </a:r>
            <a:r>
              <a:rPr lang="en" sz="1400">
                <a:solidFill>
                  <a:srgbClr val="404040"/>
                </a:solidFill>
              </a:rPr>
              <a:t> so as to give the desired input current characteristics. The </a:t>
            </a:r>
            <a:r>
              <a:rPr b="1" lang="en" sz="1400">
                <a:solidFill>
                  <a:srgbClr val="404040"/>
                </a:solidFill>
              </a:rPr>
              <a:t>11</a:t>
            </a:r>
            <a:r>
              <a:rPr b="1" baseline="30000" lang="en" sz="1400">
                <a:solidFill>
                  <a:srgbClr val="404040"/>
                </a:solidFill>
              </a:rPr>
              <a:t>th</a:t>
            </a:r>
            <a:r>
              <a:rPr b="1" lang="en" sz="1400">
                <a:solidFill>
                  <a:srgbClr val="404040"/>
                </a:solidFill>
              </a:rPr>
              <a:t> and 13 harmonics should be absent in input current</a:t>
            </a:r>
            <a:r>
              <a:rPr lang="en" sz="1400">
                <a:solidFill>
                  <a:srgbClr val="404040"/>
                </a:solidFill>
              </a:rPr>
              <a:t>, giving ratio:</a:t>
            </a:r>
            <a:endParaRPr sz="1400">
              <a:solidFill>
                <a:srgbClr val="404040"/>
              </a:solidFill>
            </a:endParaRPr>
          </a:p>
          <a:p>
            <a:pPr indent="0" lvl="0" marL="0" rtl="0" algn="l">
              <a:spcBef>
                <a:spcPts val="1200"/>
              </a:spcBef>
              <a:spcAft>
                <a:spcPts val="0"/>
              </a:spcAft>
              <a:buClr>
                <a:schemeClr val="dk1"/>
              </a:buClr>
              <a:buSzPts val="1100"/>
              <a:buFont typeface="Arial"/>
              <a:buNone/>
            </a:pPr>
            <a:r>
              <a:rPr lang="en" sz="1400">
                <a:solidFill>
                  <a:srgbClr val="404040"/>
                </a:solidFill>
              </a:rPr>
              <a:t>                          	                                          </a:t>
            </a:r>
            <a:r>
              <a:rPr b="1" lang="en" sz="1400">
                <a:solidFill>
                  <a:srgbClr val="404040"/>
                </a:solidFill>
              </a:rPr>
              <a:t>k = N</a:t>
            </a:r>
            <a:r>
              <a:rPr b="1" baseline="-25000" lang="en" sz="1400">
                <a:solidFill>
                  <a:srgbClr val="404040"/>
                </a:solidFill>
              </a:rPr>
              <a:t>A</a:t>
            </a:r>
            <a:r>
              <a:rPr b="1" lang="en" sz="1400">
                <a:solidFill>
                  <a:srgbClr val="404040"/>
                </a:solidFill>
              </a:rPr>
              <a:t>/N</a:t>
            </a:r>
            <a:r>
              <a:rPr b="1" baseline="-25000" lang="en" sz="1400">
                <a:solidFill>
                  <a:srgbClr val="404040"/>
                </a:solidFill>
              </a:rPr>
              <a:t>O</a:t>
            </a:r>
            <a:r>
              <a:rPr b="1" lang="en" sz="1400">
                <a:solidFill>
                  <a:srgbClr val="404040"/>
                </a:solidFill>
              </a:rPr>
              <a:t> = 0.2457</a:t>
            </a:r>
            <a:r>
              <a:rPr b="1" baseline="30000" lang="en" sz="1400">
                <a:solidFill>
                  <a:srgbClr val="404040"/>
                </a:solidFill>
              </a:rPr>
              <a:t>[3]</a:t>
            </a:r>
            <a:endParaRPr b="1" baseline="30000" sz="1400">
              <a:solidFill>
                <a:srgbClr val="404040"/>
              </a:solidFill>
            </a:endParaRPr>
          </a:p>
          <a:p>
            <a:pPr indent="0" lvl="0" marL="0" rtl="0" algn="l">
              <a:lnSpc>
                <a:spcPct val="107916"/>
              </a:lnSpc>
              <a:spcBef>
                <a:spcPts val="0"/>
              </a:spcBef>
              <a:spcAft>
                <a:spcPts val="0"/>
              </a:spcAft>
              <a:buClr>
                <a:schemeClr val="dk1"/>
              </a:buClr>
              <a:buSzPts val="1100"/>
              <a:buFont typeface="Arial"/>
              <a:buNone/>
            </a:pPr>
            <a:r>
              <a:t/>
            </a:r>
            <a:endParaRPr sz="1400">
              <a:solidFill>
                <a:srgbClr val="404040"/>
              </a:solidFill>
              <a:latin typeface="Calibri"/>
              <a:ea typeface="Calibri"/>
              <a:cs typeface="Calibri"/>
              <a:sym typeface="Calibri"/>
            </a:endParaRPr>
          </a:p>
        </p:txBody>
      </p:sp>
      <p:pic>
        <p:nvPicPr>
          <p:cNvPr id="103" name="Google Shape;103;p20"/>
          <p:cNvPicPr preferRelativeResize="0"/>
          <p:nvPr/>
        </p:nvPicPr>
        <p:blipFill>
          <a:blip r:embed="rId3">
            <a:alphaModFix/>
          </a:blip>
          <a:stretch>
            <a:fillRect/>
          </a:stretch>
        </p:blipFill>
        <p:spPr>
          <a:xfrm>
            <a:off x="3268840" y="1207150"/>
            <a:ext cx="2606325" cy="1841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
                <a:solidFill>
                  <a:srgbClr val="404040"/>
                </a:solidFill>
              </a:rPr>
              <a:t>D/y/d with Pulse Doubling IPT</a:t>
            </a:r>
            <a:endParaRPr/>
          </a:p>
        </p:txBody>
      </p:sp>
      <p:sp>
        <p:nvSpPr>
          <p:cNvPr id="109" name="Google Shape;109;p21"/>
          <p:cNvSpPr txBox="1"/>
          <p:nvPr>
            <p:ph idx="1" type="body"/>
          </p:nvPr>
        </p:nvSpPr>
        <p:spPr>
          <a:xfrm>
            <a:off x="142800" y="3241925"/>
            <a:ext cx="9001200" cy="129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a:solidFill>
                  <a:srgbClr val="404040"/>
                </a:solidFill>
                <a:latin typeface="Calibri"/>
                <a:ea typeface="Calibri"/>
                <a:cs typeface="Calibri"/>
                <a:sym typeface="Calibri"/>
              </a:rPr>
              <a:t>The pulse doubler IPT supports the voltage difference across the two rectifiers as well as ensures 24-pulse operation due to alternate conduction of diodes. Depending upon the rectifier with higher voltage, the corresponding diode gets forward biased.</a:t>
            </a:r>
            <a:endParaRPr>
              <a:solidFill>
                <a:srgbClr val="404040"/>
              </a:solidFill>
              <a:latin typeface="Calibri"/>
              <a:ea typeface="Calibri"/>
              <a:cs typeface="Calibri"/>
              <a:sym typeface="Calibri"/>
            </a:endParaRPr>
          </a:p>
          <a:p>
            <a:pPr indent="0" lvl="0" marL="0" rtl="0" algn="l">
              <a:lnSpc>
                <a:spcPct val="107916"/>
              </a:lnSpc>
              <a:spcBef>
                <a:spcPts val="0"/>
              </a:spcBef>
              <a:spcAft>
                <a:spcPts val="0"/>
              </a:spcAft>
              <a:buClr>
                <a:schemeClr val="dk1"/>
              </a:buClr>
              <a:buSzPts val="1100"/>
              <a:buFont typeface="Arial"/>
              <a:buNone/>
            </a:pPr>
            <a:r>
              <a:t/>
            </a:r>
            <a:endParaRPr sz="1400">
              <a:solidFill>
                <a:srgbClr val="404040"/>
              </a:solidFill>
              <a:latin typeface="Calibri"/>
              <a:ea typeface="Calibri"/>
              <a:cs typeface="Calibri"/>
              <a:sym typeface="Calibri"/>
            </a:endParaRPr>
          </a:p>
        </p:txBody>
      </p:sp>
      <p:pic>
        <p:nvPicPr>
          <p:cNvPr id="110" name="Google Shape;110;p21"/>
          <p:cNvPicPr preferRelativeResize="0"/>
          <p:nvPr/>
        </p:nvPicPr>
        <p:blipFill>
          <a:blip r:embed="rId3">
            <a:alphaModFix/>
          </a:blip>
          <a:stretch>
            <a:fillRect/>
          </a:stretch>
        </p:blipFill>
        <p:spPr>
          <a:xfrm>
            <a:off x="2021250" y="934498"/>
            <a:ext cx="5244299" cy="2588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