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Inter Bold" charset="1" panose="020B0802030000000004"/>
      <p:regular r:id="rId17"/>
    </p:embeddedFont>
    <p:embeddedFont>
      <p:font typeface="Open Sans Semi-Bold" charset="1" panose="00000000000000000000"/>
      <p:regular r:id="rId18"/>
    </p:embeddedFont>
    <p:embeddedFont>
      <p:font typeface="Open San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0550" y="7253135"/>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6" id="6"/>
          <p:cNvGrpSpPr/>
          <p:nvPr/>
        </p:nvGrpSpPr>
        <p:grpSpPr>
          <a:xfrm rot="0">
            <a:off x="10785978" y="1231643"/>
            <a:ext cx="4758515" cy="475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5972039" y="656036"/>
            <a:ext cx="1241303" cy="575606"/>
            <a:chOff x="0" y="0"/>
            <a:chExt cx="326928" cy="151600"/>
          </a:xfrm>
        </p:grpSpPr>
        <p:sp>
          <p:nvSpPr>
            <p:cNvPr name="Freeform 10" id="10"/>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name="TextBox 11" id="11"/>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81075" y="2998346"/>
            <a:ext cx="16278225" cy="1674478"/>
          </a:xfrm>
          <a:prstGeom prst="rect">
            <a:avLst/>
          </a:prstGeom>
        </p:spPr>
        <p:txBody>
          <a:bodyPr anchor="t" rtlCol="false" tIns="0" lIns="0" bIns="0" rIns="0">
            <a:spAutoFit/>
          </a:bodyPr>
          <a:lstStyle/>
          <a:p>
            <a:pPr algn="l">
              <a:lnSpc>
                <a:spcPts val="13755"/>
              </a:lnSpc>
            </a:pPr>
            <a:r>
              <a:rPr lang="en-US" sz="9825">
                <a:solidFill>
                  <a:srgbClr val="17726D"/>
                </a:solidFill>
                <a:latin typeface="Inter Bold"/>
              </a:rPr>
              <a:t>INTERNET OF THINGS</a:t>
            </a:r>
          </a:p>
        </p:txBody>
      </p:sp>
      <p:sp>
        <p:nvSpPr>
          <p:cNvPr name="TextBox 14" id="14"/>
          <p:cNvSpPr txBox="true"/>
          <p:nvPr/>
        </p:nvSpPr>
        <p:spPr>
          <a:xfrm rot="0">
            <a:off x="1014017" y="4685029"/>
            <a:ext cx="8069342" cy="755016"/>
          </a:xfrm>
          <a:prstGeom prst="rect">
            <a:avLst/>
          </a:prstGeom>
        </p:spPr>
        <p:txBody>
          <a:bodyPr anchor="t" rtlCol="false" tIns="0" lIns="0" bIns="0" rIns="0">
            <a:spAutoFit/>
          </a:bodyPr>
          <a:lstStyle/>
          <a:p>
            <a:pPr algn="l" marL="0" indent="0" lvl="0">
              <a:lnSpc>
                <a:spcPts val="6159"/>
              </a:lnSpc>
            </a:pPr>
            <a:r>
              <a:rPr lang="en-US" sz="4399" spc="325">
                <a:solidFill>
                  <a:srgbClr val="000000"/>
                </a:solidFill>
                <a:latin typeface="Open Sans Semi-Bold"/>
              </a:rPr>
              <a:t>SOLAR TRACKER SYSTEM</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270195" y="0"/>
            <a:ext cx="5017805" cy="10287000"/>
            <a:chOff x="0" y="0"/>
            <a:chExt cx="1321562" cy="2709333"/>
          </a:xfrm>
        </p:grpSpPr>
        <p:sp>
          <p:nvSpPr>
            <p:cNvPr name="Freeform 3" id="3"/>
            <p:cNvSpPr/>
            <p:nvPr/>
          </p:nvSpPr>
          <p:spPr>
            <a:xfrm flipH="false" flipV="false" rot="0">
              <a:off x="0" y="0"/>
              <a:ext cx="1321562" cy="2709333"/>
            </a:xfrm>
            <a:custGeom>
              <a:avLst/>
              <a:gdLst/>
              <a:ahLst/>
              <a:cxnLst/>
              <a:rect r="r" b="b" t="t" l="l"/>
              <a:pathLst>
                <a:path h="2709333" w="1321562">
                  <a:moveTo>
                    <a:pt x="0" y="0"/>
                  </a:moveTo>
                  <a:lnTo>
                    <a:pt x="1321562" y="0"/>
                  </a:lnTo>
                  <a:lnTo>
                    <a:pt x="1321562" y="2709333"/>
                  </a:lnTo>
                  <a:lnTo>
                    <a:pt x="0" y="2709333"/>
                  </a:lnTo>
                  <a:close/>
                </a:path>
              </a:pathLst>
            </a:custGeom>
            <a:solidFill>
              <a:srgbClr val="17726D"/>
            </a:solidFill>
          </p:spPr>
        </p:sp>
        <p:sp>
          <p:nvSpPr>
            <p:cNvPr name="TextBox 4" id="4"/>
            <p:cNvSpPr txBox="true"/>
            <p:nvPr/>
          </p:nvSpPr>
          <p:spPr>
            <a:xfrm>
              <a:off x="0" y="-47625"/>
              <a:ext cx="132156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259300" y="9151339"/>
            <a:ext cx="1028700" cy="1135661"/>
            <a:chOff x="0" y="0"/>
            <a:chExt cx="270933" cy="299104"/>
          </a:xfrm>
        </p:grpSpPr>
        <p:sp>
          <p:nvSpPr>
            <p:cNvPr name="Freeform 6" id="6"/>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7" id="7"/>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866642" y="0"/>
            <a:ext cx="1028700" cy="1135661"/>
            <a:chOff x="0" y="0"/>
            <a:chExt cx="270933" cy="299104"/>
          </a:xfrm>
        </p:grpSpPr>
        <p:sp>
          <p:nvSpPr>
            <p:cNvPr name="Freeform 9" id="9"/>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10" id="10"/>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3268930" y="-1565593"/>
            <a:ext cx="5402508" cy="54025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1085850" y="1678305"/>
            <a:ext cx="7158103" cy="9848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rPr>
              <a:t>REFERENCE</a:t>
            </a:r>
          </a:p>
        </p:txBody>
      </p:sp>
      <p:sp>
        <p:nvSpPr>
          <p:cNvPr name="AutoShape 15" id="15"/>
          <p:cNvSpPr/>
          <p:nvPr/>
        </p:nvSpPr>
        <p:spPr>
          <a:xfrm>
            <a:off x="1085850" y="2994092"/>
            <a:ext cx="0" cy="1442010"/>
          </a:xfrm>
          <a:prstGeom prst="line">
            <a:avLst/>
          </a:prstGeom>
          <a:ln cap="flat" w="76200">
            <a:solidFill>
              <a:srgbClr val="EAE4D2"/>
            </a:solidFill>
            <a:prstDash val="solid"/>
            <a:headEnd type="none" len="sm" w="sm"/>
            <a:tailEnd type="none" len="sm" w="sm"/>
          </a:ln>
        </p:spPr>
      </p:sp>
      <p:sp>
        <p:nvSpPr>
          <p:cNvPr name="TextBox 16" id="16"/>
          <p:cNvSpPr txBox="true"/>
          <p:nvPr/>
        </p:nvSpPr>
        <p:spPr>
          <a:xfrm rot="0">
            <a:off x="1345003" y="2428875"/>
            <a:ext cx="11704139" cy="3153537"/>
          </a:xfrm>
          <a:prstGeom prst="rect">
            <a:avLst/>
          </a:prstGeom>
        </p:spPr>
        <p:txBody>
          <a:bodyPr anchor="t" rtlCol="false" tIns="0" lIns="0" bIns="0" rIns="0">
            <a:spAutoFit/>
          </a:bodyPr>
          <a:lstStyle/>
          <a:p>
            <a:pPr algn="just">
              <a:lnSpc>
                <a:spcPts val="4224"/>
              </a:lnSpc>
            </a:pPr>
          </a:p>
          <a:p>
            <a:pPr algn="just">
              <a:lnSpc>
                <a:spcPts val="4224"/>
              </a:lnSpc>
            </a:pPr>
            <a:r>
              <a:rPr lang="en-US" sz="2400" spc="96">
                <a:solidFill>
                  <a:srgbClr val="000000"/>
                </a:solidFill>
                <a:latin typeface="Open Sans"/>
              </a:rPr>
              <a:t>A Low Cost, Open-source IoT based 2-axis Active Solar Tracker for Smart Communities. (2018, October 1). IEEE Conference Publication | IEEE Xplore. https://ieeexplore.ieee.org/document/8635705</a:t>
            </a:r>
          </a:p>
          <a:p>
            <a:pPr algn="just">
              <a:lnSpc>
                <a:spcPts val="4224"/>
              </a:lnSpc>
            </a:pPr>
          </a:p>
          <a:p>
            <a:pPr algn="just" marL="0" indent="0" lvl="0">
              <a:lnSpc>
                <a:spcPts val="4224"/>
              </a:lnSpc>
            </a:pPr>
          </a:p>
        </p:txBody>
      </p:sp>
      <p:grpSp>
        <p:nvGrpSpPr>
          <p:cNvPr name="Group 17" id="17"/>
          <p:cNvGrpSpPr/>
          <p:nvPr/>
        </p:nvGrpSpPr>
        <p:grpSpPr>
          <a:xfrm rot="0">
            <a:off x="10196488" y="1215940"/>
            <a:ext cx="715180" cy="71518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26596" y="683836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6" id="6"/>
          <p:cNvGrpSpPr/>
          <p:nvPr/>
        </p:nvGrpSpPr>
        <p:grpSpPr>
          <a:xfrm rot="0">
            <a:off x="10785978" y="1231643"/>
            <a:ext cx="4758515" cy="475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074658" y="5553371"/>
            <a:ext cx="447675" cy="44767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2" id="12"/>
          <p:cNvSpPr txBox="true"/>
          <p:nvPr/>
        </p:nvSpPr>
        <p:spPr>
          <a:xfrm rot="0">
            <a:off x="981075" y="2884046"/>
            <a:ext cx="14166687" cy="2669325"/>
          </a:xfrm>
          <a:prstGeom prst="rect">
            <a:avLst/>
          </a:prstGeom>
        </p:spPr>
        <p:txBody>
          <a:bodyPr anchor="t" rtlCol="false" tIns="0" lIns="0" bIns="0" rIns="0">
            <a:spAutoFit/>
          </a:bodyPr>
          <a:lstStyle/>
          <a:p>
            <a:pPr algn="l">
              <a:lnSpc>
                <a:spcPts val="21873"/>
              </a:lnSpc>
            </a:pPr>
            <a:r>
              <a:rPr lang="en-US" sz="15624">
                <a:solidFill>
                  <a:srgbClr val="17726D"/>
                </a:solidFill>
                <a:latin typeface="Inter Bold"/>
              </a:rPr>
              <a:t>THANK YOU</a:t>
            </a:r>
          </a:p>
        </p:txBody>
      </p:sp>
      <p:sp>
        <p:nvSpPr>
          <p:cNvPr name="TextBox 13" id="13"/>
          <p:cNvSpPr txBox="true"/>
          <p:nvPr/>
        </p:nvSpPr>
        <p:spPr>
          <a:xfrm rot="0">
            <a:off x="1690843" y="5507968"/>
            <a:ext cx="8069342" cy="481330"/>
          </a:xfrm>
          <a:prstGeom prst="rect">
            <a:avLst/>
          </a:prstGeom>
        </p:spPr>
        <p:txBody>
          <a:bodyPr anchor="t" rtlCol="false" tIns="0" lIns="0" bIns="0" rIns="0">
            <a:spAutoFit/>
          </a:bodyPr>
          <a:lstStyle/>
          <a:p>
            <a:pPr algn="l" marL="0" indent="0" lvl="0">
              <a:lnSpc>
                <a:spcPts val="3919"/>
              </a:lnSpc>
            </a:pPr>
            <a:r>
              <a:rPr lang="en-US" sz="2799" spc="207">
                <a:solidFill>
                  <a:srgbClr val="000000"/>
                </a:solidFill>
                <a:latin typeface="Open Sans Semi-Bold"/>
              </a:rPr>
              <a:t>FOR YOUR NICE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270195" y="0"/>
            <a:ext cx="5017805" cy="10287000"/>
            <a:chOff x="0" y="0"/>
            <a:chExt cx="1321562" cy="2709333"/>
          </a:xfrm>
        </p:grpSpPr>
        <p:sp>
          <p:nvSpPr>
            <p:cNvPr name="Freeform 3" id="3"/>
            <p:cNvSpPr/>
            <p:nvPr/>
          </p:nvSpPr>
          <p:spPr>
            <a:xfrm flipH="false" flipV="false" rot="0">
              <a:off x="0" y="0"/>
              <a:ext cx="1321562" cy="2709333"/>
            </a:xfrm>
            <a:custGeom>
              <a:avLst/>
              <a:gdLst/>
              <a:ahLst/>
              <a:cxnLst/>
              <a:rect r="r" b="b" t="t" l="l"/>
              <a:pathLst>
                <a:path h="2709333" w="1321562">
                  <a:moveTo>
                    <a:pt x="0" y="0"/>
                  </a:moveTo>
                  <a:lnTo>
                    <a:pt x="1321562" y="0"/>
                  </a:lnTo>
                  <a:lnTo>
                    <a:pt x="1321562" y="2709333"/>
                  </a:lnTo>
                  <a:lnTo>
                    <a:pt x="0" y="2709333"/>
                  </a:lnTo>
                  <a:close/>
                </a:path>
              </a:pathLst>
            </a:custGeom>
            <a:solidFill>
              <a:srgbClr val="17726D"/>
            </a:solidFill>
          </p:spPr>
        </p:sp>
        <p:sp>
          <p:nvSpPr>
            <p:cNvPr name="TextBox 4" id="4"/>
            <p:cNvSpPr txBox="true"/>
            <p:nvPr/>
          </p:nvSpPr>
          <p:spPr>
            <a:xfrm>
              <a:off x="0" y="-47625"/>
              <a:ext cx="132156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259300" y="9151339"/>
            <a:ext cx="1028700" cy="1135661"/>
            <a:chOff x="0" y="0"/>
            <a:chExt cx="270933" cy="299104"/>
          </a:xfrm>
        </p:grpSpPr>
        <p:sp>
          <p:nvSpPr>
            <p:cNvPr name="Freeform 6" id="6"/>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7" id="7"/>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866642" y="0"/>
            <a:ext cx="1028700" cy="1135661"/>
            <a:chOff x="0" y="0"/>
            <a:chExt cx="270933" cy="299104"/>
          </a:xfrm>
        </p:grpSpPr>
        <p:sp>
          <p:nvSpPr>
            <p:cNvPr name="Freeform 9" id="9"/>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10" id="10"/>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11895342" y="1135661"/>
            <a:ext cx="5363958" cy="8015678"/>
            <a:chOff x="0" y="0"/>
            <a:chExt cx="7151943" cy="10687570"/>
          </a:xfrm>
        </p:grpSpPr>
        <p:pic>
          <p:nvPicPr>
            <p:cNvPr name="Picture 12" id="12"/>
            <p:cNvPicPr>
              <a:picLocks noChangeAspect="true"/>
            </p:cNvPicPr>
            <p:nvPr/>
          </p:nvPicPr>
          <p:blipFill>
            <a:blip r:embed="rId2"/>
            <a:srcRect l="28407" t="0" r="27008" b="0"/>
            <a:stretch>
              <a:fillRect/>
            </a:stretch>
          </p:blipFill>
          <p:spPr>
            <a:xfrm flipH="false" flipV="false">
              <a:off x="0" y="0"/>
              <a:ext cx="7151943" cy="10687570"/>
            </a:xfrm>
            <a:prstGeom prst="rect">
              <a:avLst/>
            </a:prstGeom>
          </p:spPr>
        </p:pic>
      </p:grpSp>
      <p:grpSp>
        <p:nvGrpSpPr>
          <p:cNvPr name="Group 13" id="13"/>
          <p:cNvGrpSpPr/>
          <p:nvPr/>
        </p:nvGrpSpPr>
        <p:grpSpPr>
          <a:xfrm rot="0">
            <a:off x="3268930" y="-1565593"/>
            <a:ext cx="5402508" cy="54025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6" id="16"/>
          <p:cNvSpPr txBox="true"/>
          <p:nvPr/>
        </p:nvSpPr>
        <p:spPr>
          <a:xfrm rot="0">
            <a:off x="1028700" y="1133475"/>
            <a:ext cx="10866642" cy="9848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rPr>
              <a:t>PROJECT ABSTRACT</a:t>
            </a:r>
          </a:p>
        </p:txBody>
      </p:sp>
      <p:sp>
        <p:nvSpPr>
          <p:cNvPr name="TextBox 17" id="17"/>
          <p:cNvSpPr txBox="true"/>
          <p:nvPr/>
        </p:nvSpPr>
        <p:spPr>
          <a:xfrm rot="0">
            <a:off x="1028700" y="2298432"/>
            <a:ext cx="9882968" cy="7954137"/>
          </a:xfrm>
          <a:prstGeom prst="rect">
            <a:avLst/>
          </a:prstGeom>
        </p:spPr>
        <p:txBody>
          <a:bodyPr anchor="t" rtlCol="false" tIns="0" lIns="0" bIns="0" rIns="0">
            <a:spAutoFit/>
          </a:bodyPr>
          <a:lstStyle/>
          <a:p>
            <a:pPr algn="just" marL="518160" indent="-259080" lvl="1">
              <a:lnSpc>
                <a:spcPts val="4224"/>
              </a:lnSpc>
              <a:buFont typeface="Arial"/>
              <a:buChar char="•"/>
            </a:pPr>
            <a:r>
              <a:rPr lang="en-US" sz="2400" spc="96">
                <a:solidFill>
                  <a:srgbClr val="000000"/>
                </a:solidFill>
                <a:latin typeface="Open Sans"/>
              </a:rPr>
              <a:t>The utilization of solar energy is pivotal in the pursuit of sustainable and renewable energy sources. However, traditional fixed solar panel systems often operate below their full potential due to inefficient exposure to sunlight. This paper proposes a novel approach to optimize solar energy harvesting through the integration of Internet of Things (IoT) technology in solar tracking systems.</a:t>
            </a:r>
          </a:p>
          <a:p>
            <a:pPr algn="just" marL="518160" indent="-259080" lvl="1">
              <a:lnSpc>
                <a:spcPts val="4224"/>
              </a:lnSpc>
              <a:buFont typeface="Arial"/>
              <a:buChar char="•"/>
            </a:pPr>
            <a:r>
              <a:rPr lang="en-US" sz="2400" spc="96">
                <a:solidFill>
                  <a:srgbClr val="000000"/>
                </a:solidFill>
                <a:latin typeface="Open Sans"/>
              </a:rPr>
              <a:t>Our IoT-enabled solar tracking system employs sensors to continuously monitor the position of the sun, enabling real-time adjustments of solar panel angles. By dynamically orienting the solar panels to face the sun's trajectory throughout the day, our system maximizes sunlight exposure and significantly enhances energy generation efficiency.</a:t>
            </a:r>
          </a:p>
          <a:p>
            <a:pPr algn="just">
              <a:lnSpc>
                <a:spcPts val="422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270195" y="0"/>
            <a:ext cx="5017805" cy="10287000"/>
            <a:chOff x="0" y="0"/>
            <a:chExt cx="1321562" cy="2709333"/>
          </a:xfrm>
        </p:grpSpPr>
        <p:sp>
          <p:nvSpPr>
            <p:cNvPr name="Freeform 3" id="3"/>
            <p:cNvSpPr/>
            <p:nvPr/>
          </p:nvSpPr>
          <p:spPr>
            <a:xfrm flipH="false" flipV="false" rot="0">
              <a:off x="0" y="0"/>
              <a:ext cx="1321562" cy="2709333"/>
            </a:xfrm>
            <a:custGeom>
              <a:avLst/>
              <a:gdLst/>
              <a:ahLst/>
              <a:cxnLst/>
              <a:rect r="r" b="b" t="t" l="l"/>
              <a:pathLst>
                <a:path h="2709333" w="1321562">
                  <a:moveTo>
                    <a:pt x="0" y="0"/>
                  </a:moveTo>
                  <a:lnTo>
                    <a:pt x="1321562" y="0"/>
                  </a:lnTo>
                  <a:lnTo>
                    <a:pt x="1321562" y="2709333"/>
                  </a:lnTo>
                  <a:lnTo>
                    <a:pt x="0" y="2709333"/>
                  </a:lnTo>
                  <a:close/>
                </a:path>
              </a:pathLst>
            </a:custGeom>
            <a:solidFill>
              <a:srgbClr val="17726D"/>
            </a:solidFill>
          </p:spPr>
        </p:sp>
        <p:sp>
          <p:nvSpPr>
            <p:cNvPr name="TextBox 4" id="4"/>
            <p:cNvSpPr txBox="true"/>
            <p:nvPr/>
          </p:nvSpPr>
          <p:spPr>
            <a:xfrm>
              <a:off x="0" y="-47625"/>
              <a:ext cx="132156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259300" y="9151339"/>
            <a:ext cx="1028700" cy="1135661"/>
            <a:chOff x="0" y="0"/>
            <a:chExt cx="270933" cy="299104"/>
          </a:xfrm>
        </p:grpSpPr>
        <p:sp>
          <p:nvSpPr>
            <p:cNvPr name="Freeform 6" id="6"/>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7" id="7"/>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866642" y="0"/>
            <a:ext cx="1028700" cy="1135661"/>
            <a:chOff x="0" y="0"/>
            <a:chExt cx="270933" cy="299104"/>
          </a:xfrm>
        </p:grpSpPr>
        <p:sp>
          <p:nvSpPr>
            <p:cNvPr name="Freeform 9" id="9"/>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10" id="10"/>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3268930" y="-1565593"/>
            <a:ext cx="5402508" cy="54025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12194906" y="1573530"/>
            <a:ext cx="7168383" cy="7168355"/>
            <a:chOff x="0" y="0"/>
            <a:chExt cx="6350000" cy="6349975"/>
          </a:xfrm>
        </p:grpSpPr>
        <p:sp>
          <p:nvSpPr>
            <p:cNvPr name="Freeform 15" id="15"/>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16752" t="0" r="-16752" b="0"/>
              </a:stretch>
            </a:blipFill>
          </p:spPr>
        </p:sp>
      </p:grpSp>
      <p:sp>
        <p:nvSpPr>
          <p:cNvPr name="TextBox 16" id="16"/>
          <p:cNvSpPr txBox="true"/>
          <p:nvPr/>
        </p:nvSpPr>
        <p:spPr>
          <a:xfrm rot="0">
            <a:off x="1028700" y="2298432"/>
            <a:ext cx="9882968" cy="7420737"/>
          </a:xfrm>
          <a:prstGeom prst="rect">
            <a:avLst/>
          </a:prstGeom>
        </p:spPr>
        <p:txBody>
          <a:bodyPr anchor="t" rtlCol="false" tIns="0" lIns="0" bIns="0" rIns="0">
            <a:spAutoFit/>
          </a:bodyPr>
          <a:lstStyle/>
          <a:p>
            <a:pPr algn="just" marL="518160" indent="-259080" lvl="1">
              <a:lnSpc>
                <a:spcPts val="4224"/>
              </a:lnSpc>
              <a:buFont typeface="Arial"/>
              <a:buChar char="•"/>
            </a:pPr>
            <a:r>
              <a:rPr lang="en-US" sz="2400" spc="96">
                <a:solidFill>
                  <a:srgbClr val="000000"/>
                </a:solidFill>
                <a:latin typeface="Open Sans"/>
              </a:rPr>
              <a:t>In the quest for sustainable energy solutions, solar power stands out as a promising avenue for meeting the world's growing energy demands while reducing environmental impact. However, the efficiency of solar energy harvesting is often hindered by static solar panel installations that fail to adapt to the dynamic path of the sun across the sky. Traditional fixed solar panels are limited in their ability to capture maximum sunlight, especially during varying weather conditions and changing seasons.</a:t>
            </a:r>
          </a:p>
          <a:p>
            <a:pPr algn="just" marL="518160" indent="-259080" lvl="1">
              <a:lnSpc>
                <a:spcPts val="4224"/>
              </a:lnSpc>
              <a:buFont typeface="Arial"/>
              <a:buChar char="•"/>
            </a:pPr>
            <a:r>
              <a:rPr lang="en-US" sz="2400" spc="96">
                <a:solidFill>
                  <a:srgbClr val="000000"/>
                </a:solidFill>
                <a:latin typeface="Open Sans"/>
              </a:rPr>
              <a:t>To address this challenge, the integration of Internet of Things (IoT) technology with solar tracking systems has emerged as a groundbreaking approach to enhance energy generation efficiency. </a:t>
            </a:r>
          </a:p>
          <a:p>
            <a:pPr algn="just">
              <a:lnSpc>
                <a:spcPts val="4224"/>
              </a:lnSpc>
            </a:pPr>
          </a:p>
        </p:txBody>
      </p:sp>
      <p:sp>
        <p:nvSpPr>
          <p:cNvPr name="TextBox 17" id="17"/>
          <p:cNvSpPr txBox="true"/>
          <p:nvPr/>
        </p:nvSpPr>
        <p:spPr>
          <a:xfrm rot="0">
            <a:off x="1028700" y="1133475"/>
            <a:ext cx="10866642" cy="9848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rPr>
              <a:t>INTRODUCTION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5757868"/>
            <a:ext cx="18288000" cy="4529132"/>
            <a:chOff x="0" y="0"/>
            <a:chExt cx="4816593" cy="1192858"/>
          </a:xfrm>
        </p:grpSpPr>
        <p:sp>
          <p:nvSpPr>
            <p:cNvPr name="Freeform 3" id="3"/>
            <p:cNvSpPr/>
            <p:nvPr/>
          </p:nvSpPr>
          <p:spPr>
            <a:xfrm flipH="false" flipV="false" rot="0">
              <a:off x="0" y="0"/>
              <a:ext cx="4816592" cy="1192858"/>
            </a:xfrm>
            <a:custGeom>
              <a:avLst/>
              <a:gdLst/>
              <a:ahLst/>
              <a:cxnLst/>
              <a:rect r="r" b="b" t="t" l="l"/>
              <a:pathLst>
                <a:path h="1192858" w="4816592">
                  <a:moveTo>
                    <a:pt x="0" y="0"/>
                  </a:moveTo>
                  <a:lnTo>
                    <a:pt x="4816592" y="0"/>
                  </a:lnTo>
                  <a:lnTo>
                    <a:pt x="4816592" y="1192858"/>
                  </a:lnTo>
                  <a:lnTo>
                    <a:pt x="0" y="1192858"/>
                  </a:lnTo>
                  <a:close/>
                </a:path>
              </a:pathLst>
            </a:custGeom>
            <a:solidFill>
              <a:srgbClr val="17726D"/>
            </a:solidFill>
          </p:spPr>
        </p:sp>
        <p:sp>
          <p:nvSpPr>
            <p:cNvPr name="TextBox 4" id="4"/>
            <p:cNvSpPr txBox="true"/>
            <p:nvPr/>
          </p:nvSpPr>
          <p:spPr>
            <a:xfrm>
              <a:off x="0" y="-47625"/>
              <a:ext cx="4816593" cy="1240483"/>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853048" y="-912528"/>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3966547" y="588645"/>
            <a:ext cx="10930926" cy="9848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rPr>
              <a:t>LITERATURE SURVEY</a:t>
            </a:r>
          </a:p>
        </p:txBody>
      </p:sp>
      <p:sp>
        <p:nvSpPr>
          <p:cNvPr name="TextBox 9" id="9"/>
          <p:cNvSpPr txBox="true"/>
          <p:nvPr/>
        </p:nvSpPr>
        <p:spPr>
          <a:xfrm rot="0">
            <a:off x="1844404" y="1804231"/>
            <a:ext cx="14599192" cy="3686937"/>
          </a:xfrm>
          <a:prstGeom prst="rect">
            <a:avLst/>
          </a:prstGeom>
        </p:spPr>
        <p:txBody>
          <a:bodyPr anchor="t" rtlCol="false" tIns="0" lIns="0" bIns="0" rIns="0">
            <a:spAutoFit/>
          </a:bodyPr>
          <a:lstStyle/>
          <a:p>
            <a:pPr algn="just" marL="518160" indent="-259080" lvl="1">
              <a:lnSpc>
                <a:spcPts val="4224"/>
              </a:lnSpc>
              <a:buFont typeface="Arial"/>
              <a:buChar char="•"/>
            </a:pPr>
            <a:r>
              <a:rPr lang="en-US" sz="2400" spc="96">
                <a:solidFill>
                  <a:srgbClr val="000000"/>
                </a:solidFill>
                <a:latin typeface="Open Sans"/>
              </a:rPr>
              <a:t>The need for green and sustainable energy source is greater than ever and solar cell is undoubtedly one energy source that gains more popularity as the technology become less expensive and more accessible by anyone. </a:t>
            </a:r>
          </a:p>
          <a:p>
            <a:pPr algn="just" marL="518160" indent="-259080" lvl="1">
              <a:lnSpc>
                <a:spcPts val="4224"/>
              </a:lnSpc>
              <a:buFont typeface="Arial"/>
              <a:buChar char="•"/>
            </a:pPr>
            <a:r>
              <a:rPr lang="en-US" sz="2400" spc="96">
                <a:solidFill>
                  <a:srgbClr val="000000"/>
                </a:solidFill>
                <a:latin typeface="Open Sans"/>
              </a:rPr>
              <a:t>In this paper, we are presenting an active 2-axis solar tracker system combine with the Internet of Things (IoT) technology for an affordable, easy to construct, small foot-print, low maintenance, intelligent and the system able to generate as much as 30% more power than traditional static installation commonly available .</a:t>
            </a:r>
          </a:p>
        </p:txBody>
      </p:sp>
      <p:sp>
        <p:nvSpPr>
          <p:cNvPr name="TextBox 10" id="10"/>
          <p:cNvSpPr txBox="true"/>
          <p:nvPr/>
        </p:nvSpPr>
        <p:spPr>
          <a:xfrm rot="0">
            <a:off x="1844404" y="5976943"/>
            <a:ext cx="14599192" cy="4220337"/>
          </a:xfrm>
          <a:prstGeom prst="rect">
            <a:avLst/>
          </a:prstGeom>
        </p:spPr>
        <p:txBody>
          <a:bodyPr anchor="t" rtlCol="false" tIns="0" lIns="0" bIns="0" rIns="0">
            <a:spAutoFit/>
          </a:bodyPr>
          <a:lstStyle/>
          <a:p>
            <a:pPr algn="just" marL="518160" indent="-259080" lvl="1">
              <a:lnSpc>
                <a:spcPts val="4224"/>
              </a:lnSpc>
              <a:buFont typeface="Arial"/>
              <a:buChar char="•"/>
            </a:pPr>
            <a:r>
              <a:rPr lang="en-US" sz="2400" spc="96">
                <a:solidFill>
                  <a:srgbClr val="FFFFFF"/>
                </a:solidFill>
                <a:latin typeface="Open Sans"/>
              </a:rPr>
              <a:t>"Performance Analysis of IoT-enabled Solar Tracking Systems: A Comparative Study"</a:t>
            </a:r>
          </a:p>
          <a:p>
            <a:pPr algn="just" marL="518160" indent="-259080" lvl="1">
              <a:lnSpc>
                <a:spcPts val="4224"/>
              </a:lnSpc>
              <a:buFont typeface="Arial"/>
              <a:buChar char="•"/>
            </a:pPr>
            <a:r>
              <a:rPr lang="en-US" sz="2400" spc="96">
                <a:solidFill>
                  <a:srgbClr val="FFFFFF"/>
                </a:solidFill>
                <a:latin typeface="Open Sans"/>
              </a:rPr>
              <a:t>Investigating the performance of different IoT-enabled solar tracking architectures, Liu et al. (2019) conduct a comparative study to evaluate energy efficiency, cost-effectiveness, and reliability.</a:t>
            </a:r>
          </a:p>
          <a:p>
            <a:pPr algn="just" marL="518160" indent="-259080" lvl="1">
              <a:lnSpc>
                <a:spcPts val="4224"/>
              </a:lnSpc>
              <a:buFont typeface="Arial"/>
              <a:buChar char="•"/>
            </a:pPr>
            <a:r>
              <a:rPr lang="en-US" sz="2400" spc="96">
                <a:solidFill>
                  <a:srgbClr val="FFFFFF"/>
                </a:solidFill>
                <a:latin typeface="Open Sans"/>
              </a:rPr>
              <a:t> Their findings offer valuable insights into the design considerations and trade-offs associated with various tracking mechanisms. The study demonstrates the potential of predictive analytics in improving energy yield and system autonomy.</a:t>
            </a:r>
          </a:p>
          <a:p>
            <a:pPr algn="just">
              <a:lnSpc>
                <a:spcPts val="4224"/>
              </a:lnSpc>
            </a:pP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EAE4D2"/>
            </a:solidFill>
          </p:spPr>
        </p:sp>
        <p:sp>
          <p:nvSpPr>
            <p:cNvPr name="TextBox 13" id="13"/>
            <p:cNvSpPr txBox="true"/>
            <p:nvPr/>
          </p:nvSpPr>
          <p:spPr>
            <a:xfrm>
              <a:off x="0" y="-47625"/>
              <a:ext cx="270933" cy="318558"/>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29336"/>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7172460" y="2147015"/>
            <a:ext cx="7116210"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14871011" y="6031106"/>
            <a:ext cx="5402508" cy="540250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9" id="9"/>
          <p:cNvSpPr/>
          <p:nvPr/>
        </p:nvSpPr>
        <p:spPr>
          <a:xfrm flipH="false" flipV="false" rot="0">
            <a:off x="749584" y="2692998"/>
            <a:ext cx="6138213" cy="4959676"/>
          </a:xfrm>
          <a:custGeom>
            <a:avLst/>
            <a:gdLst/>
            <a:ahLst/>
            <a:cxnLst/>
            <a:rect r="r" b="b" t="t" l="l"/>
            <a:pathLst>
              <a:path h="4959676" w="6138213">
                <a:moveTo>
                  <a:pt x="0" y="0"/>
                </a:moveTo>
                <a:lnTo>
                  <a:pt x="6138213" y="0"/>
                </a:lnTo>
                <a:lnTo>
                  <a:pt x="6138213" y="4959676"/>
                </a:lnTo>
                <a:lnTo>
                  <a:pt x="0" y="4959676"/>
                </a:lnTo>
                <a:lnTo>
                  <a:pt x="0" y="0"/>
                </a:lnTo>
                <a:close/>
              </a:path>
            </a:pathLst>
          </a:custGeom>
          <a:blipFill>
            <a:blip r:embed="rId2"/>
            <a:stretch>
              <a:fillRect l="0" t="0" r="0" b="0"/>
            </a:stretch>
          </a:blipFill>
        </p:spPr>
      </p:sp>
      <p:sp>
        <p:nvSpPr>
          <p:cNvPr name="TextBox 10" id="10"/>
          <p:cNvSpPr txBox="true"/>
          <p:nvPr/>
        </p:nvSpPr>
        <p:spPr>
          <a:xfrm rot="0">
            <a:off x="7172511" y="759223"/>
            <a:ext cx="10761818" cy="9848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rPr>
              <a:t>PROBLEM STATEMENT</a:t>
            </a:r>
          </a:p>
        </p:txBody>
      </p:sp>
      <p:sp>
        <p:nvSpPr>
          <p:cNvPr name="TextBox 11" id="11"/>
          <p:cNvSpPr txBox="true"/>
          <p:nvPr/>
        </p:nvSpPr>
        <p:spPr>
          <a:xfrm rot="0">
            <a:off x="7172460" y="2423240"/>
            <a:ext cx="10761869" cy="4220337"/>
          </a:xfrm>
          <a:prstGeom prst="rect">
            <a:avLst/>
          </a:prstGeom>
        </p:spPr>
        <p:txBody>
          <a:bodyPr anchor="t" rtlCol="false" tIns="0" lIns="0" bIns="0" rIns="0">
            <a:spAutoFit/>
          </a:bodyPr>
          <a:lstStyle/>
          <a:p>
            <a:pPr algn="just" marL="518160" indent="-259080" lvl="1">
              <a:lnSpc>
                <a:spcPts val="4224"/>
              </a:lnSpc>
              <a:buFont typeface="Arial"/>
              <a:buChar char="•"/>
            </a:pPr>
            <a:r>
              <a:rPr lang="en-US" sz="2400" spc="96">
                <a:solidFill>
                  <a:srgbClr val="000000"/>
                </a:solidFill>
                <a:latin typeface="Open Sans"/>
              </a:rPr>
              <a:t>Despite the immense potential of solar energy, traditional fixed solar panel installations suffer from inefficiencies in capturing sunlight due to their static orientation. </a:t>
            </a:r>
          </a:p>
          <a:p>
            <a:pPr algn="just" marL="518160" indent="-259080" lvl="1">
              <a:lnSpc>
                <a:spcPts val="4224"/>
              </a:lnSpc>
              <a:buFont typeface="Arial"/>
              <a:buChar char="•"/>
            </a:pPr>
            <a:r>
              <a:rPr lang="en-US" sz="2400" spc="96">
                <a:solidFill>
                  <a:srgbClr val="000000"/>
                </a:solidFill>
                <a:latin typeface="Open Sans"/>
              </a:rPr>
              <a:t>These fixed systems fail to adapt to the dynamic path of the sun across the sky, leading to suboptimal energy generation. To address this challenge, there is a pressing need to develop and implement a solar tracking system that leverages Internet of Things (IoT) technology.</a:t>
            </a:r>
          </a:p>
        </p:txBody>
      </p:sp>
      <p:sp>
        <p:nvSpPr>
          <p:cNvPr name="TextBox 12" id="12"/>
          <p:cNvSpPr txBox="true"/>
          <p:nvPr/>
        </p:nvSpPr>
        <p:spPr>
          <a:xfrm rot="0">
            <a:off x="7172460" y="6638163"/>
            <a:ext cx="10761869" cy="2620137"/>
          </a:xfrm>
          <a:prstGeom prst="rect">
            <a:avLst/>
          </a:prstGeom>
        </p:spPr>
        <p:txBody>
          <a:bodyPr anchor="t" rtlCol="false" tIns="0" lIns="0" bIns="0" rIns="0">
            <a:spAutoFit/>
          </a:bodyPr>
          <a:lstStyle/>
          <a:p>
            <a:pPr algn="just" marL="518160" indent="-259080" lvl="1">
              <a:lnSpc>
                <a:spcPts val="4224"/>
              </a:lnSpc>
              <a:buAutoNum type="arabicPeriod" startAt="1"/>
            </a:pPr>
            <a:r>
              <a:rPr lang="en-US" sz="2400" spc="96">
                <a:solidFill>
                  <a:srgbClr val="000000"/>
                </a:solidFill>
                <a:latin typeface="Open Sans"/>
              </a:rPr>
              <a:t>Defining the target efficiency improvement</a:t>
            </a:r>
          </a:p>
          <a:p>
            <a:pPr algn="just" marL="518160" indent="-259080" lvl="1">
              <a:lnSpc>
                <a:spcPts val="4224"/>
              </a:lnSpc>
              <a:buAutoNum type="arabicPeriod" startAt="1"/>
            </a:pPr>
            <a:r>
              <a:rPr lang="en-US" sz="2400" spc="96">
                <a:solidFill>
                  <a:srgbClr val="000000"/>
                </a:solidFill>
                <a:latin typeface="Open Sans"/>
              </a:rPr>
              <a:t>Identifying the key factors influencing efficiency</a:t>
            </a:r>
          </a:p>
          <a:p>
            <a:pPr algn="just" marL="518160" indent="-259080" lvl="1">
              <a:lnSpc>
                <a:spcPts val="4224"/>
              </a:lnSpc>
              <a:buAutoNum type="arabicPeriod" startAt="1"/>
            </a:pPr>
            <a:r>
              <a:rPr lang="en-US" sz="2400" spc="96">
                <a:solidFill>
                  <a:srgbClr val="000000"/>
                </a:solidFill>
                <a:latin typeface="Open Sans"/>
              </a:rPr>
              <a:t>Addressing scalability and reliability</a:t>
            </a:r>
          </a:p>
          <a:p>
            <a:pPr algn="just" marL="518160" indent="-259080" lvl="1">
              <a:lnSpc>
                <a:spcPts val="4224"/>
              </a:lnSpc>
              <a:buAutoNum type="arabicPeriod" startAt="1"/>
            </a:pPr>
            <a:r>
              <a:rPr lang="en-US" sz="2400" spc="96">
                <a:solidFill>
                  <a:srgbClr val="000000"/>
                </a:solidFill>
                <a:latin typeface="Open Sans"/>
              </a:rPr>
              <a:t>Integration with IoT technology</a:t>
            </a:r>
          </a:p>
          <a:p>
            <a:pPr algn="just" marL="0" indent="0" lvl="0">
              <a:lnSpc>
                <a:spcPts val="422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2149351" y="0"/>
            <a:ext cx="6114921" cy="6114921"/>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4838700" y="0"/>
                  </a:moveTo>
                  <a:lnTo>
                    <a:pt x="1511300" y="0"/>
                  </a:lnTo>
                  <a:cubicBezTo>
                    <a:pt x="676910" y="0"/>
                    <a:pt x="0" y="676910"/>
                    <a:pt x="0" y="1511300"/>
                  </a:cubicBezTo>
                  <a:lnTo>
                    <a:pt x="0" y="6350000"/>
                  </a:lnTo>
                  <a:lnTo>
                    <a:pt x="4838700" y="6350000"/>
                  </a:lnTo>
                  <a:cubicBezTo>
                    <a:pt x="5673090" y="6350000"/>
                    <a:pt x="6350000" y="5673090"/>
                    <a:pt x="6350000" y="4838700"/>
                  </a:cubicBezTo>
                  <a:lnTo>
                    <a:pt x="6350000" y="0"/>
                  </a:lnTo>
                  <a:lnTo>
                    <a:pt x="4838700" y="0"/>
                  </a:lnTo>
                  <a:close/>
                </a:path>
              </a:pathLst>
            </a:custGeom>
            <a:blipFill>
              <a:blip r:embed="rId2"/>
              <a:stretch>
                <a:fillRect l="-40119" t="0" r="-40119" b="0"/>
              </a:stretch>
            </a:blipFill>
          </p:spPr>
        </p:sp>
      </p:grpSp>
      <p:grpSp>
        <p:nvGrpSpPr>
          <p:cNvPr name="Group 7" id="7"/>
          <p:cNvGrpSpPr/>
          <p:nvPr/>
        </p:nvGrpSpPr>
        <p:grpSpPr>
          <a:xfrm rot="0">
            <a:off x="839945" y="2796715"/>
            <a:ext cx="877649" cy="87764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9" id="9"/>
            <p:cNvSpPr txBox="true"/>
            <p:nvPr/>
          </p:nvSpPr>
          <p:spPr>
            <a:xfrm>
              <a:off x="76200" y="28575"/>
              <a:ext cx="660400" cy="708025"/>
            </a:xfrm>
            <a:prstGeom prst="rect">
              <a:avLst/>
            </a:prstGeom>
          </p:spPr>
          <p:txBody>
            <a:bodyPr anchor="ctr" rtlCol="false" tIns="44470" lIns="44470" bIns="44470" rIns="44470"/>
            <a:lstStyle/>
            <a:p>
              <a:pPr algn="ctr">
                <a:lnSpc>
                  <a:spcPts val="4199"/>
                </a:lnSpc>
              </a:pPr>
              <a:r>
                <a:rPr lang="en-US" sz="2999">
                  <a:solidFill>
                    <a:srgbClr val="17726D"/>
                  </a:solidFill>
                  <a:latin typeface="Inter Bold"/>
                </a:rPr>
                <a:t>01</a:t>
              </a:r>
            </a:p>
          </p:txBody>
        </p:sp>
      </p:grpSp>
      <p:grpSp>
        <p:nvGrpSpPr>
          <p:cNvPr name="Group 10" id="10"/>
          <p:cNvGrpSpPr/>
          <p:nvPr/>
        </p:nvGrpSpPr>
        <p:grpSpPr>
          <a:xfrm rot="0">
            <a:off x="839945" y="6406654"/>
            <a:ext cx="877649" cy="87764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2" id="12"/>
            <p:cNvSpPr txBox="true"/>
            <p:nvPr/>
          </p:nvSpPr>
          <p:spPr>
            <a:xfrm>
              <a:off x="76200" y="28575"/>
              <a:ext cx="660400" cy="708025"/>
            </a:xfrm>
            <a:prstGeom prst="rect">
              <a:avLst/>
            </a:prstGeom>
          </p:spPr>
          <p:txBody>
            <a:bodyPr anchor="ctr" rtlCol="false" tIns="44470" lIns="44470" bIns="44470" rIns="44470"/>
            <a:lstStyle/>
            <a:p>
              <a:pPr algn="ctr">
                <a:lnSpc>
                  <a:spcPts val="4199"/>
                </a:lnSpc>
              </a:pPr>
              <a:r>
                <a:rPr lang="en-US" sz="2999">
                  <a:solidFill>
                    <a:srgbClr val="17726D"/>
                  </a:solidFill>
                  <a:latin typeface="Inter Bold"/>
                </a:rPr>
                <a:t>02</a:t>
              </a:r>
            </a:p>
          </p:txBody>
        </p:sp>
      </p:grpSp>
      <p:grpSp>
        <p:nvGrpSpPr>
          <p:cNvPr name="Group 13" id="13"/>
          <p:cNvGrpSpPr/>
          <p:nvPr/>
        </p:nvGrpSpPr>
        <p:grpSpPr>
          <a:xfrm rot="0">
            <a:off x="9590495" y="6406654"/>
            <a:ext cx="877649" cy="87764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5" id="15"/>
            <p:cNvSpPr txBox="true"/>
            <p:nvPr/>
          </p:nvSpPr>
          <p:spPr>
            <a:xfrm>
              <a:off x="76200" y="28575"/>
              <a:ext cx="660400" cy="708025"/>
            </a:xfrm>
            <a:prstGeom prst="rect">
              <a:avLst/>
            </a:prstGeom>
          </p:spPr>
          <p:txBody>
            <a:bodyPr anchor="ctr" rtlCol="false" tIns="44470" lIns="44470" bIns="44470" rIns="44470"/>
            <a:lstStyle/>
            <a:p>
              <a:pPr algn="ctr">
                <a:lnSpc>
                  <a:spcPts val="4199"/>
                </a:lnSpc>
              </a:pPr>
              <a:r>
                <a:rPr lang="en-US" sz="2999">
                  <a:solidFill>
                    <a:srgbClr val="17726D"/>
                  </a:solidFill>
                  <a:latin typeface="Inter Bold"/>
                </a:rPr>
                <a:t>03</a:t>
              </a:r>
            </a:p>
          </p:txBody>
        </p:sp>
      </p:grpSp>
      <p:grpSp>
        <p:nvGrpSpPr>
          <p:cNvPr name="Group 16" id="16"/>
          <p:cNvGrpSpPr/>
          <p:nvPr/>
        </p:nvGrpSpPr>
        <p:grpSpPr>
          <a:xfrm rot="0">
            <a:off x="-1061650" y="8036778"/>
            <a:ext cx="3803190" cy="380319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9" id="19"/>
          <p:cNvGrpSpPr/>
          <p:nvPr/>
        </p:nvGrpSpPr>
        <p:grpSpPr>
          <a:xfrm rot="0">
            <a:off x="0" y="10094695"/>
            <a:ext cx="18264272" cy="192305"/>
            <a:chOff x="0" y="0"/>
            <a:chExt cx="4810343" cy="50648"/>
          </a:xfrm>
        </p:grpSpPr>
        <p:sp>
          <p:nvSpPr>
            <p:cNvPr name="Freeform 20" id="20"/>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21" id="21"/>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grpSp>
        <p:nvGrpSpPr>
          <p:cNvPr name="Group 22" id="22"/>
          <p:cNvGrpSpPr/>
          <p:nvPr/>
        </p:nvGrpSpPr>
        <p:grpSpPr>
          <a:xfrm rot="0">
            <a:off x="9232905" y="671110"/>
            <a:ext cx="715180" cy="715180"/>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25" id="25"/>
          <p:cNvSpPr txBox="true"/>
          <p:nvPr/>
        </p:nvSpPr>
        <p:spPr>
          <a:xfrm rot="0">
            <a:off x="1172430" y="609774"/>
            <a:ext cx="7477886" cy="1434466"/>
          </a:xfrm>
          <a:prstGeom prst="rect">
            <a:avLst/>
          </a:prstGeom>
        </p:spPr>
        <p:txBody>
          <a:bodyPr anchor="t" rtlCol="false" tIns="0" lIns="0" bIns="0" rIns="0">
            <a:spAutoFit/>
          </a:bodyPr>
          <a:lstStyle/>
          <a:p>
            <a:pPr algn="l">
              <a:lnSpc>
                <a:spcPts val="5565"/>
              </a:lnSpc>
            </a:pPr>
            <a:r>
              <a:rPr lang="en-US" sz="5300">
                <a:solidFill>
                  <a:srgbClr val="17726D"/>
                </a:solidFill>
                <a:latin typeface="Inter Bold"/>
              </a:rPr>
              <a:t>PROPOSED PROBLEM IN THE PROJECT</a:t>
            </a:r>
          </a:p>
        </p:txBody>
      </p:sp>
      <p:sp>
        <p:nvSpPr>
          <p:cNvPr name="TextBox 26" id="26"/>
          <p:cNvSpPr txBox="true"/>
          <p:nvPr/>
        </p:nvSpPr>
        <p:spPr>
          <a:xfrm rot="0">
            <a:off x="1925690" y="2992436"/>
            <a:ext cx="4877173" cy="455295"/>
          </a:xfrm>
          <a:prstGeom prst="rect">
            <a:avLst/>
          </a:prstGeom>
        </p:spPr>
        <p:txBody>
          <a:bodyPr anchor="t" rtlCol="false" tIns="0" lIns="0" bIns="0" rIns="0">
            <a:spAutoFit/>
          </a:bodyPr>
          <a:lstStyle/>
          <a:p>
            <a:pPr algn="l">
              <a:lnSpc>
                <a:spcPts val="3779"/>
              </a:lnSpc>
            </a:pPr>
            <a:r>
              <a:rPr lang="en-US" sz="2699">
                <a:solidFill>
                  <a:srgbClr val="000000"/>
                </a:solidFill>
                <a:latin typeface="Inter Bold"/>
              </a:rPr>
              <a:t>Sensor Integration:</a:t>
            </a:r>
          </a:p>
        </p:txBody>
      </p:sp>
      <p:sp>
        <p:nvSpPr>
          <p:cNvPr name="TextBox 27" id="27"/>
          <p:cNvSpPr txBox="true"/>
          <p:nvPr/>
        </p:nvSpPr>
        <p:spPr>
          <a:xfrm rot="0">
            <a:off x="1925690" y="6602376"/>
            <a:ext cx="5764463" cy="455295"/>
          </a:xfrm>
          <a:prstGeom prst="rect">
            <a:avLst/>
          </a:prstGeom>
        </p:spPr>
        <p:txBody>
          <a:bodyPr anchor="t" rtlCol="false" tIns="0" lIns="0" bIns="0" rIns="0">
            <a:spAutoFit/>
          </a:bodyPr>
          <a:lstStyle/>
          <a:p>
            <a:pPr algn="l">
              <a:lnSpc>
                <a:spcPts val="3779"/>
              </a:lnSpc>
            </a:pPr>
            <a:r>
              <a:rPr lang="en-US" sz="2699">
                <a:solidFill>
                  <a:srgbClr val="000000"/>
                </a:solidFill>
                <a:latin typeface="Inter Bold"/>
              </a:rPr>
              <a:t>Control Algorithm Development</a:t>
            </a:r>
          </a:p>
        </p:txBody>
      </p:sp>
      <p:sp>
        <p:nvSpPr>
          <p:cNvPr name="TextBox 28" id="28"/>
          <p:cNvSpPr txBox="true"/>
          <p:nvPr/>
        </p:nvSpPr>
        <p:spPr>
          <a:xfrm rot="0">
            <a:off x="10676240" y="6602376"/>
            <a:ext cx="6724626" cy="455295"/>
          </a:xfrm>
          <a:prstGeom prst="rect">
            <a:avLst/>
          </a:prstGeom>
        </p:spPr>
        <p:txBody>
          <a:bodyPr anchor="t" rtlCol="false" tIns="0" lIns="0" bIns="0" rIns="0">
            <a:spAutoFit/>
          </a:bodyPr>
          <a:lstStyle/>
          <a:p>
            <a:pPr algn="l">
              <a:lnSpc>
                <a:spcPts val="3779"/>
              </a:lnSpc>
            </a:pPr>
            <a:r>
              <a:rPr lang="en-US" sz="2699">
                <a:solidFill>
                  <a:srgbClr val="000000"/>
                </a:solidFill>
                <a:latin typeface="Inter Bold"/>
              </a:rPr>
              <a:t>Actuator Implementation</a:t>
            </a:r>
          </a:p>
        </p:txBody>
      </p:sp>
      <p:sp>
        <p:nvSpPr>
          <p:cNvPr name="TextBox 29" id="29"/>
          <p:cNvSpPr txBox="true"/>
          <p:nvPr/>
        </p:nvSpPr>
        <p:spPr>
          <a:xfrm rot="0">
            <a:off x="1925690" y="3598164"/>
            <a:ext cx="6724626" cy="2303145"/>
          </a:xfrm>
          <a:prstGeom prst="rect">
            <a:avLst/>
          </a:prstGeom>
        </p:spPr>
        <p:txBody>
          <a:bodyPr anchor="t" rtlCol="false" tIns="0" lIns="0" bIns="0" rIns="0">
            <a:spAutoFit/>
          </a:bodyPr>
          <a:lstStyle/>
          <a:p>
            <a:pPr algn="just">
              <a:lnSpc>
                <a:spcPts val="3720"/>
              </a:lnSpc>
            </a:pPr>
            <a:r>
              <a:rPr lang="en-US" sz="2400">
                <a:solidFill>
                  <a:srgbClr val="000000"/>
                </a:solidFill>
                <a:latin typeface="Open Sans"/>
              </a:rPr>
              <a:t> The proposed system will incorporate a combination of sensors, including light sensors</a:t>
            </a:r>
          </a:p>
          <a:p>
            <a:pPr algn="just" marL="0" indent="0" lvl="0">
              <a:lnSpc>
                <a:spcPts val="3720"/>
              </a:lnSpc>
            </a:pPr>
            <a:r>
              <a:rPr lang="en-US" sz="2400">
                <a:solidFill>
                  <a:srgbClr val="000000"/>
                </a:solidFill>
                <a:latin typeface="Open Sans"/>
              </a:rPr>
              <a:t> GPS modules, and inertial measurement units (IMUs), to accurately determine the position of the sun in real-time. </a:t>
            </a:r>
          </a:p>
        </p:txBody>
      </p:sp>
      <p:sp>
        <p:nvSpPr>
          <p:cNvPr name="TextBox 30" id="30"/>
          <p:cNvSpPr txBox="true"/>
          <p:nvPr/>
        </p:nvSpPr>
        <p:spPr>
          <a:xfrm rot="0">
            <a:off x="1925690" y="7208103"/>
            <a:ext cx="6724626" cy="2769870"/>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rPr>
              <a:t>A sophisticated control algorithm will be developed to process sensor data and calculate the optimal position for the solar panels. The algorithm will consider factors such as solar azimuth angle, solar elevation angle, time of day.</a:t>
            </a:r>
          </a:p>
        </p:txBody>
      </p:sp>
      <p:sp>
        <p:nvSpPr>
          <p:cNvPr name="TextBox 31" id="31"/>
          <p:cNvSpPr txBox="true"/>
          <p:nvPr/>
        </p:nvSpPr>
        <p:spPr>
          <a:xfrm rot="0">
            <a:off x="10676240" y="7208103"/>
            <a:ext cx="6724626" cy="2303145"/>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rPr>
              <a:t>Actuators, such as servo motors or linear actuators, will be integrated into the solar tracking system to physically adjust the position of the solar panels based on the output of the control algorithm.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18666" y="1649730"/>
            <a:ext cx="8836391" cy="8229600"/>
          </a:xfrm>
          <a:custGeom>
            <a:avLst/>
            <a:gdLst/>
            <a:ahLst/>
            <a:cxnLst/>
            <a:rect r="r" b="b" t="t" l="l"/>
            <a:pathLst>
              <a:path h="8229600" w="8836391">
                <a:moveTo>
                  <a:pt x="0" y="0"/>
                </a:moveTo>
                <a:lnTo>
                  <a:pt x="8836390" y="0"/>
                </a:lnTo>
                <a:lnTo>
                  <a:pt x="8836390" y="8229600"/>
                </a:lnTo>
                <a:lnTo>
                  <a:pt x="0" y="8229600"/>
                </a:lnTo>
                <a:lnTo>
                  <a:pt x="0" y="0"/>
                </a:lnTo>
                <a:close/>
              </a:path>
            </a:pathLst>
          </a:custGeom>
          <a:blipFill>
            <a:blip r:embed="rId2"/>
            <a:stretch>
              <a:fillRect l="0" t="0" r="0" b="0"/>
            </a:stretch>
          </a:blipFill>
        </p:spPr>
      </p:sp>
      <p:grpSp>
        <p:nvGrpSpPr>
          <p:cNvPr name="Group 3" id="3"/>
          <p:cNvGrpSpPr/>
          <p:nvPr/>
        </p:nvGrpSpPr>
        <p:grpSpPr>
          <a:xfrm rot="0">
            <a:off x="14369267" y="-508812"/>
            <a:ext cx="4758515" cy="475851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6" id="6"/>
          <p:cNvSpPr txBox="true"/>
          <p:nvPr/>
        </p:nvSpPr>
        <p:spPr>
          <a:xfrm rot="0">
            <a:off x="721561" y="685536"/>
            <a:ext cx="16844878" cy="9848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rPr>
              <a:t>SYSTEM ARCHITECTURE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390642" y="0"/>
            <a:ext cx="5897358" cy="10287000"/>
            <a:chOff x="0" y="0"/>
            <a:chExt cx="1553214" cy="2709333"/>
          </a:xfrm>
        </p:grpSpPr>
        <p:sp>
          <p:nvSpPr>
            <p:cNvPr name="Freeform 3" id="3"/>
            <p:cNvSpPr/>
            <p:nvPr/>
          </p:nvSpPr>
          <p:spPr>
            <a:xfrm flipH="false" flipV="false" rot="0">
              <a:off x="0" y="0"/>
              <a:ext cx="1553214" cy="2709333"/>
            </a:xfrm>
            <a:custGeom>
              <a:avLst/>
              <a:gdLst/>
              <a:ahLst/>
              <a:cxnLst/>
              <a:rect r="r" b="b" t="t" l="l"/>
              <a:pathLst>
                <a:path h="2709333" w="1553214">
                  <a:moveTo>
                    <a:pt x="0" y="0"/>
                  </a:moveTo>
                  <a:lnTo>
                    <a:pt x="1553214" y="0"/>
                  </a:lnTo>
                  <a:lnTo>
                    <a:pt x="1553214" y="2709333"/>
                  </a:lnTo>
                  <a:lnTo>
                    <a:pt x="0" y="2709333"/>
                  </a:lnTo>
                  <a:close/>
                </a:path>
              </a:pathLst>
            </a:custGeom>
            <a:solidFill>
              <a:srgbClr val="17726D"/>
            </a:solidFill>
          </p:spPr>
        </p:sp>
        <p:sp>
          <p:nvSpPr>
            <p:cNvPr name="TextBox 4" id="4"/>
            <p:cNvSpPr txBox="true"/>
            <p:nvPr/>
          </p:nvSpPr>
          <p:spPr>
            <a:xfrm>
              <a:off x="0" y="-47625"/>
              <a:ext cx="1553214"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259300" y="9151339"/>
            <a:ext cx="1028700" cy="1135661"/>
            <a:chOff x="0" y="0"/>
            <a:chExt cx="270933" cy="299104"/>
          </a:xfrm>
        </p:grpSpPr>
        <p:sp>
          <p:nvSpPr>
            <p:cNvPr name="Freeform 6" id="6"/>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7" id="7"/>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866642" y="0"/>
            <a:ext cx="1028700" cy="1135661"/>
            <a:chOff x="0" y="0"/>
            <a:chExt cx="270933" cy="299104"/>
          </a:xfrm>
        </p:grpSpPr>
        <p:sp>
          <p:nvSpPr>
            <p:cNvPr name="Freeform 9" id="9"/>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10" id="10"/>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3268930" y="-1565593"/>
            <a:ext cx="5402508" cy="54025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1435253" y="1133475"/>
            <a:ext cx="8932685" cy="9848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rPr>
              <a:t>RESULT</a:t>
            </a:r>
          </a:p>
        </p:txBody>
      </p:sp>
      <p:sp>
        <p:nvSpPr>
          <p:cNvPr name="AutoShape 15" id="15"/>
          <p:cNvSpPr/>
          <p:nvPr/>
        </p:nvSpPr>
        <p:spPr>
          <a:xfrm>
            <a:off x="1085850" y="2994092"/>
            <a:ext cx="0" cy="1442010"/>
          </a:xfrm>
          <a:prstGeom prst="line">
            <a:avLst/>
          </a:prstGeom>
          <a:ln cap="flat" w="76200">
            <a:solidFill>
              <a:srgbClr val="EAE4D2"/>
            </a:solidFill>
            <a:prstDash val="solid"/>
            <a:headEnd type="none" len="sm" w="sm"/>
            <a:tailEnd type="none" len="sm" w="sm"/>
          </a:ln>
        </p:spPr>
      </p:sp>
      <p:sp>
        <p:nvSpPr>
          <p:cNvPr name="TextBox 16" id="16"/>
          <p:cNvSpPr txBox="true"/>
          <p:nvPr/>
        </p:nvSpPr>
        <p:spPr>
          <a:xfrm rot="0">
            <a:off x="1498024" y="2264021"/>
            <a:ext cx="9882968" cy="7420737"/>
          </a:xfrm>
          <a:prstGeom prst="rect">
            <a:avLst/>
          </a:prstGeom>
        </p:spPr>
        <p:txBody>
          <a:bodyPr anchor="t" rtlCol="false" tIns="0" lIns="0" bIns="0" rIns="0">
            <a:spAutoFit/>
          </a:bodyPr>
          <a:lstStyle/>
          <a:p>
            <a:pPr algn="just" marL="518160" indent="-259080" lvl="1">
              <a:lnSpc>
                <a:spcPts val="4224"/>
              </a:lnSpc>
              <a:buFont typeface="Arial"/>
              <a:buChar char="•"/>
            </a:pPr>
            <a:r>
              <a:rPr lang="en-US" sz="2400" spc="96">
                <a:solidFill>
                  <a:srgbClr val="000000"/>
                </a:solidFill>
                <a:latin typeface="Open Sans"/>
              </a:rPr>
              <a:t>Increased Energy Harvesting Efficiency: Experimental results demonstrate a significant improvement in energy generation efficiency compared to fixed solar panel installations. The IoT-enabled solar tracking system consistently achieves higher energy outputs by dynamically adjusting panel orientation to maximize sunlight exposure throughout the day.</a:t>
            </a:r>
          </a:p>
          <a:p>
            <a:pPr algn="just" marL="518160" indent="-259080" lvl="1">
              <a:lnSpc>
                <a:spcPts val="4224"/>
              </a:lnSpc>
              <a:buFont typeface="Arial"/>
              <a:buChar char="•"/>
            </a:pPr>
            <a:r>
              <a:rPr lang="en-US" sz="2400" spc="96">
                <a:solidFill>
                  <a:srgbClr val="000000"/>
                </a:solidFill>
                <a:latin typeface="Open Sans"/>
              </a:rPr>
              <a:t>Real-time Monitoring and Control: The IoT connectivity enables real-time monitoring of system performance and remote control of panel orientation. Users can access performance metrics, such as energy output and tracking accuracy, and make adjustments to optimize system performance as needed.</a:t>
            </a:r>
          </a:p>
          <a:p>
            <a:pPr algn="just" marL="0" indent="0" lvl="0">
              <a:lnSpc>
                <a:spcPts val="4224"/>
              </a:lnSpc>
            </a:pPr>
          </a:p>
        </p:txBody>
      </p:sp>
      <p:grpSp>
        <p:nvGrpSpPr>
          <p:cNvPr name="Group 17" id="17"/>
          <p:cNvGrpSpPr/>
          <p:nvPr/>
        </p:nvGrpSpPr>
        <p:grpSpPr>
          <a:xfrm rot="0">
            <a:off x="10196488" y="1215940"/>
            <a:ext cx="715180" cy="71518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20" id="20"/>
          <p:cNvSpPr/>
          <p:nvPr/>
        </p:nvSpPr>
        <p:spPr>
          <a:xfrm flipH="false" flipV="false" rot="0">
            <a:off x="12390642" y="2994092"/>
            <a:ext cx="6588554" cy="4935056"/>
          </a:xfrm>
          <a:custGeom>
            <a:avLst/>
            <a:gdLst/>
            <a:ahLst/>
            <a:cxnLst/>
            <a:rect r="r" b="b" t="t" l="l"/>
            <a:pathLst>
              <a:path h="4935056" w="6588554">
                <a:moveTo>
                  <a:pt x="0" y="0"/>
                </a:moveTo>
                <a:lnTo>
                  <a:pt x="6588555" y="0"/>
                </a:lnTo>
                <a:lnTo>
                  <a:pt x="6588555" y="4935056"/>
                </a:lnTo>
                <a:lnTo>
                  <a:pt x="0" y="4935056"/>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786332" y="1713305"/>
            <a:ext cx="7168383" cy="7168355"/>
            <a:chOff x="0" y="0"/>
            <a:chExt cx="6350000" cy="6349975"/>
          </a:xfrm>
        </p:grpSpPr>
        <p:sp>
          <p:nvSpPr>
            <p:cNvPr name="Freeform 6" id="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11270" t="0" r="-47717" b="0"/>
              </a:stretch>
            </a:blipFill>
          </p:spPr>
        </p:sp>
      </p:grpSp>
      <p:sp>
        <p:nvSpPr>
          <p:cNvPr name="AutoShape 7" id="7"/>
          <p:cNvSpPr/>
          <p:nvPr/>
        </p:nvSpPr>
        <p:spPr>
          <a:xfrm flipV="true">
            <a:off x="9091167" y="2782782"/>
            <a:ext cx="4351856" cy="0"/>
          </a:xfrm>
          <a:prstGeom prst="line">
            <a:avLst/>
          </a:prstGeom>
          <a:ln cap="flat" w="76200">
            <a:solidFill>
              <a:srgbClr val="EAE4D2"/>
            </a:solidFill>
            <a:prstDash val="solid"/>
            <a:headEnd type="none" len="sm" w="sm"/>
            <a:tailEnd type="none" len="sm" w="sm"/>
          </a:ln>
        </p:spPr>
      </p:sp>
      <p:sp>
        <p:nvSpPr>
          <p:cNvPr name="Freeform 8" id="8"/>
          <p:cNvSpPr/>
          <p:nvPr/>
        </p:nvSpPr>
        <p:spPr>
          <a:xfrm flipH="false" flipV="false" rot="0">
            <a:off x="1028700" y="1559323"/>
            <a:ext cx="1189176" cy="1137285"/>
          </a:xfrm>
          <a:custGeom>
            <a:avLst/>
            <a:gdLst/>
            <a:ahLst/>
            <a:cxnLst/>
            <a:rect r="r" b="b" t="t" l="l"/>
            <a:pathLst>
              <a:path h="1137285" w="1189176">
                <a:moveTo>
                  <a:pt x="0" y="0"/>
                </a:moveTo>
                <a:lnTo>
                  <a:pt x="1189176" y="0"/>
                </a:lnTo>
                <a:lnTo>
                  <a:pt x="1189176" y="1137285"/>
                </a:lnTo>
                <a:lnTo>
                  <a:pt x="0" y="11372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1028700" y="8881660"/>
            <a:ext cx="715180" cy="71518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2" id="12"/>
          <p:cNvGrpSpPr/>
          <p:nvPr/>
        </p:nvGrpSpPr>
        <p:grpSpPr>
          <a:xfrm rot="0">
            <a:off x="14871011" y="6031106"/>
            <a:ext cx="5402508" cy="540250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5" id="15"/>
          <p:cNvSpPr txBox="true"/>
          <p:nvPr/>
        </p:nvSpPr>
        <p:spPr>
          <a:xfrm rot="0">
            <a:off x="9091101" y="1664098"/>
            <a:ext cx="8168199" cy="9848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rPr>
              <a:t>CONCLUSION</a:t>
            </a:r>
          </a:p>
        </p:txBody>
      </p:sp>
      <p:sp>
        <p:nvSpPr>
          <p:cNvPr name="TextBox 16" id="16"/>
          <p:cNvSpPr txBox="true"/>
          <p:nvPr/>
        </p:nvSpPr>
        <p:spPr>
          <a:xfrm rot="0">
            <a:off x="9144000" y="2976873"/>
            <a:ext cx="8115300" cy="4753737"/>
          </a:xfrm>
          <a:prstGeom prst="rect">
            <a:avLst/>
          </a:prstGeom>
        </p:spPr>
        <p:txBody>
          <a:bodyPr anchor="t" rtlCol="false" tIns="0" lIns="0" bIns="0" rIns="0">
            <a:spAutoFit/>
          </a:bodyPr>
          <a:lstStyle/>
          <a:p>
            <a:pPr algn="just" marL="0" indent="0" lvl="0">
              <a:lnSpc>
                <a:spcPts val="4224"/>
              </a:lnSpc>
            </a:pPr>
            <a:r>
              <a:rPr lang="en-US" sz="2400" spc="96">
                <a:solidFill>
                  <a:srgbClr val="000000"/>
                </a:solidFill>
                <a:latin typeface="Open Sans"/>
              </a:rPr>
              <a:t>In conclusion, the development and implementation of an IoT-enabled solar tracking system for optimal energy harvesting represent a significant advancement in the field of renewable energy technology. Through the integration of sensors, actuators, and IoT connectivity, the proposed system offers a holistic approach to maximizing solar energy utilization while promoting sustainability and resilience in energy generation.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DAGEti_wbfk</dc:identifier>
  <dcterms:modified xsi:type="dcterms:W3CDTF">2011-08-01T06:04:30Z</dcterms:modified>
  <cp:revision>1</cp:revision>
  <dc:title>INTERNET OF THINGS</dc:title>
</cp:coreProperties>
</file>