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7.jpg" ContentType="image/jpg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C703-4797-46A1-91D8-4F3FCA849E75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5D0F-5BE8-497C-B423-468EDCD4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19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C703-4797-46A1-91D8-4F3FCA849E75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5D0F-5BE8-497C-B423-468EDCD4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29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C703-4797-46A1-91D8-4F3FCA849E75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5D0F-5BE8-497C-B423-468EDCD4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222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C703-4797-46A1-91D8-4F3FCA849E75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5D0F-5BE8-497C-B423-468EDCD42AE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6652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C703-4797-46A1-91D8-4F3FCA849E75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5D0F-5BE8-497C-B423-468EDCD4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561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C703-4797-46A1-91D8-4F3FCA849E75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5D0F-5BE8-497C-B423-468EDCD4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261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C703-4797-46A1-91D8-4F3FCA849E75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5D0F-5BE8-497C-B423-468EDCD4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40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C703-4797-46A1-91D8-4F3FCA849E75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5D0F-5BE8-497C-B423-468EDCD4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852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C703-4797-46A1-91D8-4F3FCA849E75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5D0F-5BE8-497C-B423-468EDCD4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21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C703-4797-46A1-91D8-4F3FCA849E75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5D0F-5BE8-497C-B423-468EDCD4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70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C703-4797-46A1-91D8-4F3FCA849E75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5D0F-5BE8-497C-B423-468EDCD4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54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C703-4797-46A1-91D8-4F3FCA849E75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5D0F-5BE8-497C-B423-468EDCD4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05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C703-4797-46A1-91D8-4F3FCA849E75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5D0F-5BE8-497C-B423-468EDCD4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71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C703-4797-46A1-91D8-4F3FCA849E75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5D0F-5BE8-497C-B423-468EDCD4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92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C703-4797-46A1-91D8-4F3FCA849E75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5D0F-5BE8-497C-B423-468EDCD4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31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C703-4797-46A1-91D8-4F3FCA849E75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5D0F-5BE8-497C-B423-468EDCD4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79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C703-4797-46A1-91D8-4F3FCA849E75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5D0F-5BE8-497C-B423-468EDCD4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39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E17C703-4797-46A1-91D8-4F3FCA849E75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1785D0F-5BE8-497C-B423-468EDCD4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453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64AC-A480-0739-2BF9-581CDD495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258" y="491613"/>
            <a:ext cx="4837471" cy="4198374"/>
          </a:xfrm>
        </p:spPr>
        <p:txBody>
          <a:bodyPr>
            <a:normAutofit/>
          </a:bodyPr>
          <a:lstStyle/>
          <a:p>
            <a:r>
              <a:rPr lang="en-IN" dirty="0"/>
              <a:t>Music Player </a:t>
            </a:r>
            <a:br>
              <a:rPr lang="en-IN" dirty="0"/>
            </a:br>
            <a:r>
              <a:rPr lang="en-IN" sz="4400" dirty="0"/>
              <a:t>Using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CF55F-DE25-80D8-A0A7-0E611822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6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C152-8C5C-01EA-C2CA-BDDB7D48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Why python??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1D26-FF8F-B5F5-401F-E4C5376B1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000" dirty="0">
                <a:solidFill>
                  <a:srgbClr val="D7E5D8"/>
                </a:solidFill>
                <a:latin typeface="Trebuchet MS"/>
                <a:cs typeface="Trebuchet MS"/>
              </a:rPr>
              <a:t>Python's</a:t>
            </a:r>
            <a:r>
              <a:rPr lang="en-US" sz="2000" spc="-55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lang="en-US" sz="2000" spc="-45" dirty="0">
                <a:solidFill>
                  <a:srgbClr val="D7E5D8"/>
                </a:solidFill>
                <a:latin typeface="Trebuchet MS"/>
                <a:cs typeface="Trebuchet MS"/>
              </a:rPr>
              <a:t>versatility</a:t>
            </a:r>
            <a:r>
              <a:rPr lang="en-US" sz="2000" spc="-50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lang="en-US" sz="2000" dirty="0">
                <a:solidFill>
                  <a:srgbClr val="D7E5D8"/>
                </a:solidFill>
                <a:latin typeface="Trebuchet MS"/>
                <a:cs typeface="Trebuchet MS"/>
              </a:rPr>
              <a:t>and</a:t>
            </a:r>
            <a:r>
              <a:rPr lang="en-US" sz="2000" spc="-50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lang="en-US" sz="2000" spc="-25" dirty="0">
                <a:solidFill>
                  <a:srgbClr val="D7E5D8"/>
                </a:solidFill>
                <a:latin typeface="Trebuchet MS"/>
                <a:cs typeface="Trebuchet MS"/>
              </a:rPr>
              <a:t>simplicity</a:t>
            </a:r>
            <a:r>
              <a:rPr lang="en-US" sz="2000" spc="-55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lang="en-US" sz="2000" dirty="0">
                <a:solidFill>
                  <a:srgbClr val="D7E5D8"/>
                </a:solidFill>
                <a:latin typeface="Trebuchet MS"/>
                <a:cs typeface="Trebuchet MS"/>
              </a:rPr>
              <a:t>make</a:t>
            </a:r>
            <a:r>
              <a:rPr lang="en-US" sz="2000" spc="-50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lang="en-US" sz="2000" spc="-80" dirty="0">
                <a:solidFill>
                  <a:srgbClr val="D7E5D8"/>
                </a:solidFill>
                <a:latin typeface="Trebuchet MS"/>
                <a:cs typeface="Trebuchet MS"/>
              </a:rPr>
              <a:t>it</a:t>
            </a:r>
            <a:r>
              <a:rPr lang="en-US" sz="2000" spc="-50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lang="en-US" sz="2000" dirty="0">
                <a:solidFill>
                  <a:srgbClr val="D7E5D8"/>
                </a:solidFill>
                <a:latin typeface="Trebuchet MS"/>
                <a:cs typeface="Trebuchet MS"/>
              </a:rPr>
              <a:t>a</a:t>
            </a:r>
            <a:r>
              <a:rPr lang="en-US" sz="2000" spc="-50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lang="en-US" sz="2000" spc="-20" dirty="0">
                <a:solidFill>
                  <a:srgbClr val="D7E5D8"/>
                </a:solidFill>
                <a:latin typeface="Trebuchet MS"/>
                <a:cs typeface="Trebuchet MS"/>
              </a:rPr>
              <a:t>great</a:t>
            </a:r>
            <a:r>
              <a:rPr lang="en-US" sz="2000" spc="-55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lang="en-US" sz="2000" dirty="0">
                <a:solidFill>
                  <a:srgbClr val="D7E5D8"/>
                </a:solidFill>
                <a:latin typeface="Trebuchet MS"/>
                <a:cs typeface="Trebuchet MS"/>
              </a:rPr>
              <a:t>choice</a:t>
            </a:r>
            <a:r>
              <a:rPr lang="en-US" sz="2000" spc="-50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lang="en-US" sz="2000" spc="-25" dirty="0">
                <a:solidFill>
                  <a:srgbClr val="D7E5D8"/>
                </a:solidFill>
                <a:latin typeface="Trebuchet MS"/>
                <a:cs typeface="Trebuchet MS"/>
              </a:rPr>
              <a:t>for </a:t>
            </a:r>
            <a:r>
              <a:rPr lang="en-US" sz="2000" spc="-20" dirty="0">
                <a:solidFill>
                  <a:srgbClr val="D7E5D8"/>
                </a:solidFill>
                <a:latin typeface="Trebuchet MS"/>
                <a:cs typeface="Trebuchet MS"/>
              </a:rPr>
              <a:t>crafting</a:t>
            </a:r>
            <a:r>
              <a:rPr lang="en-US" sz="2000" spc="-55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lang="en-US" sz="2000" dirty="0">
                <a:solidFill>
                  <a:srgbClr val="D7E5D8"/>
                </a:solidFill>
                <a:latin typeface="Trebuchet MS"/>
                <a:cs typeface="Trebuchet MS"/>
              </a:rPr>
              <a:t>music</a:t>
            </a:r>
            <a:r>
              <a:rPr lang="en-US" sz="2000" spc="-50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lang="en-US" sz="2000" spc="-30" dirty="0">
                <a:solidFill>
                  <a:srgbClr val="D7E5D8"/>
                </a:solidFill>
                <a:latin typeface="Trebuchet MS"/>
                <a:cs typeface="Trebuchet MS"/>
              </a:rPr>
              <a:t>player</a:t>
            </a:r>
            <a:r>
              <a:rPr lang="en-US" sz="2000" spc="-50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lang="en-US" sz="2000" spc="-10" dirty="0" err="1">
                <a:solidFill>
                  <a:srgbClr val="D7E5D8"/>
                </a:solidFill>
                <a:latin typeface="Trebuchet MS"/>
                <a:cs typeface="Trebuchet MS"/>
              </a:rPr>
              <a:t>applications.Its</a:t>
            </a:r>
            <a:r>
              <a:rPr lang="en-US" sz="2000" spc="-85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lang="en-US" sz="2000" spc="-30" dirty="0">
                <a:solidFill>
                  <a:srgbClr val="D7E5D8"/>
                </a:solidFill>
                <a:latin typeface="Trebuchet MS"/>
                <a:cs typeface="Trebuchet MS"/>
              </a:rPr>
              <a:t>extensive</a:t>
            </a:r>
            <a:r>
              <a:rPr lang="en-US" sz="2000" spc="-85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lang="en-US" sz="2000" spc="-40" dirty="0">
                <a:solidFill>
                  <a:srgbClr val="D7E5D8"/>
                </a:solidFill>
                <a:latin typeface="Trebuchet MS"/>
                <a:cs typeface="Trebuchet MS"/>
              </a:rPr>
              <a:t>libraries</a:t>
            </a:r>
            <a:r>
              <a:rPr lang="en-US" sz="2000" spc="-85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lang="en-US" sz="2000" spc="-40" dirty="0">
                <a:solidFill>
                  <a:srgbClr val="D7E5D8"/>
                </a:solidFill>
                <a:latin typeface="Trebuchet MS"/>
                <a:cs typeface="Trebuchet MS"/>
              </a:rPr>
              <a:t>offer</a:t>
            </a:r>
            <a:r>
              <a:rPr lang="en-US" sz="2000" spc="-80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lang="en-US" sz="2000" spc="-10" dirty="0">
                <a:solidFill>
                  <a:srgbClr val="D7E5D8"/>
                </a:solidFill>
                <a:latin typeface="Trebuchet MS"/>
                <a:cs typeface="Trebuchet MS"/>
              </a:rPr>
              <a:t>robust</a:t>
            </a:r>
            <a:r>
              <a:rPr lang="en-US" sz="2000" spc="-85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lang="en-US" sz="2000" spc="-25" dirty="0">
                <a:solidFill>
                  <a:srgbClr val="D7E5D8"/>
                </a:solidFill>
                <a:latin typeface="Trebuchet MS"/>
                <a:cs typeface="Trebuchet MS"/>
              </a:rPr>
              <a:t>functionality</a:t>
            </a:r>
            <a:r>
              <a:rPr lang="en-US" sz="2000" spc="-85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lang="en-US" sz="2000" spc="-40" dirty="0">
                <a:solidFill>
                  <a:srgbClr val="D7E5D8"/>
                </a:solidFill>
                <a:latin typeface="Trebuchet MS"/>
                <a:cs typeface="Trebuchet MS"/>
              </a:rPr>
              <a:t>for</a:t>
            </a:r>
            <a:r>
              <a:rPr lang="en-US" sz="2000" spc="-80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lang="en-US" sz="2000" spc="-10" dirty="0">
                <a:solidFill>
                  <a:srgbClr val="D7E5D8"/>
                </a:solidFill>
                <a:latin typeface="Trebuchet MS"/>
                <a:cs typeface="Trebuchet MS"/>
              </a:rPr>
              <a:t>audio </a:t>
            </a:r>
            <a:r>
              <a:rPr lang="en-US" sz="2000" spc="-30" dirty="0">
                <a:solidFill>
                  <a:srgbClr val="D7E5D8"/>
                </a:solidFill>
                <a:latin typeface="Trebuchet MS"/>
                <a:cs typeface="Trebuchet MS"/>
              </a:rPr>
              <a:t>processing,</a:t>
            </a:r>
            <a:r>
              <a:rPr lang="en-US" sz="2000" spc="-70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lang="en-US" sz="2000" spc="-20" dirty="0">
                <a:solidFill>
                  <a:srgbClr val="D7E5D8"/>
                </a:solidFill>
                <a:latin typeface="Trebuchet MS"/>
                <a:cs typeface="Trebuchet MS"/>
              </a:rPr>
              <a:t>user</a:t>
            </a:r>
            <a:r>
              <a:rPr lang="en-US" sz="2000" spc="-65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lang="en-US" sz="2000" spc="-30" dirty="0">
                <a:solidFill>
                  <a:srgbClr val="D7E5D8"/>
                </a:solidFill>
                <a:latin typeface="Trebuchet MS"/>
                <a:cs typeface="Trebuchet MS"/>
              </a:rPr>
              <a:t>interface</a:t>
            </a:r>
            <a:r>
              <a:rPr lang="en-US" sz="2000" spc="-70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lang="en-US" sz="2000" spc="-40" dirty="0">
                <a:solidFill>
                  <a:srgbClr val="D7E5D8"/>
                </a:solidFill>
                <a:latin typeface="Trebuchet MS"/>
                <a:cs typeface="Trebuchet MS"/>
              </a:rPr>
              <a:t>design,</a:t>
            </a:r>
            <a:r>
              <a:rPr lang="en-US" sz="2000" spc="-65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lang="en-US" sz="2000" dirty="0">
                <a:solidFill>
                  <a:srgbClr val="D7E5D8"/>
                </a:solidFill>
                <a:latin typeface="Trebuchet MS"/>
                <a:cs typeface="Trebuchet MS"/>
              </a:rPr>
              <a:t>and</a:t>
            </a:r>
            <a:r>
              <a:rPr lang="en-US" sz="2000" spc="-70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lang="en-US" sz="2000" spc="-65" dirty="0">
                <a:solidFill>
                  <a:srgbClr val="D7E5D8"/>
                </a:solidFill>
                <a:latin typeface="Trebuchet MS"/>
                <a:cs typeface="Trebuchet MS"/>
              </a:rPr>
              <a:t>file </a:t>
            </a:r>
            <a:r>
              <a:rPr lang="en-US" sz="2000" spc="-10" dirty="0">
                <a:solidFill>
                  <a:srgbClr val="D7E5D8"/>
                </a:solidFill>
                <a:latin typeface="Trebuchet MS"/>
                <a:cs typeface="Trebuchet MS"/>
              </a:rPr>
              <a:t>management.</a:t>
            </a:r>
          </a:p>
          <a:p>
            <a:pPr marL="36900" indent="0">
              <a:buNone/>
            </a:pPr>
            <a:r>
              <a:rPr lang="en-US" spc="-10" dirty="0">
                <a:solidFill>
                  <a:srgbClr val="D7E5D8"/>
                </a:solidFill>
                <a:latin typeface="Trebuchet MS"/>
                <a:cs typeface="Trebuchet MS"/>
              </a:rPr>
              <a:t>Different Libraries included in this project are: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000" spc="-10" dirty="0" err="1">
                <a:solidFill>
                  <a:srgbClr val="D7E5D8"/>
                </a:solidFill>
                <a:latin typeface="Trebuchet MS"/>
                <a:cs typeface="Trebuchet MS"/>
              </a:rPr>
              <a:t>pyGame</a:t>
            </a:r>
            <a:endParaRPr lang="en-US" sz="2000" spc="-10" dirty="0">
              <a:solidFill>
                <a:srgbClr val="D7E5D8"/>
              </a:solidFill>
              <a:latin typeface="Trebuchet MS"/>
              <a:cs typeface="Trebuchet MS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2000" spc="-10" dirty="0" err="1">
                <a:solidFill>
                  <a:srgbClr val="D7E5D8"/>
                </a:solidFill>
                <a:latin typeface="Trebuchet MS"/>
                <a:cs typeface="Trebuchet MS"/>
              </a:rPr>
              <a:t>PlaySound</a:t>
            </a:r>
            <a:endParaRPr lang="en-US" sz="2000" spc="-10" dirty="0">
              <a:solidFill>
                <a:srgbClr val="D7E5D8"/>
              </a:solidFill>
              <a:latin typeface="Trebuchet MS"/>
              <a:cs typeface="Trebuchet MS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pc="-10" dirty="0">
                <a:solidFill>
                  <a:srgbClr val="D7E5D8"/>
                </a:solidFill>
                <a:latin typeface="Trebuchet MS"/>
                <a:cs typeface="Trebuchet MS"/>
              </a:rPr>
              <a:t>Mutagen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000" spc="-10" dirty="0" err="1">
                <a:solidFill>
                  <a:srgbClr val="D7E5D8"/>
                </a:solidFill>
                <a:latin typeface="Trebuchet MS"/>
                <a:cs typeface="Trebuchet MS"/>
              </a:rPr>
              <a:t>Gtts</a:t>
            </a:r>
            <a:endParaRPr lang="en-US" sz="2000" spc="-10" dirty="0">
              <a:solidFill>
                <a:srgbClr val="D7E5D8"/>
              </a:solidFill>
              <a:latin typeface="Trebuchet MS"/>
              <a:cs typeface="Trebuchet MS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pc="-10" dirty="0" err="1">
                <a:solidFill>
                  <a:srgbClr val="D7E5D8"/>
                </a:solidFill>
                <a:latin typeface="Trebuchet MS"/>
                <a:cs typeface="Trebuchet MS"/>
              </a:rPr>
              <a:t>tkinter</a:t>
            </a:r>
            <a:endParaRPr lang="en-US" sz="2000" dirty="0">
              <a:latin typeface="Trebuchet MS"/>
              <a:cs typeface="Trebuchet MS"/>
            </a:endParaRP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40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ADC4-B5FB-C26C-E4A7-41CBAF72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779082" cy="970450"/>
          </a:xfrm>
        </p:spPr>
        <p:txBody>
          <a:bodyPr>
            <a:normAutofit fontScale="90000"/>
          </a:bodyPr>
          <a:lstStyle/>
          <a:p>
            <a:r>
              <a:rPr lang="en-IN" dirty="0"/>
              <a:t>Requirements of </a:t>
            </a:r>
            <a:br>
              <a:rPr lang="en-IN" dirty="0"/>
            </a:br>
            <a:r>
              <a:rPr lang="en-IN" dirty="0"/>
              <a:t>Mx-Player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8FF6A-1CBC-F876-C745-78F964B4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576" y="2172929"/>
            <a:ext cx="4484115" cy="3048000"/>
          </a:xfrm>
        </p:spPr>
        <p:txBody>
          <a:bodyPr/>
          <a:lstStyle/>
          <a:p>
            <a:r>
              <a:rPr lang="en-IN" dirty="0"/>
              <a:t>Play &amp; Pause: Basic Playback functionality.</a:t>
            </a:r>
          </a:p>
          <a:p>
            <a:r>
              <a:rPr lang="en-IN" dirty="0"/>
              <a:t>Volume Controls</a:t>
            </a:r>
          </a:p>
          <a:p>
            <a:r>
              <a:rPr lang="en-IN" dirty="0"/>
              <a:t>Playlist Management</a:t>
            </a:r>
          </a:p>
          <a:p>
            <a:r>
              <a:rPr lang="en-IN" dirty="0"/>
              <a:t>Track Information (meta-data)</a:t>
            </a:r>
          </a:p>
          <a:p>
            <a:endParaRPr lang="en-IN" dirty="0"/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1342" y="0"/>
            <a:ext cx="4650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3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0311-0893-BD80-F49D-F5AD320C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028" y="403123"/>
            <a:ext cx="4975728" cy="970450"/>
          </a:xfrm>
        </p:spPr>
        <p:txBody>
          <a:bodyPr/>
          <a:lstStyle/>
          <a:p>
            <a:r>
              <a:rPr lang="en-IN" u="sng" dirty="0"/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6119A-39AA-ED20-2898-A4C2055B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336" y="2273224"/>
            <a:ext cx="7109328" cy="2633074"/>
          </a:xfrm>
        </p:spPr>
        <p:txBody>
          <a:bodyPr/>
          <a:lstStyle/>
          <a:p>
            <a:r>
              <a:rPr lang="en-IN" dirty="0" err="1"/>
              <a:t>Tkinter</a:t>
            </a:r>
            <a:r>
              <a:rPr lang="en-IN" dirty="0"/>
              <a:t> library of python played a very essential role in creating a graphical user interface(GUI).</a:t>
            </a:r>
          </a:p>
          <a:p>
            <a:r>
              <a:rPr lang="en-IN" dirty="0"/>
              <a:t>In this project all the elements of </a:t>
            </a:r>
            <a:r>
              <a:rPr lang="en-IN" dirty="0" err="1"/>
              <a:t>tkinter</a:t>
            </a:r>
            <a:r>
              <a:rPr lang="en-IN" dirty="0"/>
              <a:t> were imported in order to get all the </a:t>
            </a:r>
            <a:r>
              <a:rPr lang="en-IN" dirty="0" err="1"/>
              <a:t>widgets,frames</a:t>
            </a:r>
            <a:r>
              <a:rPr lang="en-IN" dirty="0"/>
              <a:t> and functions with </a:t>
            </a:r>
            <a:r>
              <a:rPr lang="en-IN" dirty="0" err="1"/>
              <a:t>tkinter</a:t>
            </a:r>
            <a:r>
              <a:rPr lang="en-IN" dirty="0"/>
              <a:t>.</a:t>
            </a:r>
          </a:p>
          <a:p>
            <a:r>
              <a:rPr lang="en-IN" dirty="0"/>
              <a:t>The GUI ensures smooth navigation and a user-friendly experience.</a:t>
            </a:r>
          </a:p>
        </p:txBody>
      </p:sp>
    </p:spTree>
    <p:extLst>
      <p:ext uri="{BB962C8B-B14F-4D97-AF65-F5344CB8AC3E}">
        <p14:creationId xmlns:p14="http://schemas.microsoft.com/office/powerpoint/2010/main" val="158782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D16C-6715-9A73-B172-7AC83D71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7079831" cy="970450"/>
          </a:xfrm>
        </p:spPr>
        <p:txBody>
          <a:bodyPr/>
          <a:lstStyle/>
          <a:p>
            <a:r>
              <a:rPr lang="en-IN" dirty="0"/>
              <a:t>Speech-Recognition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6DC39-C388-5652-C419-65829594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50204"/>
            <a:ext cx="7954902" cy="3203345"/>
          </a:xfrm>
        </p:spPr>
        <p:txBody>
          <a:bodyPr/>
          <a:lstStyle/>
          <a:p>
            <a:r>
              <a:rPr lang="en-IN" dirty="0"/>
              <a:t>In my project I have user Google speech to text  service which enables the music player to listen to speech commands and adds an extra layer of convenience.</a:t>
            </a:r>
          </a:p>
          <a:p>
            <a:r>
              <a:rPr lang="en-IN" dirty="0"/>
              <a:t>The </a:t>
            </a:r>
            <a:r>
              <a:rPr lang="en-IN" dirty="0" err="1"/>
              <a:t>listen_for_commands</a:t>
            </a:r>
            <a:r>
              <a:rPr lang="en-IN" dirty="0"/>
              <a:t> </a:t>
            </a:r>
            <a:r>
              <a:rPr lang="en-IN" dirty="0" err="1"/>
              <a:t>continuesly</a:t>
            </a:r>
            <a:r>
              <a:rPr lang="en-IN" dirty="0"/>
              <a:t> works in the background and listens for voice commands such as </a:t>
            </a:r>
            <a:r>
              <a:rPr lang="en-IN" dirty="0" err="1"/>
              <a:t>play,pause,load,next</a:t>
            </a:r>
            <a:r>
              <a:rPr lang="en-IN" dirty="0"/>
              <a:t> and stop.</a:t>
            </a:r>
          </a:p>
          <a:p>
            <a:r>
              <a:rPr lang="en-IN" dirty="0"/>
              <a:t>Moreover the program written is robust and handles the unknown voice commands efficiently.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Desk Microphone">
                <a:extLst>
                  <a:ext uri="{FF2B5EF4-FFF2-40B4-BE49-F238E27FC236}">
                    <a16:creationId xmlns:a16="http://schemas.microsoft.com/office/drawing/2014/main" id="{6DA31782-69E6-4D12-B542-D1C0E0AFEB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8445512"/>
                  </p:ext>
                </p:extLst>
              </p:nvPr>
            </p:nvGraphicFramePr>
            <p:xfrm>
              <a:off x="10193561" y="1900980"/>
              <a:ext cx="2007955" cy="48819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007955" cy="4881900"/>
                    </a:xfrm>
                    <a:prstGeom prst="rect">
                      <a:avLst/>
                    </a:prstGeom>
                  </am3d:spPr>
                  <am3d:camera>
                    <am3d:pos x="0" y="0" z="5746594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97058" d="1000000"/>
                    <am3d:preTrans dx="0" dy="-148889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653288" ay="-1881662" az="-34300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3868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Desk Microphone">
                <a:extLst>
                  <a:ext uri="{FF2B5EF4-FFF2-40B4-BE49-F238E27FC236}">
                    <a16:creationId xmlns:a16="http://schemas.microsoft.com/office/drawing/2014/main" id="{6DA31782-69E6-4D12-B542-D1C0E0AFEB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3561" y="1900980"/>
                <a:ext cx="2007955" cy="48819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883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3">
            <a:extLst>
              <a:ext uri="{FF2B5EF4-FFF2-40B4-BE49-F238E27FC236}">
                <a16:creationId xmlns:a16="http://schemas.microsoft.com/office/drawing/2014/main" id="{4A87BD84-CAD3-31C1-9CEF-656C08EC0A6F}"/>
              </a:ext>
            </a:extLst>
          </p:cNvPr>
          <p:cNvGrpSpPr/>
          <p:nvPr/>
        </p:nvGrpSpPr>
        <p:grpSpPr>
          <a:xfrm>
            <a:off x="2642552" y="2042477"/>
            <a:ext cx="1023619" cy="621665"/>
            <a:chOff x="2642552" y="2042477"/>
            <a:chExt cx="1023619" cy="621665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BBB20624-C03F-1E52-15E2-1907CE909D7B}"/>
                </a:ext>
              </a:extLst>
            </p:cNvPr>
            <p:cNvSpPr/>
            <p:nvPr/>
          </p:nvSpPr>
          <p:spPr>
            <a:xfrm>
              <a:off x="2647949" y="2047874"/>
              <a:ext cx="1012825" cy="610870"/>
            </a:xfrm>
            <a:custGeom>
              <a:avLst/>
              <a:gdLst/>
              <a:ahLst/>
              <a:cxnLst/>
              <a:rect l="l" t="t" r="r" b="b"/>
              <a:pathLst>
                <a:path w="1012825" h="610869">
                  <a:moveTo>
                    <a:pt x="506310" y="0"/>
                  </a:moveTo>
                  <a:lnTo>
                    <a:pt x="0" y="610793"/>
                  </a:lnTo>
                  <a:lnTo>
                    <a:pt x="1012621" y="610793"/>
                  </a:lnTo>
                  <a:lnTo>
                    <a:pt x="506310" y="0"/>
                  </a:lnTo>
                  <a:close/>
                </a:path>
              </a:pathLst>
            </a:custGeom>
            <a:solidFill>
              <a:srgbClr val="537808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50F71AC6-61C0-F9C6-2F7F-E44EDC8E1820}"/>
                </a:ext>
              </a:extLst>
            </p:cNvPr>
            <p:cNvSpPr/>
            <p:nvPr/>
          </p:nvSpPr>
          <p:spPr>
            <a:xfrm>
              <a:off x="2647949" y="2047874"/>
              <a:ext cx="1012825" cy="610870"/>
            </a:xfrm>
            <a:custGeom>
              <a:avLst/>
              <a:gdLst/>
              <a:ahLst/>
              <a:cxnLst/>
              <a:rect l="l" t="t" r="r" b="b"/>
              <a:pathLst>
                <a:path w="1012825" h="610869">
                  <a:moveTo>
                    <a:pt x="506310" y="0"/>
                  </a:moveTo>
                  <a:lnTo>
                    <a:pt x="1012621" y="610793"/>
                  </a:lnTo>
                  <a:lnTo>
                    <a:pt x="0" y="610793"/>
                  </a:lnTo>
                  <a:lnTo>
                    <a:pt x="506310" y="0"/>
                  </a:lnTo>
                  <a:close/>
                </a:path>
              </a:pathLst>
            </a:custGeom>
            <a:ln w="10715">
              <a:solidFill>
                <a:srgbClr val="6D902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10" name="object 6">
            <a:extLst>
              <a:ext uri="{FF2B5EF4-FFF2-40B4-BE49-F238E27FC236}">
                <a16:creationId xmlns:a16="http://schemas.microsoft.com/office/drawing/2014/main" id="{61DA00A8-1559-0E1B-BE20-9F8287C7297A}"/>
              </a:ext>
            </a:extLst>
          </p:cNvPr>
          <p:cNvSpPr txBox="1"/>
          <p:nvPr/>
        </p:nvSpPr>
        <p:spPr>
          <a:xfrm>
            <a:off x="3087979" y="2259012"/>
            <a:ext cx="139065" cy="2712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650" b="1" spc="-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650" dirty="0">
              <a:latin typeface="Trebuchet MS"/>
              <a:cs typeface="Trebuchet MS"/>
            </a:endParaRPr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D25F0B8E-25DA-B5E3-E48A-63CAF93E9BEB}"/>
              </a:ext>
            </a:extLst>
          </p:cNvPr>
          <p:cNvGrpSpPr/>
          <p:nvPr/>
        </p:nvGrpSpPr>
        <p:grpSpPr>
          <a:xfrm>
            <a:off x="2137727" y="2671762"/>
            <a:ext cx="8644890" cy="640080"/>
            <a:chOff x="2137727" y="2671762"/>
            <a:chExt cx="8644890" cy="640080"/>
          </a:xfrm>
        </p:grpSpPr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35E5FCC7-6C71-2A85-7968-8928FDFE25C0}"/>
                </a:ext>
              </a:extLst>
            </p:cNvPr>
            <p:cNvSpPr/>
            <p:nvPr/>
          </p:nvSpPr>
          <p:spPr>
            <a:xfrm>
              <a:off x="3705225" y="2671762"/>
              <a:ext cx="7077075" cy="9525"/>
            </a:xfrm>
            <a:custGeom>
              <a:avLst/>
              <a:gdLst/>
              <a:ahLst/>
              <a:cxnLst/>
              <a:rect l="l" t="t" r="r" b="b"/>
              <a:pathLst>
                <a:path w="7077075" h="9525">
                  <a:moveTo>
                    <a:pt x="7070179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7070179" y="9525"/>
                  </a:lnTo>
                  <a:lnTo>
                    <a:pt x="7072426" y="9055"/>
                  </a:lnTo>
                  <a:lnTo>
                    <a:pt x="7076148" y="7200"/>
                  </a:lnTo>
                  <a:lnTo>
                    <a:pt x="7077075" y="6083"/>
                  </a:lnTo>
                  <a:lnTo>
                    <a:pt x="7077075" y="3454"/>
                  </a:lnTo>
                  <a:lnTo>
                    <a:pt x="7076148" y="2324"/>
                  </a:lnTo>
                  <a:lnTo>
                    <a:pt x="7072426" y="457"/>
                  </a:lnTo>
                  <a:lnTo>
                    <a:pt x="7070179" y="0"/>
                  </a:lnTo>
                  <a:close/>
                </a:path>
              </a:pathLst>
            </a:custGeom>
            <a:solidFill>
              <a:srgbClr val="6D9020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B302FEB1-89B8-B2D5-E197-8196EC3DBF46}"/>
                </a:ext>
              </a:extLst>
            </p:cNvPr>
            <p:cNvSpPr/>
            <p:nvPr/>
          </p:nvSpPr>
          <p:spPr>
            <a:xfrm>
              <a:off x="2143124" y="2695574"/>
              <a:ext cx="2025650" cy="610870"/>
            </a:xfrm>
            <a:custGeom>
              <a:avLst/>
              <a:gdLst/>
              <a:ahLst/>
              <a:cxnLst/>
              <a:rect l="l" t="t" r="r" b="b"/>
              <a:pathLst>
                <a:path w="2025650" h="610870">
                  <a:moveTo>
                    <a:pt x="1524165" y="0"/>
                  </a:moveTo>
                  <a:lnTo>
                    <a:pt x="501243" y="0"/>
                  </a:lnTo>
                  <a:lnTo>
                    <a:pt x="0" y="610793"/>
                  </a:lnTo>
                  <a:lnTo>
                    <a:pt x="2025396" y="610793"/>
                  </a:lnTo>
                  <a:lnTo>
                    <a:pt x="1524165" y="0"/>
                  </a:lnTo>
                  <a:close/>
                </a:path>
              </a:pathLst>
            </a:custGeom>
            <a:solidFill>
              <a:srgbClr val="537808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34232266-A697-8AB0-E122-995E7ADFBDCD}"/>
                </a:ext>
              </a:extLst>
            </p:cNvPr>
            <p:cNvSpPr/>
            <p:nvPr/>
          </p:nvSpPr>
          <p:spPr>
            <a:xfrm>
              <a:off x="2143124" y="2695574"/>
              <a:ext cx="2025650" cy="610870"/>
            </a:xfrm>
            <a:custGeom>
              <a:avLst/>
              <a:gdLst/>
              <a:ahLst/>
              <a:cxnLst/>
              <a:rect l="l" t="t" r="r" b="b"/>
              <a:pathLst>
                <a:path w="2025650" h="610870">
                  <a:moveTo>
                    <a:pt x="501243" y="0"/>
                  </a:moveTo>
                  <a:lnTo>
                    <a:pt x="1524165" y="0"/>
                  </a:lnTo>
                  <a:lnTo>
                    <a:pt x="2025396" y="610793"/>
                  </a:lnTo>
                  <a:lnTo>
                    <a:pt x="0" y="610793"/>
                  </a:lnTo>
                  <a:lnTo>
                    <a:pt x="501243" y="0"/>
                  </a:lnTo>
                  <a:close/>
                </a:path>
              </a:pathLst>
            </a:custGeom>
            <a:ln w="10715">
              <a:solidFill>
                <a:srgbClr val="6D902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16" name="object 12">
            <a:extLst>
              <a:ext uri="{FF2B5EF4-FFF2-40B4-BE49-F238E27FC236}">
                <a16:creationId xmlns:a16="http://schemas.microsoft.com/office/drawing/2014/main" id="{1861677B-EB11-0DAC-CF75-EDB88D8F57DB}"/>
              </a:ext>
            </a:extLst>
          </p:cNvPr>
          <p:cNvSpPr txBox="1"/>
          <p:nvPr/>
        </p:nvSpPr>
        <p:spPr>
          <a:xfrm>
            <a:off x="3037230" y="2849562"/>
            <a:ext cx="240665" cy="2712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650" b="1" spc="6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18" name="object 14">
            <a:extLst>
              <a:ext uri="{FF2B5EF4-FFF2-40B4-BE49-F238E27FC236}">
                <a16:creationId xmlns:a16="http://schemas.microsoft.com/office/drawing/2014/main" id="{CF73525E-9D2E-12A7-7DF2-1A08CEE7EE5A}"/>
              </a:ext>
            </a:extLst>
          </p:cNvPr>
          <p:cNvGrpSpPr/>
          <p:nvPr/>
        </p:nvGrpSpPr>
        <p:grpSpPr>
          <a:xfrm>
            <a:off x="1632902" y="3328987"/>
            <a:ext cx="9149715" cy="640080"/>
            <a:chOff x="1632902" y="3328987"/>
            <a:chExt cx="9149715" cy="640080"/>
          </a:xfrm>
        </p:grpSpPr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2B5B84E1-9AB7-F11B-DEFA-FE1623832A50}"/>
                </a:ext>
              </a:extLst>
            </p:cNvPr>
            <p:cNvSpPr/>
            <p:nvPr/>
          </p:nvSpPr>
          <p:spPr>
            <a:xfrm>
              <a:off x="4210050" y="3328987"/>
              <a:ext cx="6572250" cy="9525"/>
            </a:xfrm>
            <a:custGeom>
              <a:avLst/>
              <a:gdLst/>
              <a:ahLst/>
              <a:cxnLst/>
              <a:rect l="l" t="t" r="r" b="b"/>
              <a:pathLst>
                <a:path w="6572250" h="9525">
                  <a:moveTo>
                    <a:pt x="6565353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6565353" y="9525"/>
                  </a:lnTo>
                  <a:lnTo>
                    <a:pt x="6567601" y="9055"/>
                  </a:lnTo>
                  <a:lnTo>
                    <a:pt x="6571322" y="7200"/>
                  </a:lnTo>
                  <a:lnTo>
                    <a:pt x="6572250" y="6083"/>
                  </a:lnTo>
                  <a:lnTo>
                    <a:pt x="6572250" y="3454"/>
                  </a:lnTo>
                  <a:lnTo>
                    <a:pt x="6571322" y="2324"/>
                  </a:lnTo>
                  <a:lnTo>
                    <a:pt x="6567601" y="457"/>
                  </a:lnTo>
                  <a:lnTo>
                    <a:pt x="6565353" y="0"/>
                  </a:lnTo>
                  <a:close/>
                </a:path>
              </a:pathLst>
            </a:custGeom>
            <a:solidFill>
              <a:srgbClr val="6D9020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D8E724EF-2A41-5F7E-461F-820E94D1842A}"/>
                </a:ext>
              </a:extLst>
            </p:cNvPr>
            <p:cNvSpPr/>
            <p:nvPr/>
          </p:nvSpPr>
          <p:spPr>
            <a:xfrm>
              <a:off x="1638299" y="3352800"/>
              <a:ext cx="3038475" cy="610870"/>
            </a:xfrm>
            <a:custGeom>
              <a:avLst/>
              <a:gdLst/>
              <a:ahLst/>
              <a:cxnLst/>
              <a:rect l="l" t="t" r="r" b="b"/>
              <a:pathLst>
                <a:path w="3038475" h="610870">
                  <a:moveTo>
                    <a:pt x="2542044" y="0"/>
                  </a:moveTo>
                  <a:lnTo>
                    <a:pt x="496138" y="0"/>
                  </a:lnTo>
                  <a:lnTo>
                    <a:pt x="0" y="610793"/>
                  </a:lnTo>
                  <a:lnTo>
                    <a:pt x="3038182" y="610793"/>
                  </a:lnTo>
                  <a:lnTo>
                    <a:pt x="2542044" y="0"/>
                  </a:lnTo>
                  <a:close/>
                </a:path>
              </a:pathLst>
            </a:custGeom>
            <a:solidFill>
              <a:srgbClr val="537808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F9D02942-80D4-A3A2-61AD-EE6EC2FE1BFA}"/>
                </a:ext>
              </a:extLst>
            </p:cNvPr>
            <p:cNvSpPr/>
            <p:nvPr/>
          </p:nvSpPr>
          <p:spPr>
            <a:xfrm>
              <a:off x="1638299" y="3352800"/>
              <a:ext cx="3038475" cy="610870"/>
            </a:xfrm>
            <a:custGeom>
              <a:avLst/>
              <a:gdLst/>
              <a:ahLst/>
              <a:cxnLst/>
              <a:rect l="l" t="t" r="r" b="b"/>
              <a:pathLst>
                <a:path w="3038475" h="610870">
                  <a:moveTo>
                    <a:pt x="496138" y="0"/>
                  </a:moveTo>
                  <a:lnTo>
                    <a:pt x="2542044" y="0"/>
                  </a:lnTo>
                  <a:lnTo>
                    <a:pt x="3038182" y="610793"/>
                  </a:lnTo>
                  <a:lnTo>
                    <a:pt x="0" y="610793"/>
                  </a:lnTo>
                  <a:lnTo>
                    <a:pt x="496138" y="0"/>
                  </a:lnTo>
                  <a:close/>
                </a:path>
              </a:pathLst>
            </a:custGeom>
            <a:ln w="10715">
              <a:solidFill>
                <a:srgbClr val="6D902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22" name="object 18">
            <a:extLst>
              <a:ext uri="{FF2B5EF4-FFF2-40B4-BE49-F238E27FC236}">
                <a16:creationId xmlns:a16="http://schemas.microsoft.com/office/drawing/2014/main" id="{08C57F51-074C-E9C4-25BB-74B34C68052E}"/>
              </a:ext>
            </a:extLst>
          </p:cNvPr>
          <p:cNvSpPr txBox="1"/>
          <p:nvPr/>
        </p:nvSpPr>
        <p:spPr>
          <a:xfrm>
            <a:off x="3031578" y="3497262"/>
            <a:ext cx="252095" cy="2712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650" b="1" spc="75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24" name="object 20">
            <a:extLst>
              <a:ext uri="{FF2B5EF4-FFF2-40B4-BE49-F238E27FC236}">
                <a16:creationId xmlns:a16="http://schemas.microsoft.com/office/drawing/2014/main" id="{846923CD-4D5B-5A50-58C8-0E9255519362}"/>
              </a:ext>
            </a:extLst>
          </p:cNvPr>
          <p:cNvGrpSpPr/>
          <p:nvPr/>
        </p:nvGrpSpPr>
        <p:grpSpPr>
          <a:xfrm>
            <a:off x="1128077" y="3976687"/>
            <a:ext cx="9654540" cy="649605"/>
            <a:chOff x="1128077" y="3976687"/>
            <a:chExt cx="9654540" cy="649605"/>
          </a:xfrm>
        </p:grpSpPr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1997E7BE-244F-8EA9-1FB5-772483E2CA8C}"/>
                </a:ext>
              </a:extLst>
            </p:cNvPr>
            <p:cNvSpPr/>
            <p:nvPr/>
          </p:nvSpPr>
          <p:spPr>
            <a:xfrm>
              <a:off x="4714875" y="3976687"/>
              <a:ext cx="6067425" cy="9525"/>
            </a:xfrm>
            <a:custGeom>
              <a:avLst/>
              <a:gdLst/>
              <a:ahLst/>
              <a:cxnLst/>
              <a:rect l="l" t="t" r="r" b="b"/>
              <a:pathLst>
                <a:path w="6067425" h="9525">
                  <a:moveTo>
                    <a:pt x="6060528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6060528" y="9525"/>
                  </a:lnTo>
                  <a:lnTo>
                    <a:pt x="6062776" y="9055"/>
                  </a:lnTo>
                  <a:lnTo>
                    <a:pt x="6066497" y="7200"/>
                  </a:lnTo>
                  <a:lnTo>
                    <a:pt x="6067425" y="6083"/>
                  </a:lnTo>
                  <a:lnTo>
                    <a:pt x="6067425" y="3454"/>
                  </a:lnTo>
                  <a:lnTo>
                    <a:pt x="6066497" y="2324"/>
                  </a:lnTo>
                  <a:lnTo>
                    <a:pt x="6062776" y="457"/>
                  </a:lnTo>
                  <a:lnTo>
                    <a:pt x="6060528" y="0"/>
                  </a:lnTo>
                  <a:close/>
                </a:path>
              </a:pathLst>
            </a:custGeom>
            <a:solidFill>
              <a:srgbClr val="6D9020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6B35E8BD-2D2D-7A16-AAA9-964F000AFCCB}"/>
                </a:ext>
              </a:extLst>
            </p:cNvPr>
            <p:cNvSpPr/>
            <p:nvPr/>
          </p:nvSpPr>
          <p:spPr>
            <a:xfrm>
              <a:off x="1133475" y="4010025"/>
              <a:ext cx="4051300" cy="610870"/>
            </a:xfrm>
            <a:custGeom>
              <a:avLst/>
              <a:gdLst/>
              <a:ahLst/>
              <a:cxnLst/>
              <a:rect l="l" t="t" r="r" b="b"/>
              <a:pathLst>
                <a:path w="4051300" h="610870">
                  <a:moveTo>
                    <a:pt x="3559924" y="0"/>
                  </a:moveTo>
                  <a:lnTo>
                    <a:pt x="491020" y="0"/>
                  </a:lnTo>
                  <a:lnTo>
                    <a:pt x="0" y="610793"/>
                  </a:lnTo>
                  <a:lnTo>
                    <a:pt x="4050957" y="610793"/>
                  </a:lnTo>
                  <a:lnTo>
                    <a:pt x="3559924" y="0"/>
                  </a:lnTo>
                  <a:close/>
                </a:path>
              </a:pathLst>
            </a:custGeom>
            <a:solidFill>
              <a:srgbClr val="537808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688E7F5D-F043-C25B-D931-8E4B8E283952}"/>
                </a:ext>
              </a:extLst>
            </p:cNvPr>
            <p:cNvSpPr/>
            <p:nvPr/>
          </p:nvSpPr>
          <p:spPr>
            <a:xfrm>
              <a:off x="1133475" y="4010025"/>
              <a:ext cx="4051300" cy="610870"/>
            </a:xfrm>
            <a:custGeom>
              <a:avLst/>
              <a:gdLst/>
              <a:ahLst/>
              <a:cxnLst/>
              <a:rect l="l" t="t" r="r" b="b"/>
              <a:pathLst>
                <a:path w="4051300" h="610870">
                  <a:moveTo>
                    <a:pt x="491020" y="0"/>
                  </a:moveTo>
                  <a:lnTo>
                    <a:pt x="3559924" y="0"/>
                  </a:lnTo>
                  <a:lnTo>
                    <a:pt x="4050957" y="610793"/>
                  </a:lnTo>
                  <a:lnTo>
                    <a:pt x="0" y="610793"/>
                  </a:lnTo>
                  <a:lnTo>
                    <a:pt x="491020" y="0"/>
                  </a:lnTo>
                  <a:close/>
                </a:path>
              </a:pathLst>
            </a:custGeom>
            <a:ln w="10715">
              <a:solidFill>
                <a:srgbClr val="6D902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28" name="object 24">
            <a:extLst>
              <a:ext uri="{FF2B5EF4-FFF2-40B4-BE49-F238E27FC236}">
                <a16:creationId xmlns:a16="http://schemas.microsoft.com/office/drawing/2014/main" id="{075CBB98-53CC-E1C6-19DE-FE612F53B501}"/>
              </a:ext>
            </a:extLst>
          </p:cNvPr>
          <p:cNvSpPr txBox="1"/>
          <p:nvPr/>
        </p:nvSpPr>
        <p:spPr>
          <a:xfrm>
            <a:off x="3027413" y="4154487"/>
            <a:ext cx="260350" cy="2712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650" b="1" spc="82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30" name="object 26">
            <a:extLst>
              <a:ext uri="{FF2B5EF4-FFF2-40B4-BE49-F238E27FC236}">
                <a16:creationId xmlns:a16="http://schemas.microsoft.com/office/drawing/2014/main" id="{AB8ED3A3-0A90-C531-3117-10E680DF7A95}"/>
              </a:ext>
            </a:extLst>
          </p:cNvPr>
          <p:cNvGrpSpPr/>
          <p:nvPr/>
        </p:nvGrpSpPr>
        <p:grpSpPr>
          <a:xfrm>
            <a:off x="623292" y="4633912"/>
            <a:ext cx="10168890" cy="640080"/>
            <a:chOff x="623292" y="4633912"/>
            <a:chExt cx="10168890" cy="640080"/>
          </a:xfrm>
        </p:grpSpPr>
        <p:sp>
          <p:nvSpPr>
            <p:cNvPr id="31" name="object 27">
              <a:extLst>
                <a:ext uri="{FF2B5EF4-FFF2-40B4-BE49-F238E27FC236}">
                  <a16:creationId xmlns:a16="http://schemas.microsoft.com/office/drawing/2014/main" id="{DC671E50-454E-0F43-742C-7415EB582A1D}"/>
                </a:ext>
              </a:extLst>
            </p:cNvPr>
            <p:cNvSpPr/>
            <p:nvPr/>
          </p:nvSpPr>
          <p:spPr>
            <a:xfrm>
              <a:off x="5229225" y="4633912"/>
              <a:ext cx="5562600" cy="9525"/>
            </a:xfrm>
            <a:custGeom>
              <a:avLst/>
              <a:gdLst/>
              <a:ahLst/>
              <a:cxnLst/>
              <a:rect l="l" t="t" r="r" b="b"/>
              <a:pathLst>
                <a:path w="5562600" h="9525">
                  <a:moveTo>
                    <a:pt x="5555703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5555703" y="9525"/>
                  </a:lnTo>
                  <a:lnTo>
                    <a:pt x="5557951" y="9055"/>
                  </a:lnTo>
                  <a:lnTo>
                    <a:pt x="5561672" y="7200"/>
                  </a:lnTo>
                  <a:lnTo>
                    <a:pt x="5562600" y="6083"/>
                  </a:lnTo>
                  <a:lnTo>
                    <a:pt x="5562600" y="3454"/>
                  </a:lnTo>
                  <a:lnTo>
                    <a:pt x="5561672" y="2324"/>
                  </a:lnTo>
                  <a:lnTo>
                    <a:pt x="5557951" y="457"/>
                  </a:lnTo>
                  <a:lnTo>
                    <a:pt x="5555703" y="0"/>
                  </a:lnTo>
                  <a:close/>
                </a:path>
              </a:pathLst>
            </a:custGeom>
            <a:solidFill>
              <a:srgbClr val="6D9020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32" name="object 28">
              <a:extLst>
                <a:ext uri="{FF2B5EF4-FFF2-40B4-BE49-F238E27FC236}">
                  <a16:creationId xmlns:a16="http://schemas.microsoft.com/office/drawing/2014/main" id="{543E8EDA-921F-8212-C3F9-41FD58ACA4E2}"/>
                </a:ext>
              </a:extLst>
            </p:cNvPr>
            <p:cNvSpPr/>
            <p:nvPr/>
          </p:nvSpPr>
          <p:spPr>
            <a:xfrm>
              <a:off x="628650" y="4657725"/>
              <a:ext cx="5064125" cy="610870"/>
            </a:xfrm>
            <a:custGeom>
              <a:avLst/>
              <a:gdLst/>
              <a:ahLst/>
              <a:cxnLst/>
              <a:rect l="l" t="t" r="r" b="b"/>
              <a:pathLst>
                <a:path w="5064125" h="610870">
                  <a:moveTo>
                    <a:pt x="4577816" y="0"/>
                  </a:moveTo>
                  <a:lnTo>
                    <a:pt x="485913" y="0"/>
                  </a:lnTo>
                  <a:lnTo>
                    <a:pt x="0" y="610791"/>
                  </a:lnTo>
                  <a:lnTo>
                    <a:pt x="5063731" y="610791"/>
                  </a:lnTo>
                  <a:lnTo>
                    <a:pt x="4577816" y="0"/>
                  </a:lnTo>
                  <a:close/>
                </a:path>
              </a:pathLst>
            </a:custGeom>
            <a:solidFill>
              <a:srgbClr val="537808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F26A2F5B-AD2A-E407-D0BA-7DCDC47DF6ED}"/>
                </a:ext>
              </a:extLst>
            </p:cNvPr>
            <p:cNvSpPr/>
            <p:nvPr/>
          </p:nvSpPr>
          <p:spPr>
            <a:xfrm>
              <a:off x="628650" y="4657725"/>
              <a:ext cx="5064125" cy="610870"/>
            </a:xfrm>
            <a:custGeom>
              <a:avLst/>
              <a:gdLst/>
              <a:ahLst/>
              <a:cxnLst/>
              <a:rect l="l" t="t" r="r" b="b"/>
              <a:pathLst>
                <a:path w="5064125" h="610870">
                  <a:moveTo>
                    <a:pt x="485913" y="0"/>
                  </a:moveTo>
                  <a:lnTo>
                    <a:pt x="4577816" y="0"/>
                  </a:lnTo>
                  <a:lnTo>
                    <a:pt x="5063731" y="610791"/>
                  </a:lnTo>
                  <a:lnTo>
                    <a:pt x="0" y="610791"/>
                  </a:lnTo>
                  <a:lnTo>
                    <a:pt x="485913" y="0"/>
                  </a:lnTo>
                  <a:close/>
                </a:path>
              </a:pathLst>
            </a:custGeom>
            <a:ln w="10715">
              <a:solidFill>
                <a:srgbClr val="6D902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34" name="object 30">
            <a:extLst>
              <a:ext uri="{FF2B5EF4-FFF2-40B4-BE49-F238E27FC236}">
                <a16:creationId xmlns:a16="http://schemas.microsoft.com/office/drawing/2014/main" id="{B0932600-5AA6-48BB-54F3-48A10D5BEC7C}"/>
              </a:ext>
            </a:extLst>
          </p:cNvPr>
          <p:cNvSpPr txBox="1"/>
          <p:nvPr/>
        </p:nvSpPr>
        <p:spPr>
          <a:xfrm>
            <a:off x="3035744" y="4802187"/>
            <a:ext cx="243204" cy="2712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650" b="1" spc="69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49" name="TextBox 7"/>
          <p:cNvSpPr txBox="1"/>
          <p:nvPr/>
        </p:nvSpPr>
        <p:spPr>
          <a:xfrm>
            <a:off x="3806825" y="2114559"/>
            <a:ext cx="5032375" cy="349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68"/>
              </a:lnSpc>
            </a:pPr>
            <a:r>
              <a:rPr lang="en-US" sz="1400" b="1" dirty="0">
                <a:solidFill>
                  <a:srgbClr val="D7E5D8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Song List (Playlist): Displays available MP3 files.</a:t>
            </a:r>
          </a:p>
        </p:txBody>
      </p:sp>
      <p:sp>
        <p:nvSpPr>
          <p:cNvPr id="50" name="TextBox 10"/>
          <p:cNvSpPr txBox="1"/>
          <p:nvPr/>
        </p:nvSpPr>
        <p:spPr>
          <a:xfrm>
            <a:off x="4210050" y="2792021"/>
            <a:ext cx="5562600" cy="351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00" b="1" dirty="0">
                <a:solidFill>
                  <a:srgbClr val="D7E5D8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Playback Controls: Buttons to play, pause, stop, shuffle etc.</a:t>
            </a:r>
          </a:p>
        </p:txBody>
      </p:sp>
      <p:sp>
        <p:nvSpPr>
          <p:cNvPr id="51" name="TextBox 13"/>
          <p:cNvSpPr txBox="1"/>
          <p:nvPr/>
        </p:nvSpPr>
        <p:spPr>
          <a:xfrm>
            <a:off x="4714875" y="3439980"/>
            <a:ext cx="3846030" cy="351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00" b="1" dirty="0">
                <a:solidFill>
                  <a:srgbClr val="D7E5D8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Volume Control: Slider to adjust volume</a:t>
            </a:r>
          </a:p>
        </p:txBody>
      </p:sp>
      <p:sp>
        <p:nvSpPr>
          <p:cNvPr id="52" name="TextBox 16"/>
          <p:cNvSpPr txBox="1"/>
          <p:nvPr/>
        </p:nvSpPr>
        <p:spPr>
          <a:xfrm>
            <a:off x="5295492" y="4083283"/>
            <a:ext cx="3543708" cy="351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00" b="1" dirty="0">
                <a:solidFill>
                  <a:srgbClr val="D7E5D8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Now Playing: Displays the current song.</a:t>
            </a:r>
          </a:p>
        </p:txBody>
      </p:sp>
      <p:sp>
        <p:nvSpPr>
          <p:cNvPr id="53" name="TextBox 19"/>
          <p:cNvSpPr txBox="1"/>
          <p:nvPr/>
        </p:nvSpPr>
        <p:spPr>
          <a:xfrm>
            <a:off x="5686042" y="4657725"/>
            <a:ext cx="4613190" cy="351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00" b="1" dirty="0">
                <a:solidFill>
                  <a:srgbClr val="D7E5D8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Album Art: Displays album art for the current song.</a:t>
            </a:r>
          </a:p>
        </p:txBody>
      </p:sp>
      <p:sp>
        <p:nvSpPr>
          <p:cNvPr id="54" name="TextBox 4"/>
          <p:cNvSpPr txBox="1"/>
          <p:nvPr/>
        </p:nvSpPr>
        <p:spPr>
          <a:xfrm>
            <a:off x="3787457" y="805865"/>
            <a:ext cx="4396332" cy="721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431"/>
              </a:lnSpc>
            </a:pPr>
            <a:r>
              <a:rPr lang="en-US" sz="3600" u="sng" dirty="0">
                <a:solidFill>
                  <a:srgbClr val="F0F4F1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88133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857747"/>
          </a:xfrm>
          <a:prstGeom prst="rect">
            <a:avLst/>
          </a:prstGeom>
        </p:spPr>
      </p:pic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4873625" y="758825"/>
            <a:ext cx="577215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1080" dirty="0"/>
              <a:t>Bringing</a:t>
            </a:r>
            <a:r>
              <a:rPr spc="60" dirty="0"/>
              <a:t> </a:t>
            </a:r>
            <a:r>
              <a:rPr spc="1480" dirty="0"/>
              <a:t>Music</a:t>
            </a:r>
            <a:r>
              <a:rPr spc="65" dirty="0"/>
              <a:t> </a:t>
            </a:r>
            <a:r>
              <a:rPr spc="1135" dirty="0"/>
              <a:t>to </a:t>
            </a:r>
            <a:r>
              <a:rPr spc="969" dirty="0"/>
              <a:t>Life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5041203" y="2088514"/>
            <a:ext cx="2533650" cy="1501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4450" b="1" spc="-315" dirty="0">
                <a:solidFill>
                  <a:srgbClr val="D7E5D8"/>
                </a:solidFill>
                <a:latin typeface="Trebuchet MS"/>
                <a:cs typeface="Trebuchet MS"/>
              </a:rPr>
              <a:t>1</a:t>
            </a:r>
            <a:endParaRPr sz="44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10"/>
              </a:spcBef>
            </a:pPr>
            <a:r>
              <a:rPr sz="1650" b="1" spc="575" dirty="0">
                <a:solidFill>
                  <a:srgbClr val="D7E5D8"/>
                </a:solidFill>
                <a:latin typeface="Trebuchet MS"/>
                <a:cs typeface="Trebuchet MS"/>
              </a:rPr>
              <a:t>Start</a:t>
            </a:r>
            <a:endParaRPr sz="16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1350" dirty="0">
                <a:solidFill>
                  <a:srgbClr val="D7E5D8"/>
                </a:solidFill>
                <a:latin typeface="Trebuchet MS"/>
                <a:cs typeface="Trebuchet MS"/>
              </a:rPr>
              <a:t>Run</a:t>
            </a:r>
            <a:r>
              <a:rPr sz="1350" spc="-60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sz="1350" spc="-30" dirty="0">
                <a:solidFill>
                  <a:srgbClr val="D7E5D8"/>
                </a:solidFill>
                <a:latin typeface="Trebuchet MS"/>
                <a:cs typeface="Trebuchet MS"/>
              </a:rPr>
              <a:t>the</a:t>
            </a:r>
            <a:r>
              <a:rPr sz="1350" spc="-55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7E5D8"/>
                </a:solidFill>
                <a:latin typeface="Trebuchet MS"/>
                <a:cs typeface="Trebuchet MS"/>
              </a:rPr>
              <a:t>music</a:t>
            </a:r>
            <a:r>
              <a:rPr sz="1350" spc="-55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sz="1350" spc="-30" dirty="0">
                <a:solidFill>
                  <a:srgbClr val="D7E5D8"/>
                </a:solidFill>
                <a:latin typeface="Trebuchet MS"/>
                <a:cs typeface="Trebuchet MS"/>
              </a:rPr>
              <a:t>player</a:t>
            </a:r>
            <a:r>
              <a:rPr sz="1350" spc="-55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D7E5D8"/>
                </a:solidFill>
                <a:latin typeface="Trebuchet MS"/>
                <a:cs typeface="Trebuchet MS"/>
              </a:rPr>
              <a:t>application.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8091292" y="2088514"/>
            <a:ext cx="2633980" cy="1501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4450" b="1" spc="1800" dirty="0">
                <a:solidFill>
                  <a:srgbClr val="D7E5D8"/>
                </a:solidFill>
                <a:latin typeface="Trebuchet MS"/>
                <a:cs typeface="Trebuchet MS"/>
              </a:rPr>
              <a:t>2</a:t>
            </a:r>
            <a:endParaRPr sz="44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10"/>
              </a:spcBef>
            </a:pPr>
            <a:r>
              <a:rPr sz="1650" b="1" spc="725" dirty="0">
                <a:solidFill>
                  <a:srgbClr val="D7E5D8"/>
                </a:solidFill>
                <a:latin typeface="Trebuchet MS"/>
                <a:cs typeface="Trebuchet MS"/>
              </a:rPr>
              <a:t>Browse</a:t>
            </a:r>
            <a:endParaRPr sz="16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1350" spc="-10" dirty="0">
                <a:solidFill>
                  <a:srgbClr val="D7E5D8"/>
                </a:solidFill>
                <a:latin typeface="Trebuchet MS"/>
                <a:cs typeface="Trebuchet MS"/>
              </a:rPr>
              <a:t>Select</a:t>
            </a:r>
            <a:r>
              <a:rPr sz="1350" spc="-85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7E5D8"/>
                </a:solidFill>
                <a:latin typeface="Trebuchet MS"/>
                <a:cs typeface="Trebuchet MS"/>
              </a:rPr>
              <a:t>music</a:t>
            </a:r>
            <a:r>
              <a:rPr sz="1350" spc="-85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sz="1350" spc="-45" dirty="0">
                <a:solidFill>
                  <a:srgbClr val="D7E5D8"/>
                </a:solidFill>
                <a:latin typeface="Trebuchet MS"/>
                <a:cs typeface="Trebuchet MS"/>
              </a:rPr>
              <a:t>files</a:t>
            </a:r>
            <a:r>
              <a:rPr sz="1350" spc="-80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D7E5D8"/>
                </a:solidFill>
                <a:latin typeface="Trebuchet MS"/>
                <a:cs typeface="Trebuchet MS"/>
              </a:rPr>
              <a:t>from</a:t>
            </a:r>
            <a:r>
              <a:rPr sz="1350" spc="-85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sz="1350" spc="-20" dirty="0">
                <a:solidFill>
                  <a:srgbClr val="D7E5D8"/>
                </a:solidFill>
                <a:latin typeface="Trebuchet MS"/>
                <a:cs typeface="Trebuchet MS"/>
              </a:rPr>
              <a:t>your</a:t>
            </a:r>
            <a:r>
              <a:rPr sz="1350" spc="-80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sz="1350" spc="-45" dirty="0">
                <a:solidFill>
                  <a:srgbClr val="D7E5D8"/>
                </a:solidFill>
                <a:latin typeface="Trebuchet MS"/>
                <a:cs typeface="Trebuchet MS"/>
              </a:rPr>
              <a:t>library.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5244200" y="4117340"/>
            <a:ext cx="2127250" cy="1501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4450" b="1" spc="2010" dirty="0">
                <a:solidFill>
                  <a:srgbClr val="D7E5D8"/>
                </a:solidFill>
                <a:latin typeface="Trebuchet MS"/>
                <a:cs typeface="Trebuchet MS"/>
              </a:rPr>
              <a:t>3</a:t>
            </a:r>
            <a:endParaRPr sz="44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10"/>
              </a:spcBef>
            </a:pPr>
            <a:r>
              <a:rPr sz="1650" b="1" spc="665" dirty="0">
                <a:solidFill>
                  <a:srgbClr val="D7E5D8"/>
                </a:solidFill>
                <a:latin typeface="Trebuchet MS"/>
                <a:cs typeface="Trebuchet MS"/>
              </a:rPr>
              <a:t>Play</a:t>
            </a:r>
            <a:endParaRPr sz="16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1350" spc="-25" dirty="0">
                <a:solidFill>
                  <a:srgbClr val="D7E5D8"/>
                </a:solidFill>
                <a:latin typeface="Trebuchet MS"/>
                <a:cs typeface="Trebuchet MS"/>
              </a:rPr>
              <a:t>Enjoy</a:t>
            </a:r>
            <a:r>
              <a:rPr sz="1350" spc="-70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sz="1350" spc="-20" dirty="0">
                <a:solidFill>
                  <a:srgbClr val="D7E5D8"/>
                </a:solidFill>
                <a:latin typeface="Trebuchet MS"/>
                <a:cs typeface="Trebuchet MS"/>
              </a:rPr>
              <a:t>your</a:t>
            </a:r>
            <a:r>
              <a:rPr sz="1350" spc="-70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D7E5D8"/>
                </a:solidFill>
                <a:latin typeface="Trebuchet MS"/>
                <a:cs typeface="Trebuchet MS"/>
              </a:rPr>
              <a:t>music</a:t>
            </a:r>
            <a:r>
              <a:rPr sz="1350" spc="-70" dirty="0">
                <a:solidFill>
                  <a:srgbClr val="D7E5D8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D7E5D8"/>
                </a:solidFill>
                <a:latin typeface="Trebuchet MS"/>
                <a:cs typeface="Trebuchet MS"/>
              </a:rPr>
              <a:t>collection!</a:t>
            </a:r>
            <a:endParaRPr sz="13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1571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56</TotalTime>
  <Words>284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Calisto MT</vt:lpstr>
      <vt:lpstr>Trebuchet MS</vt:lpstr>
      <vt:lpstr>Trebuchet MS Bold</vt:lpstr>
      <vt:lpstr>Wingdings 2</vt:lpstr>
      <vt:lpstr>Slate</vt:lpstr>
      <vt:lpstr>Music Player  Using Python</vt:lpstr>
      <vt:lpstr>Why python??</vt:lpstr>
      <vt:lpstr>Requirements of  Mx-Player</vt:lpstr>
      <vt:lpstr>GUI</vt:lpstr>
      <vt:lpstr>Speech-Recognition</vt:lpstr>
      <vt:lpstr>PowerPoint Presentation</vt:lpstr>
      <vt:lpstr>Bringing Music to Life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 jaat</dc:creator>
  <cp:lastModifiedBy>harshit jaat</cp:lastModifiedBy>
  <cp:revision>2</cp:revision>
  <dcterms:created xsi:type="dcterms:W3CDTF">2025-01-17T16:32:40Z</dcterms:created>
  <dcterms:modified xsi:type="dcterms:W3CDTF">2025-01-17T17:33:40Z</dcterms:modified>
</cp:coreProperties>
</file>