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9" r:id="rId6"/>
    <p:sldId id="260" r:id="rId7"/>
    <p:sldId id="261" r:id="rId8"/>
    <p:sldId id="262" r:id="rId9"/>
    <p:sldId id="272" r:id="rId10"/>
    <p:sldId id="264" r:id="rId11"/>
    <p:sldId id="265" r:id="rId12"/>
    <p:sldId id="270" r:id="rId13"/>
    <p:sldId id="267" r:id="rId14"/>
    <p:sldId id="273" r:id="rId15"/>
    <p:sldId id="271" r:id="rId16"/>
    <p:sldId id="26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4:42:54.485" idx="1">
    <p:pos x="7516" y="1849"/>
    <p:text>) as booking might have been done by the customer themselves</p:text>
    <p:extLst>
      <p:ext uri="{C676402C-5697-4E1C-873F-D02D1690AC5C}">
        <p15:threadingInfo xmlns:p15="http://schemas.microsoft.com/office/powerpoint/2012/main" timeZoneBias="-330"/>
      </p:ext>
    </p:extLst>
  </p:cm>
  <p:cm authorId="1" dt="2023-07-10T14:43:27.927" idx="2">
    <p:pos x="7516" y="1945"/>
    <p:text>Difference bw mode &amp; 2nd most popular country is more than 50
Difference bw mode &amp; 2nd most popular country is more than 50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2923-44FF-4129-A3D5-16FDA3A4B48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FE19-674B-4A25-B3A3-F0FB403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67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DD2A-CB7F-4958-BBB8-8959C3C3C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2AA26-66CE-4596-8285-62F28B0F4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8FE0-50DF-4C45-8CA2-DDD793B7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1DE61-2353-47F6-8380-6783BE926FEB}"/>
              </a:ext>
            </a:extLst>
          </p:cNvPr>
          <p:cNvSpPr txBox="1"/>
          <p:nvPr/>
        </p:nvSpPr>
        <p:spPr>
          <a:xfrm>
            <a:off x="0" y="1355527"/>
            <a:ext cx="800837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Augment the hospitality business by</a:t>
            </a:r>
          </a:p>
          <a:p>
            <a:pPr algn="l"/>
            <a:endParaRPr lang="en-US" sz="3200" b="1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pPr marL="971550" lvl="1" indent="-51435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E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xamining the high cancellation rate,</a:t>
            </a:r>
          </a:p>
          <a:p>
            <a:pPr lvl="1" algn="l"/>
            <a:endParaRPr lang="en-US" sz="32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E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xploring new business opportunities,</a:t>
            </a:r>
          </a:p>
          <a:p>
            <a:pPr lvl="1" algn="l"/>
            <a:endParaRPr lang="en-US" sz="32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F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inding existing pitfalls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0EF20-0CB8-4F4E-82BE-302BB0430D61}"/>
              </a:ext>
            </a:extLst>
          </p:cNvPr>
          <p:cNvSpPr txBox="1"/>
          <p:nvPr/>
        </p:nvSpPr>
        <p:spPr>
          <a:xfrm>
            <a:off x="3186143" y="168514"/>
            <a:ext cx="91882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Business Problem</a:t>
            </a:r>
            <a:endParaRPr lang="en-US" sz="3200" b="1" i="0" u="sng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0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0DA1D-62FB-4F54-AB52-8F75CF5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" y="120712"/>
            <a:ext cx="5528196" cy="76419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Leadtime vs Cancellations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22D8A3-9EB4-4306-9C7B-17E2F361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9" y="270680"/>
            <a:ext cx="6223818" cy="599565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23F4D-1B3A-4F8C-8ABE-BD6F40CC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484" y="1312605"/>
            <a:ext cx="5545395" cy="52747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Observations</a:t>
            </a:r>
          </a:p>
          <a:p>
            <a:pPr algn="l"/>
            <a:endParaRPr lang="en-US" sz="2400" dirty="0"/>
          </a:p>
          <a:p>
            <a:pPr marL="457200" indent="-457200" algn="l">
              <a:buAutoNum type="arabicPeriod"/>
            </a:pPr>
            <a:r>
              <a:rPr lang="en-US" sz="2000" dirty="0"/>
              <a:t>As the lead time increases, the cancellation percentage also increases.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 For lead time greater than 15 days cancellation is greater than 30%</a:t>
            </a:r>
          </a:p>
          <a:p>
            <a:pPr marL="457200" indent="-457200" algn="l">
              <a:buAutoNum type="arabicPeriod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/>
              <a:t>Recommendation/s</a:t>
            </a:r>
            <a:endParaRPr lang="en-US" sz="2000" b="1" u="sng" dirty="0"/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Disallow advance booking of more than 15 days.</a:t>
            </a:r>
          </a:p>
        </p:txBody>
      </p:sp>
    </p:spTree>
    <p:extLst>
      <p:ext uri="{BB962C8B-B14F-4D97-AF65-F5344CB8AC3E}">
        <p14:creationId xmlns:p14="http://schemas.microsoft.com/office/powerpoint/2010/main" val="376612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7C9585-3F8A-4046-A404-B737BF28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-191754"/>
            <a:ext cx="6302478" cy="89965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ADR vs Cancellations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9F8949-10DF-4011-AD79-A5DA4F5D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00" y="1417009"/>
            <a:ext cx="7605200" cy="43201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4A5F9-B577-4F60-B98F-424A0882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316" y="855962"/>
            <a:ext cx="4921097" cy="5146075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/>
              <a:t>Hypothesis</a:t>
            </a:r>
            <a:r>
              <a:rPr lang="en-US" sz="2400" dirty="0"/>
              <a:t> –</a:t>
            </a:r>
          </a:p>
          <a:p>
            <a:pPr algn="l"/>
            <a:r>
              <a:rPr lang="en-US" sz="2400" dirty="0"/>
              <a:t>High ADR(price) leads to increased cancellations</a:t>
            </a:r>
          </a:p>
          <a:p>
            <a:pPr algn="l"/>
            <a:r>
              <a:rPr lang="en-US" sz="2400" b="1" u="sng" dirty="0"/>
              <a:t>Observation</a:t>
            </a:r>
            <a:r>
              <a:rPr lang="en-US" sz="2400" dirty="0"/>
              <a:t> –</a:t>
            </a:r>
          </a:p>
          <a:p>
            <a:pPr algn="l"/>
            <a:r>
              <a:rPr lang="en-US" sz="2400" dirty="0"/>
              <a:t>1. Both green and red plot have highest probability density near ADR 100.</a:t>
            </a:r>
          </a:p>
          <a:p>
            <a:pPr algn="l"/>
            <a:r>
              <a:rPr lang="en-US" sz="2400" dirty="0"/>
              <a:t>2. When ADR is 0 ,then also there are cancellations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u="sng" dirty="0"/>
              <a:t>Conclusion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Our prices are competitive</a:t>
            </a:r>
          </a:p>
        </p:txBody>
      </p:sp>
    </p:spTree>
    <p:extLst>
      <p:ext uri="{BB962C8B-B14F-4D97-AF65-F5344CB8AC3E}">
        <p14:creationId xmlns:p14="http://schemas.microsoft.com/office/powerpoint/2010/main" val="249449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BC5-B92A-40D1-8C0C-6CAC1154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232"/>
            <a:ext cx="8642555" cy="811161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Deposit types vs Cancellations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B55B75-C911-40D1-B22C-20903F101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0" y="1150374"/>
            <a:ext cx="6299985" cy="51121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A7C16-B4A4-462E-AC7E-B20B0E09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097" y="1150374"/>
            <a:ext cx="6163273" cy="53332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u="sng" dirty="0"/>
              <a:t>Hypothesis</a:t>
            </a:r>
            <a:r>
              <a:rPr lang="en-US" sz="2000" b="1" dirty="0"/>
              <a:t>—</a:t>
            </a:r>
            <a:endParaRPr lang="en-US" sz="2000" dirty="0"/>
          </a:p>
          <a:p>
            <a:pPr algn="l"/>
            <a:r>
              <a:rPr lang="en-US" sz="2000" dirty="0"/>
              <a:t>Lower cancellation rates  in case of non refundable advance bookings.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Observations</a:t>
            </a:r>
          </a:p>
          <a:p>
            <a:pPr algn="l"/>
            <a:r>
              <a:rPr lang="en-US" sz="2000" dirty="0"/>
              <a:t>1. Non refundable deposits have 95% cancellation rate. It has not been able to stop cancellations  </a:t>
            </a:r>
          </a:p>
          <a:p>
            <a:pPr algn="l"/>
            <a:r>
              <a:rPr lang="en-US" sz="2000" dirty="0"/>
              <a:t>2. Since non refundable bookings are also less in number ,it implies people hesitate to pay advance payments.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Recommendation/s</a:t>
            </a:r>
          </a:p>
          <a:p>
            <a:pPr algn="l"/>
            <a:r>
              <a:rPr lang="en-US" sz="2000" dirty="0"/>
              <a:t>1</a:t>
            </a:r>
            <a:r>
              <a:rPr lang="en-US" sz="2000" dirty="0">
                <a:solidFill>
                  <a:srgbClr val="FF0000"/>
                </a:solidFill>
              </a:rPr>
              <a:t>. Do way with non refundable bookings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07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9B94297-C33D-4C03-83D1-2CDC9791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9" y="-299482"/>
            <a:ext cx="8078585" cy="1153191"/>
          </a:xfrm>
        </p:spPr>
        <p:txBody>
          <a:bodyPr/>
          <a:lstStyle/>
          <a:p>
            <a:r>
              <a:rPr lang="en-US" b="1" u="sng" dirty="0"/>
              <a:t>Mkt segment VS Cancellations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747FBDB-FACE-4512-B5FD-2BD19B9A8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8" y="1030417"/>
            <a:ext cx="7498482" cy="4797165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4C20D6E-59F3-4C96-972B-8950A302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540" y="1030417"/>
            <a:ext cx="4479978" cy="5250426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Online Tas &amp; Groups  -- For every 100 tickets booked ,35 are cancelled. But, they outperform in bringing business with more than 30k non-cancelled tickets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3. For rest segment, cancellations are within 15% threshold.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4. From pie </a:t>
            </a:r>
            <a:r>
              <a:rPr lang="en-US" sz="1900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plot,Out</a:t>
            </a:r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 of total cancellations ,75% come from Online TAs</a:t>
            </a:r>
          </a:p>
          <a:p>
            <a:pPr algn="l"/>
            <a:endParaRPr lang="en-US" sz="190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900" b="1" i="0" u="sng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Recommendation/s</a:t>
            </a:r>
          </a:p>
          <a:p>
            <a:pPr algn="l"/>
            <a:r>
              <a:rPr lang="en-US" sz="190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US" sz="19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Overbook</a:t>
            </a:r>
            <a:r>
              <a:rPr lang="en-US" sz="19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the hotel than the occupancy using a suitable model.</a:t>
            </a:r>
          </a:p>
          <a:p>
            <a:pPr algn="l"/>
            <a:endParaRPr lang="en-US" sz="1800" b="0" i="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098-139C-40AC-BE48-C5EFB02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93" y="-39674"/>
            <a:ext cx="11420636" cy="938981"/>
          </a:xfrm>
        </p:spPr>
        <p:txBody>
          <a:bodyPr>
            <a:normAutofit/>
          </a:bodyPr>
          <a:lstStyle/>
          <a:p>
            <a:r>
              <a:rPr lang="en-US" u="sng" dirty="0"/>
              <a:t>Cumulative Month-wise booking trends of each hotel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BD07-3122-4F5F-9C26-9CD48151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783" y="1079092"/>
            <a:ext cx="4038230" cy="4925961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/>
              <a:t>Observations</a:t>
            </a:r>
          </a:p>
          <a:p>
            <a:pPr algn="l"/>
            <a:r>
              <a:rPr lang="en-US" sz="2000" dirty="0"/>
              <a:t>1. July, Aug are peak business months</a:t>
            </a:r>
          </a:p>
          <a:p>
            <a:pPr algn="l"/>
            <a:r>
              <a:rPr lang="en-US" sz="2000" dirty="0"/>
              <a:t>2. Dec, Jan are the lean business seasons</a:t>
            </a:r>
          </a:p>
          <a:p>
            <a:pPr marL="342900" indent="-342900" algn="l">
              <a:buAutoNum type="arabicPeriod"/>
            </a:pPr>
            <a:endParaRPr lang="en-US" sz="2000" dirty="0"/>
          </a:p>
          <a:p>
            <a:pPr algn="l"/>
            <a:r>
              <a:rPr lang="en-US" sz="2000" b="1" u="sng" dirty="0"/>
              <a:t>Recommendation/s</a:t>
            </a:r>
            <a:endParaRPr lang="en-US" sz="20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000" b="1" u="sng" dirty="0"/>
              <a:t> </a:t>
            </a:r>
            <a:r>
              <a:rPr lang="en-US" sz="2000" b="1" u="sng" dirty="0">
                <a:solidFill>
                  <a:srgbClr val="FF0000"/>
                </a:solidFill>
              </a:rPr>
              <a:t>Dynamic  Pricing  </a:t>
            </a:r>
            <a:r>
              <a:rPr lang="en-US" sz="2000" dirty="0"/>
              <a:t>can be introduced  in peak booking months Aug ,July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Discounts can be given in Jan &amp; other low booking months to increase occupancy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CB48398-F5DB-4433-ACDC-FF7F91FC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06" y="1079092"/>
            <a:ext cx="7055582" cy="5553111"/>
          </a:xfrm>
        </p:spPr>
      </p:pic>
    </p:spTree>
    <p:extLst>
      <p:ext uri="{BB962C8B-B14F-4D97-AF65-F5344CB8AC3E}">
        <p14:creationId xmlns:p14="http://schemas.microsoft.com/office/powerpoint/2010/main" val="6373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14EE-7433-41C4-B009-18587E39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21" y="-14749"/>
            <a:ext cx="9900534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Week day or weekend :Occupancy &amp; ADR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13F86-36E7-4AF2-B7C3-6430884A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4" y="1283110"/>
            <a:ext cx="7039896" cy="52799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50547-163B-4E4A-827E-0CB9811F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710" y="1002891"/>
            <a:ext cx="4480755" cy="527992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u="sng" dirty="0"/>
              <a:t>Observation</a:t>
            </a:r>
          </a:p>
          <a:p>
            <a:pPr algn="l"/>
            <a:endParaRPr lang="en-US" sz="2000" b="1" u="sng" dirty="0"/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72% bookings happen in 5 weekdays implying 14.2 % per day( 72/5) in both hotel types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28% bookings happen on weekend </a:t>
            </a:r>
            <a:r>
              <a:rPr lang="en-US" sz="2000" dirty="0" err="1"/>
              <a:t>ie</a:t>
            </a:r>
            <a:r>
              <a:rPr lang="en-US" sz="2000" dirty="0"/>
              <a:t> 2 days14% per day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Same booking percentage each day for both the hotels.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Same ADR for both week days &amp; weekend days</a:t>
            </a:r>
          </a:p>
        </p:txBody>
      </p:sp>
    </p:spTree>
    <p:extLst>
      <p:ext uri="{BB962C8B-B14F-4D97-AF65-F5344CB8AC3E}">
        <p14:creationId xmlns:p14="http://schemas.microsoft.com/office/powerpoint/2010/main" val="24770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C1EE5-164E-4E49-87EF-E68BCFC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52" y="0"/>
            <a:ext cx="5808037" cy="850490"/>
          </a:xfrm>
        </p:spPr>
        <p:txBody>
          <a:bodyPr>
            <a:normAutofit/>
          </a:bodyPr>
          <a:lstStyle/>
          <a:p>
            <a:r>
              <a:rPr lang="en-US" dirty="0"/>
              <a:t>Low Customer Retention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6721C-73AF-4ACB-902F-7388ADEE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770" y="1379155"/>
            <a:ext cx="5562230" cy="5139632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Observation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Only  4% repeated customers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Recommendation/s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Get a </a:t>
            </a:r>
            <a:r>
              <a:rPr lang="en-US" sz="1800" b="1" u="sng" dirty="0">
                <a:solidFill>
                  <a:srgbClr val="FF0000"/>
                </a:solidFill>
              </a:rPr>
              <a:t>feedback form </a:t>
            </a:r>
            <a:r>
              <a:rPr lang="en-US" sz="1800" dirty="0"/>
              <a:t>filled-- Find possible reasons of low repeatability. Work on those suggestions.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Start </a:t>
            </a:r>
            <a:r>
              <a:rPr lang="en-US" sz="1800" b="1" u="sng" dirty="0">
                <a:solidFill>
                  <a:srgbClr val="FF0000"/>
                </a:solidFill>
              </a:rPr>
              <a:t>loyalty cards </a:t>
            </a:r>
            <a:r>
              <a:rPr lang="en-US" sz="1800" dirty="0"/>
              <a:t>scheme , discount on subsequent visits.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Need to focus on customer retention as it is more economical than customer acquisition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9AD1FE-A42D-49BE-8DBC-694DD478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9155"/>
            <a:ext cx="5562230" cy="43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6895-AB7E-468B-AB96-8370A3E0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347020"/>
            <a:ext cx="10353762" cy="431636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Presented By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Lakshay</a:t>
            </a:r>
            <a:r>
              <a:rPr lang="en-US" dirty="0"/>
              <a:t> </a:t>
            </a:r>
            <a:r>
              <a:rPr lang="en-US" dirty="0" err="1"/>
              <a:t>nandwani</a:t>
            </a:r>
            <a:br>
              <a:rPr lang="en-US" dirty="0"/>
            </a:br>
            <a:r>
              <a:rPr lang="en-US" dirty="0"/>
              <a:t>Cohort Bali</a:t>
            </a:r>
          </a:p>
        </p:txBody>
      </p:sp>
    </p:spTree>
    <p:extLst>
      <p:ext uri="{BB962C8B-B14F-4D97-AF65-F5344CB8AC3E}">
        <p14:creationId xmlns:p14="http://schemas.microsoft.com/office/powerpoint/2010/main" val="92703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E633-1BC8-407C-9E58-1338472C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0" y="0"/>
            <a:ext cx="11460104" cy="1326321"/>
          </a:xfrm>
        </p:spPr>
        <p:txBody>
          <a:bodyPr/>
          <a:lstStyle/>
          <a:p>
            <a:pPr algn="l"/>
            <a:r>
              <a:rPr lang="en-US" dirty="0"/>
              <a:t>Null Values                         Handling </a:t>
            </a:r>
            <a:r>
              <a:rPr lang="en-US" dirty="0" err="1"/>
              <a:t>Na</a:t>
            </a:r>
            <a:r>
              <a:rPr lang="en-US" dirty="0" err="1">
                <a:latin typeface="Algerian" panose="04020705040A02060702" pitchFamily="82" charset="0"/>
              </a:rPr>
              <a:t>Ns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6CE86-E1B8-41B1-9904-EDE8A0FF3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689748"/>
              </p:ext>
            </p:extLst>
          </p:nvPr>
        </p:nvGraphicFramePr>
        <p:xfrm>
          <a:off x="220620" y="1876295"/>
          <a:ext cx="4719484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9742">
                  <a:extLst>
                    <a:ext uri="{9D8B030D-6E8A-4147-A177-3AD203B41FA5}">
                      <a16:colId xmlns:a16="http://schemas.microsoft.com/office/drawing/2014/main" val="2030405636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2065996007"/>
                    </a:ext>
                  </a:extLst>
                </a:gridCol>
              </a:tblGrid>
              <a:tr h="359883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Null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18335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21170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15333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91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6D151F-3B1C-4E65-BF36-AAE49316DD75}"/>
              </a:ext>
            </a:extLst>
          </p:cNvPr>
          <p:cNvSpPr txBox="1"/>
          <p:nvPr/>
        </p:nvSpPr>
        <p:spPr>
          <a:xfrm>
            <a:off x="6351639" y="1372487"/>
            <a:ext cx="5884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Country col : Imputed by mode of country.</a:t>
            </a:r>
          </a:p>
          <a:p>
            <a:endParaRPr lang="en-US" sz="2000" dirty="0"/>
          </a:p>
          <a:p>
            <a:r>
              <a:rPr lang="en-US" sz="2000" dirty="0"/>
              <a:t> Agent &amp; Company columns : Replaced by NA(Not Applicable)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0FDC-FF41-4BEB-80CC-CB520950678A}"/>
              </a:ext>
            </a:extLst>
          </p:cNvPr>
          <p:cNvSpPr txBox="1"/>
          <p:nvPr/>
        </p:nvSpPr>
        <p:spPr>
          <a:xfrm>
            <a:off x="220620" y="1141655"/>
            <a:ext cx="569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Those Nans recognized by </a:t>
            </a:r>
            <a:r>
              <a:rPr lang="en-US" sz="2400" b="1" u="sng" dirty="0" err="1"/>
              <a:t>numpy</a:t>
            </a:r>
            <a:endParaRPr lang="en-US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9D885-DC64-4FEB-A0AA-CDA611E2DECA}"/>
              </a:ext>
            </a:extLst>
          </p:cNvPr>
          <p:cNvSpPr txBox="1"/>
          <p:nvPr/>
        </p:nvSpPr>
        <p:spPr>
          <a:xfrm>
            <a:off x="161021" y="4479398"/>
            <a:ext cx="63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 recognized by np/Inconsistent Data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A16E-D3CD-4F2F-95F9-11E58F4ECEAC}"/>
              </a:ext>
            </a:extLst>
          </p:cNvPr>
          <p:cNvSpPr txBox="1"/>
          <p:nvPr/>
        </p:nvSpPr>
        <p:spPr>
          <a:xfrm>
            <a:off x="353961" y="5442155"/>
            <a:ext cx="6120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Such Inconsistent Data are found out by  checking whether the </a:t>
            </a:r>
            <a:r>
              <a:rPr lang="en-US" sz="2000" dirty="0" err="1"/>
              <a:t>dtype</a:t>
            </a:r>
            <a:r>
              <a:rPr lang="en-US" sz="2000" dirty="0"/>
              <a:t> of the column is suitable or not. Ex ? In arrival date col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36927-349A-461C-B335-31CB96FADDDD}"/>
              </a:ext>
            </a:extLst>
          </p:cNvPr>
          <p:cNvSpPr txBox="1"/>
          <p:nvPr/>
        </p:nvSpPr>
        <p:spPr>
          <a:xfrm>
            <a:off x="6789176" y="4383725"/>
            <a:ext cx="4598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dtype</a:t>
            </a:r>
            <a:r>
              <a:rPr lang="en-US" sz="2400" dirty="0"/>
              <a:t> of </a:t>
            </a:r>
            <a:r>
              <a:rPr lang="en-US" sz="2400" dirty="0" err="1"/>
              <a:t>Arrival_Date</a:t>
            </a:r>
            <a:r>
              <a:rPr lang="en-US" sz="2400" dirty="0"/>
              <a:t> was converted to datetime using </a:t>
            </a:r>
            <a:r>
              <a:rPr lang="en-US" sz="2400" b="1" u="sng" dirty="0"/>
              <a:t>try -except block.</a:t>
            </a:r>
          </a:p>
          <a:p>
            <a:endParaRPr lang="en-US" sz="2400" b="1" u="sng" dirty="0"/>
          </a:p>
          <a:p>
            <a:r>
              <a:rPr lang="en-US" sz="2400" b="1" u="sng" dirty="0"/>
              <a:t>No inconsistent data is present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075D0-CEE3-4F5F-B759-4F737079EC93}"/>
              </a:ext>
            </a:extLst>
          </p:cNvPr>
          <p:cNvCxnSpPr>
            <a:cxnSpLocks/>
          </p:cNvCxnSpPr>
          <p:nvPr/>
        </p:nvCxnSpPr>
        <p:spPr>
          <a:xfrm>
            <a:off x="0" y="3998689"/>
            <a:ext cx="1223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56E45-5475-47C5-9A9F-9BA057F78416}"/>
              </a:ext>
            </a:extLst>
          </p:cNvPr>
          <p:cNvCxnSpPr/>
          <p:nvPr/>
        </p:nvCxnSpPr>
        <p:spPr>
          <a:xfrm>
            <a:off x="6351639" y="0"/>
            <a:ext cx="0" cy="687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758-5AEB-44A5-BE64-D6B9A3AD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-202971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Outlier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194A6-DB09-45FB-B6A7-DB59A03A5E49}"/>
              </a:ext>
            </a:extLst>
          </p:cNvPr>
          <p:cNvSpPr txBox="1"/>
          <p:nvPr/>
        </p:nvSpPr>
        <p:spPr>
          <a:xfrm>
            <a:off x="9984658" y="1512952"/>
            <a:ext cx="1646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['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lead_time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,'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stays_in_weekend_nights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stays_in_week_nights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'days_in_waiting_list','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adr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'adults’</a:t>
            </a: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']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D4AD9-A9D8-4E4D-8E76-929869A9F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1122592"/>
            <a:ext cx="8480127" cy="5024870"/>
          </a:xfrm>
        </p:spPr>
      </p:pic>
    </p:spTree>
    <p:extLst>
      <p:ext uri="{BB962C8B-B14F-4D97-AF65-F5344CB8AC3E}">
        <p14:creationId xmlns:p14="http://schemas.microsoft.com/office/powerpoint/2010/main" val="25479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51218-2936-4ED3-8BA8-E958819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12" y="92774"/>
            <a:ext cx="10016613" cy="54848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Outlier Treatment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00571B4-145E-42EE-9390-0179E9525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4" y="572391"/>
            <a:ext cx="4782810" cy="3587108"/>
          </a:xfr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18D9A6B-0070-447F-B68F-FA9E2888D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50" y="695427"/>
            <a:ext cx="4546532" cy="340989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79B0B2-DAFD-4D74-B61F-BECA66BB4EF3}"/>
              </a:ext>
            </a:extLst>
          </p:cNvPr>
          <p:cNvSpPr txBox="1"/>
          <p:nvPr/>
        </p:nvSpPr>
        <p:spPr>
          <a:xfrm>
            <a:off x="6924160" y="4405719"/>
            <a:ext cx="48572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City Hotel  ADR=0 is ASSUMED to be promotional discount, therefore not dropped.</a:t>
            </a:r>
          </a:p>
          <a:p>
            <a:endParaRPr lang="en-US" dirty="0"/>
          </a:p>
          <a:p>
            <a:r>
              <a:rPr lang="en-US" dirty="0"/>
              <a:t>2. ADR -6 &amp;  5000 was dropped.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943D4-3582-4DEF-BFF6-5820B52F6EA0}"/>
              </a:ext>
            </a:extLst>
          </p:cNvPr>
          <p:cNvSpPr txBox="1"/>
          <p:nvPr/>
        </p:nvSpPr>
        <p:spPr>
          <a:xfrm>
            <a:off x="384597" y="4159498"/>
            <a:ext cx="61708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Observations</a:t>
            </a:r>
          </a:p>
          <a:p>
            <a:endParaRPr lang="en-US" sz="1800" b="1" u="sng" dirty="0"/>
          </a:p>
          <a:p>
            <a:pPr marL="342900" indent="-342900">
              <a:buAutoNum type="arabicPeriod"/>
            </a:pPr>
            <a:r>
              <a:rPr lang="en-US" dirty="0"/>
              <a:t>In Europe , people plan their </a:t>
            </a:r>
            <a:r>
              <a:rPr lang="en-US" dirty="0" err="1"/>
              <a:t>vaccation</a:t>
            </a:r>
            <a:r>
              <a:rPr lang="en-US" dirty="0"/>
              <a:t> 6 months before.</a:t>
            </a:r>
          </a:p>
          <a:p>
            <a:pPr marL="342900" indent="-342900">
              <a:buAutoNum type="arabicPeriod"/>
            </a:pPr>
            <a:r>
              <a:rPr lang="en-US" dirty="0"/>
              <a:t> 60 % of bookings  before 365 days are  realized. Therefore, such rows are </a:t>
            </a:r>
            <a:r>
              <a:rPr lang="en-US" b="1" dirty="0"/>
              <a:t>not dropped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Later it is proved that higher the lead time greater are the chances of cancellation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0A5E4B-AC6C-4883-8218-8352592697D7}"/>
              </a:ext>
            </a:extLst>
          </p:cNvPr>
          <p:cNvCxnSpPr>
            <a:cxnSpLocks/>
          </p:cNvCxnSpPr>
          <p:nvPr/>
        </p:nvCxnSpPr>
        <p:spPr>
          <a:xfrm>
            <a:off x="6488762" y="-533400"/>
            <a:ext cx="0" cy="739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2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6134CD-E05B-4019-8FA6-EF0911FD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842" y="750973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Hotel-type-wise Distribution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85AEA5-EB0C-4081-A8F4-7A8D20F70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71" y="1640377"/>
            <a:ext cx="4164568" cy="31234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9E5F4D-D52C-473E-A01C-CC6131BD8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8727" y="914509"/>
            <a:ext cx="5183188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 Country – 1. Portugal </a:t>
            </a:r>
          </a:p>
          <a:p>
            <a:r>
              <a:rPr lang="en-US" dirty="0"/>
              <a:t>                           2. UK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6E2FEFE-F677-4D1F-97EE-3E52BAB1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1" y="1815321"/>
            <a:ext cx="5090601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A823FE-FEEE-494D-8B44-1102D226498C}"/>
              </a:ext>
            </a:extLst>
          </p:cNvPr>
          <p:cNvSpPr txBox="1"/>
          <p:nvPr/>
        </p:nvSpPr>
        <p:spPr>
          <a:xfrm>
            <a:off x="1304590" y="191279"/>
            <a:ext cx="876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Tops &amp; Bottoms – of various Columns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82137-BDD2-480B-9728-BC0EA2489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7" y="1776150"/>
            <a:ext cx="645234" cy="2720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5D3F2-CEA8-4BA7-980D-F6F5231288CA}"/>
              </a:ext>
            </a:extLst>
          </p:cNvPr>
          <p:cNvSpPr txBox="1"/>
          <p:nvPr/>
        </p:nvSpPr>
        <p:spPr>
          <a:xfrm>
            <a:off x="421612" y="4628028"/>
            <a:ext cx="9615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Untapped business opportunity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r>
              <a:rPr lang="en-US" sz="2400" dirty="0"/>
              <a:t>Overseas business could be harnessed by</a:t>
            </a:r>
          </a:p>
          <a:p>
            <a:endParaRPr lang="en-US" sz="2400" dirty="0"/>
          </a:p>
          <a:p>
            <a:r>
              <a:rPr lang="en-US" sz="2400" dirty="0"/>
              <a:t>1. Leveraging digital marketing.</a:t>
            </a:r>
          </a:p>
          <a:p>
            <a:r>
              <a:rPr lang="en-US" sz="2400" dirty="0"/>
              <a:t>2. Listing on local hotel booking apps of the overseas country</a:t>
            </a:r>
          </a:p>
        </p:txBody>
      </p:sp>
    </p:spTree>
    <p:extLst>
      <p:ext uri="{BB962C8B-B14F-4D97-AF65-F5344CB8AC3E}">
        <p14:creationId xmlns:p14="http://schemas.microsoft.com/office/powerpoint/2010/main" val="30885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0C6C8A-FB86-4A36-8E70-F731BA197B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95" y="806623"/>
            <a:ext cx="7634314" cy="433555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84DB60-769D-46D3-AC73-C018348308CA}"/>
              </a:ext>
            </a:extLst>
          </p:cNvPr>
          <p:cNvSpPr txBox="1"/>
          <p:nvPr/>
        </p:nvSpPr>
        <p:spPr>
          <a:xfrm>
            <a:off x="270643" y="2402816"/>
            <a:ext cx="4345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Untapped business opportunity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Incorporate Corporate &amp; Aviation companies as customers, as their share in the mkt segment is less than 5%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.Steps like –</a:t>
            </a:r>
          </a:p>
          <a:p>
            <a:endParaRPr lang="en-US" dirty="0"/>
          </a:p>
          <a:p>
            <a:r>
              <a:rPr lang="en-US" dirty="0"/>
              <a:t>  1. entering into half yearly contracts</a:t>
            </a:r>
          </a:p>
          <a:p>
            <a:r>
              <a:rPr lang="en-US" dirty="0"/>
              <a:t>  2. Corporate group trip stays</a:t>
            </a:r>
          </a:p>
          <a:p>
            <a:r>
              <a:rPr lang="en-US" dirty="0"/>
              <a:t>  3. employee family holiday packages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A598-8C73-4553-BC45-BF941291665F}"/>
              </a:ext>
            </a:extLst>
          </p:cNvPr>
          <p:cNvSpPr txBox="1"/>
          <p:nvPr/>
        </p:nvSpPr>
        <p:spPr>
          <a:xfrm>
            <a:off x="270643" y="954107"/>
            <a:ext cx="4021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TAs share has already reached saturation levels.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662C8-9C60-47AB-86E4-C98CE4525196}"/>
              </a:ext>
            </a:extLst>
          </p:cNvPr>
          <p:cNvSpPr txBox="1"/>
          <p:nvPr/>
        </p:nvSpPr>
        <p:spPr>
          <a:xfrm>
            <a:off x="191729" y="0"/>
            <a:ext cx="5117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Top mkt segment share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9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2BA5-7786-4483-961E-4EF8EF0B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40" y="0"/>
            <a:ext cx="5157787" cy="823912"/>
          </a:xfrm>
        </p:spPr>
        <p:txBody>
          <a:bodyPr/>
          <a:lstStyle/>
          <a:p>
            <a:r>
              <a:rPr lang="en-US" dirty="0"/>
              <a:t>Top Meal type – Bed &amp; Breakfast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70F269D2-213C-469A-ABDB-71933E5F2C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1" y="1255173"/>
            <a:ext cx="4006296" cy="34135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E8416-1142-402F-987B-C3BB2E3D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491" y="0"/>
            <a:ext cx="5183188" cy="823912"/>
          </a:xfrm>
        </p:spPr>
        <p:txBody>
          <a:bodyPr/>
          <a:lstStyle/>
          <a:p>
            <a:r>
              <a:rPr lang="en-US" dirty="0"/>
              <a:t>Top Customer  Type -- Transient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EE1D3FD-50C4-4BDA-BADE-D21454C4B4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96" y="988819"/>
            <a:ext cx="5183188" cy="38873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5F78F3-380C-4FD8-ACE4-874AD0B92BE6}"/>
              </a:ext>
            </a:extLst>
          </p:cNvPr>
          <p:cNvSpPr txBox="1"/>
          <p:nvPr/>
        </p:nvSpPr>
        <p:spPr>
          <a:xfrm>
            <a:off x="5825596" y="4984955"/>
            <a:ext cx="541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</a:p>
          <a:p>
            <a:endParaRPr lang="en-US" dirty="0"/>
          </a:p>
          <a:p>
            <a:r>
              <a:rPr lang="en-US" dirty="0"/>
              <a:t>Tap the share of Contract customers by incorporating aviation sector &amp; corporates.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7FDA5-BD8B-4E3F-A91A-28E1C10F6E8D}"/>
              </a:ext>
            </a:extLst>
          </p:cNvPr>
          <p:cNvSpPr txBox="1"/>
          <p:nvPr/>
        </p:nvSpPr>
        <p:spPr>
          <a:xfrm>
            <a:off x="634181" y="4984955"/>
            <a:ext cx="4306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1</a:t>
            </a:r>
            <a:r>
              <a:rPr lang="en-US" dirty="0"/>
              <a:t>. 98% customers opt for the meal , Due to high demand of meal, its prices can be increased</a:t>
            </a:r>
          </a:p>
        </p:txBody>
      </p:sp>
    </p:spTree>
    <p:extLst>
      <p:ext uri="{BB962C8B-B14F-4D97-AF65-F5344CB8AC3E}">
        <p14:creationId xmlns:p14="http://schemas.microsoft.com/office/powerpoint/2010/main" val="339692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0BA87-6171-42FD-BCB8-3374289EE599}"/>
              </a:ext>
            </a:extLst>
          </p:cNvPr>
          <p:cNvSpPr txBox="1"/>
          <p:nvPr/>
        </p:nvSpPr>
        <p:spPr>
          <a:xfrm>
            <a:off x="825909" y="117450"/>
            <a:ext cx="8863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Cancellations – A Major Loss to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DFCBD-55F3-4476-A575-61AEC35D3AEF}"/>
              </a:ext>
            </a:extLst>
          </p:cNvPr>
          <p:cNvSpPr txBox="1"/>
          <p:nvPr/>
        </p:nvSpPr>
        <p:spPr>
          <a:xfrm>
            <a:off x="250723" y="5241926"/>
            <a:ext cx="97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1. 33% of revenue  or 1,14,51,509 Euros revenue loss incurred due to cancellations in given time period.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FDDDB-72F5-47ED-B92C-4F2EED49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8" y="790095"/>
            <a:ext cx="10530661" cy="46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6A832D-AB42-4D8F-9144-6F84B39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65" y="406266"/>
            <a:ext cx="10068233" cy="59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1373</TotalTime>
  <Words>843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Bookman Old Style</vt:lpstr>
      <vt:lpstr>Calibri</vt:lpstr>
      <vt:lpstr>Roboto</vt:lpstr>
      <vt:lpstr>Rockwell</vt:lpstr>
      <vt:lpstr>Wingdings</vt:lpstr>
      <vt:lpstr>Damask</vt:lpstr>
      <vt:lpstr>PowerPoint Presentation</vt:lpstr>
      <vt:lpstr>Null Values                         Handling NaNs</vt:lpstr>
      <vt:lpstr>Outlier Detection</vt:lpstr>
      <vt:lpstr>Outlier 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Leadtime vs Cancellations</vt:lpstr>
      <vt:lpstr>ADR vs Cancellations</vt:lpstr>
      <vt:lpstr>Deposit types vs Cancellations</vt:lpstr>
      <vt:lpstr>Mkt segment VS Cancellations</vt:lpstr>
      <vt:lpstr>Cumulative Month-wise booking trends of each hotel type</vt:lpstr>
      <vt:lpstr>Week day or weekend :Occupancy &amp; ADR Trends</vt:lpstr>
      <vt:lpstr>Low Customer Retention</vt:lpstr>
      <vt:lpstr>Thank You   Presented By    Lakshay nandwani Cohort Bali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53</cp:revision>
  <dcterms:created xsi:type="dcterms:W3CDTF">2023-07-07T17:08:35Z</dcterms:created>
  <dcterms:modified xsi:type="dcterms:W3CDTF">2023-07-10T14:04:43Z</dcterms:modified>
</cp:coreProperties>
</file>