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9" r:id="rId1"/>
  </p:sldMasterIdLst>
  <p:notesMasterIdLst>
    <p:notesMasterId r:id="rId21"/>
  </p:notesMasterIdLst>
  <p:sldIdLst>
    <p:sldId id="256" r:id="rId2"/>
    <p:sldId id="274" r:id="rId3"/>
    <p:sldId id="257" r:id="rId4"/>
    <p:sldId id="258" r:id="rId5"/>
    <p:sldId id="269" r:id="rId6"/>
    <p:sldId id="260" r:id="rId7"/>
    <p:sldId id="261" r:id="rId8"/>
    <p:sldId id="262" r:id="rId9"/>
    <p:sldId id="272" r:id="rId10"/>
    <p:sldId id="264" r:id="rId11"/>
    <p:sldId id="265" r:id="rId12"/>
    <p:sldId id="270" r:id="rId13"/>
    <p:sldId id="267" r:id="rId14"/>
    <p:sldId id="273" r:id="rId15"/>
    <p:sldId id="271" r:id="rId16"/>
    <p:sldId id="268" r:id="rId17"/>
    <p:sldId id="277" r:id="rId18"/>
    <p:sldId id="278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2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54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7-10T14:42:54.485" idx="1">
    <p:pos x="7516" y="1849"/>
    <p:text>) as booking might have been done by the customer themselves</p:text>
    <p:extLst>
      <p:ext uri="{C676402C-5697-4E1C-873F-D02D1690AC5C}">
        <p15:threadingInfo xmlns:p15="http://schemas.microsoft.com/office/powerpoint/2012/main" timeZoneBias="-330"/>
      </p:ext>
    </p:extLst>
  </p:cm>
  <p:cm authorId="1" dt="2023-07-10T14:43:27.927" idx="2">
    <p:pos x="7516" y="1945"/>
    <p:text>Difference bw mode &amp; 2nd most popular country is more than 50
Difference bw mode &amp; 2nd most popular country is more than 50</p:text>
    <p:extLst>
      <p:ext uri="{C676402C-5697-4E1C-873F-D02D1690AC5C}">
        <p15:threadingInfo xmlns:p15="http://schemas.microsoft.com/office/powerpoint/2012/main" timeZoneBias="-330">
          <p15:parentCm authorId="1" idx="1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52923-44FF-4129-A3D5-16FDA3A4B487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6FE19-674B-4A25-B3A3-F0FB403BC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67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999C-C7DA-42D2-AA36-34C04C23405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F153-6D86-4560-8FE6-A1BF9BC81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999C-C7DA-42D2-AA36-34C04C23405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F153-6D86-4560-8FE6-A1BF9BC81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34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999C-C7DA-42D2-AA36-34C04C23405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F153-6D86-4560-8FE6-A1BF9BC81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53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999C-C7DA-42D2-AA36-34C04C23405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F153-6D86-4560-8FE6-A1BF9BC81EF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4679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999C-C7DA-42D2-AA36-34C04C23405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F153-6D86-4560-8FE6-A1BF9BC81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94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999C-C7DA-42D2-AA36-34C04C23405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F153-6D86-4560-8FE6-A1BF9BC81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49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999C-C7DA-42D2-AA36-34C04C23405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F153-6D86-4560-8FE6-A1BF9BC81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14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999C-C7DA-42D2-AA36-34C04C23405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F153-6D86-4560-8FE6-A1BF9BC81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441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999C-C7DA-42D2-AA36-34C04C23405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F153-6D86-4560-8FE6-A1BF9BC81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35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999C-C7DA-42D2-AA36-34C04C23405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F153-6D86-4560-8FE6-A1BF9BC81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6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999C-C7DA-42D2-AA36-34C04C23405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F153-6D86-4560-8FE6-A1BF9BC81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24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999C-C7DA-42D2-AA36-34C04C23405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F153-6D86-4560-8FE6-A1BF9BC81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4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999C-C7DA-42D2-AA36-34C04C23405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F153-6D86-4560-8FE6-A1BF9BC81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82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999C-C7DA-42D2-AA36-34C04C23405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F153-6D86-4560-8FE6-A1BF9BC81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1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999C-C7DA-42D2-AA36-34C04C23405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F153-6D86-4560-8FE6-A1BF9BC81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19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999C-C7DA-42D2-AA36-34C04C23405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F153-6D86-4560-8FE6-A1BF9BC81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68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999C-C7DA-42D2-AA36-34C04C23405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F153-6D86-4560-8FE6-A1BF9BC81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51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F999C-C7DA-42D2-AA36-34C04C23405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8F153-6D86-4560-8FE6-A1BF9BC81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954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  <p:sldLayoutId id="2147483961" r:id="rId12"/>
    <p:sldLayoutId id="2147483962" r:id="rId13"/>
    <p:sldLayoutId id="2147483963" r:id="rId14"/>
    <p:sldLayoutId id="2147483964" r:id="rId15"/>
    <p:sldLayoutId id="2147483965" r:id="rId16"/>
    <p:sldLayoutId id="214748396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FDD2A-CB7F-4958-BBB8-8959C3C3C6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C2AA26-66CE-4596-8285-62F28B0F47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488FE0-50DF-4C45-8CA2-DDD793B7A7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61DE61-2353-47F6-8380-6783BE926FEB}"/>
              </a:ext>
            </a:extLst>
          </p:cNvPr>
          <p:cNvSpPr txBox="1"/>
          <p:nvPr/>
        </p:nvSpPr>
        <p:spPr>
          <a:xfrm>
            <a:off x="0" y="1355527"/>
            <a:ext cx="800837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i="0" dirty="0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Augment the hospitality business by</a:t>
            </a:r>
          </a:p>
          <a:p>
            <a:pPr algn="l"/>
            <a:endParaRPr lang="en-US" sz="3200" b="1" i="0" dirty="0">
              <a:solidFill>
                <a:schemeClr val="bg1"/>
              </a:solidFill>
              <a:effectLst/>
              <a:latin typeface="Roboto" panose="020B0604020202020204" pitchFamily="2" charset="0"/>
            </a:endParaRPr>
          </a:p>
          <a:p>
            <a:pPr marL="971550" lvl="1" indent="-514350" algn="l"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Roboto" panose="020B0604020202020204" pitchFamily="2" charset="0"/>
              </a:rPr>
              <a:t>E</a:t>
            </a:r>
            <a:r>
              <a:rPr lang="en-US" sz="3200" b="1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Roboto" panose="020B0604020202020204" pitchFamily="2" charset="0"/>
              </a:rPr>
              <a:t>xamining the high cancellation rate,</a:t>
            </a:r>
          </a:p>
          <a:p>
            <a:pPr lvl="1" algn="l"/>
            <a:endParaRPr lang="en-US" sz="3200" b="1" i="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Roboto" panose="020B0604020202020204" pitchFamily="2" charset="0"/>
            </a:endParaRPr>
          </a:p>
          <a:p>
            <a:pPr marL="914400" lvl="1" indent="-457200" algn="l"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Roboto" panose="020B0604020202020204" pitchFamily="2" charset="0"/>
              </a:rPr>
              <a:t>E</a:t>
            </a:r>
            <a:r>
              <a:rPr lang="en-US" sz="3200" b="1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Roboto" panose="020B0604020202020204" pitchFamily="2" charset="0"/>
              </a:rPr>
              <a:t>xploring </a:t>
            </a:r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Roboto" panose="020B0604020202020204" pitchFamily="2" charset="0"/>
              </a:rPr>
              <a:t>untapped</a:t>
            </a:r>
            <a:r>
              <a:rPr lang="en-US" sz="3200" b="1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Roboto" panose="020B0604020202020204" pitchFamily="2" charset="0"/>
              </a:rPr>
              <a:t> business opportunities,</a:t>
            </a:r>
          </a:p>
          <a:p>
            <a:pPr lvl="1" algn="l"/>
            <a:endParaRPr lang="en-US" sz="3200" b="1" i="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Roboto" panose="020B0604020202020204" pitchFamily="2" charset="0"/>
            </a:endParaRPr>
          </a:p>
          <a:p>
            <a:pPr marL="914400" lvl="1" indent="-457200" algn="l"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Roboto" panose="020B0604020202020204" pitchFamily="2" charset="0"/>
              </a:rPr>
              <a:t>F</a:t>
            </a:r>
            <a:r>
              <a:rPr lang="en-US" sz="3200" b="1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Roboto" panose="020B0604020202020204" pitchFamily="2" charset="0"/>
              </a:rPr>
              <a:t>inding existing pitfalls &amp; suggesting suitable measures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70EF20-0CB8-4F4E-82BE-302BB0430D61}"/>
              </a:ext>
            </a:extLst>
          </p:cNvPr>
          <p:cNvSpPr txBox="1"/>
          <p:nvPr/>
        </p:nvSpPr>
        <p:spPr>
          <a:xfrm>
            <a:off x="3186143" y="168514"/>
            <a:ext cx="918824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0" u="sng" dirty="0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Business Problem</a:t>
            </a:r>
            <a:endParaRPr lang="en-US" sz="3200" b="1" i="0" u="sng" dirty="0">
              <a:solidFill>
                <a:schemeClr val="bg1"/>
              </a:solidFill>
              <a:effectLst/>
              <a:latin typeface="Roboto" panose="020B0604020202020204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706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A0DA1D-62FB-4F54-AB52-8F75CF52A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8" y="120712"/>
            <a:ext cx="5528196" cy="764191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Leadtime vs Cancellations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A22D8A3-9EB4-4306-9C7B-17E2F3611D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879" y="270680"/>
            <a:ext cx="6223818" cy="5995653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D23F4D-1B3A-4F8C-8ABE-BD6F40CCF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7484" y="1312605"/>
            <a:ext cx="5545395" cy="5274715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dirty="0"/>
              <a:t>Observations</a:t>
            </a:r>
          </a:p>
          <a:p>
            <a:pPr algn="l"/>
            <a:endParaRPr lang="en-US" sz="2400" dirty="0"/>
          </a:p>
          <a:p>
            <a:pPr marL="457200" indent="-457200" algn="l">
              <a:buAutoNum type="arabicPeriod"/>
            </a:pPr>
            <a:r>
              <a:rPr lang="en-US" sz="2000" dirty="0"/>
              <a:t>As the lead time increases, the cancellation percentage also increases.</a:t>
            </a:r>
          </a:p>
          <a:p>
            <a:pPr marL="457200" indent="-457200" algn="l">
              <a:buAutoNum type="arabicPeriod"/>
            </a:pPr>
            <a:r>
              <a:rPr lang="en-US" sz="2000" dirty="0"/>
              <a:t> For lead time greater than 15 days cancellation is greater than 30%</a:t>
            </a:r>
          </a:p>
          <a:p>
            <a:pPr marL="457200" indent="-457200" algn="l">
              <a:buAutoNum type="arabicPeriod"/>
            </a:pP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u="sng" dirty="0"/>
              <a:t>Recommendation/s</a:t>
            </a:r>
            <a:endParaRPr lang="en-US" sz="2000" b="1" u="sng" dirty="0"/>
          </a:p>
          <a:p>
            <a:pPr algn="l"/>
            <a:r>
              <a:rPr lang="en-US" sz="2400" dirty="0">
                <a:solidFill>
                  <a:srgbClr val="FF0000"/>
                </a:solidFill>
              </a:rPr>
              <a:t>Disallow advance booking of more than 15 days.</a:t>
            </a:r>
          </a:p>
        </p:txBody>
      </p:sp>
    </p:spTree>
    <p:extLst>
      <p:ext uri="{BB962C8B-B14F-4D97-AF65-F5344CB8AC3E}">
        <p14:creationId xmlns:p14="http://schemas.microsoft.com/office/powerpoint/2010/main" val="3766125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7C9585-3F8A-4046-A404-B737BF284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16" y="-191754"/>
            <a:ext cx="6302478" cy="899652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ADR vs Cancellations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49F8949-10DF-4011-AD79-A5DA4F5DF1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400" y="1417009"/>
            <a:ext cx="7605200" cy="4320113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E04A5F9-B577-4F60-B98F-424A0882E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7316" y="855962"/>
            <a:ext cx="4921097" cy="5146075"/>
          </a:xfrm>
        </p:spPr>
        <p:txBody>
          <a:bodyPr>
            <a:noAutofit/>
          </a:bodyPr>
          <a:lstStyle/>
          <a:p>
            <a:pPr algn="l"/>
            <a:r>
              <a:rPr lang="en-US" sz="2400" b="1" u="sng" dirty="0"/>
              <a:t>Hypothesis</a:t>
            </a:r>
            <a:r>
              <a:rPr lang="en-US" sz="2400" dirty="0"/>
              <a:t> –</a:t>
            </a:r>
          </a:p>
          <a:p>
            <a:pPr algn="l"/>
            <a:r>
              <a:rPr lang="en-US" sz="2400" dirty="0"/>
              <a:t>High ADR(price) leads to increased cancellations</a:t>
            </a:r>
          </a:p>
          <a:p>
            <a:pPr algn="l"/>
            <a:r>
              <a:rPr lang="en-US" sz="2400" b="1" u="sng" dirty="0"/>
              <a:t>Observation</a:t>
            </a:r>
            <a:r>
              <a:rPr lang="en-US" sz="2400" dirty="0"/>
              <a:t> –</a:t>
            </a:r>
          </a:p>
          <a:p>
            <a:pPr algn="l"/>
            <a:r>
              <a:rPr lang="en-US" sz="2400" dirty="0"/>
              <a:t>1. Both green and red plot have highest probability density near ADR 100.</a:t>
            </a:r>
          </a:p>
          <a:p>
            <a:pPr algn="l"/>
            <a:r>
              <a:rPr lang="en-US" sz="2400" dirty="0"/>
              <a:t>2. When ADR is 0 ,then also there are cancellations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u="sng" dirty="0"/>
              <a:t>Conclusion</a:t>
            </a:r>
          </a:p>
          <a:p>
            <a:pPr algn="l"/>
            <a:r>
              <a:rPr lang="en-US" sz="2400" dirty="0">
                <a:solidFill>
                  <a:srgbClr val="FF0000"/>
                </a:solidFill>
              </a:rPr>
              <a:t>Our prices are competitive</a:t>
            </a:r>
          </a:p>
        </p:txBody>
      </p:sp>
    </p:spTree>
    <p:extLst>
      <p:ext uri="{BB962C8B-B14F-4D97-AF65-F5344CB8AC3E}">
        <p14:creationId xmlns:p14="http://schemas.microsoft.com/office/powerpoint/2010/main" val="2494491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48BC5-B92A-40D1-8C0C-6CAC1154D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2232"/>
            <a:ext cx="8642555" cy="811161"/>
          </a:xfrm>
        </p:spPr>
        <p:txBody>
          <a:bodyPr>
            <a:normAutofit fontScale="90000"/>
          </a:bodyPr>
          <a:lstStyle/>
          <a:p>
            <a:r>
              <a:rPr lang="en-US" sz="3600" b="1" u="sng" dirty="0"/>
              <a:t>Deposit types vs Cancellations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5B55B75-C911-40D1-B22C-20903F1018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370" y="1150374"/>
            <a:ext cx="6299985" cy="511218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A7C16-B4A4-462E-AC7E-B20B0E099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4097" y="1150374"/>
            <a:ext cx="6163273" cy="533325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 </a:t>
            </a:r>
            <a:r>
              <a:rPr lang="en-US" sz="2000" b="1" u="sng" dirty="0"/>
              <a:t>Hypothesis</a:t>
            </a:r>
            <a:r>
              <a:rPr lang="en-US" sz="2000" b="1" dirty="0"/>
              <a:t>—</a:t>
            </a:r>
            <a:endParaRPr lang="en-US" sz="2000" dirty="0"/>
          </a:p>
          <a:p>
            <a:pPr algn="l"/>
            <a:r>
              <a:rPr lang="en-US" sz="2000" dirty="0"/>
              <a:t>Lower cancellation rates  in case of non refundable advance bookings.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u="sng" dirty="0"/>
              <a:t>Observations</a:t>
            </a:r>
          </a:p>
          <a:p>
            <a:pPr algn="l"/>
            <a:r>
              <a:rPr lang="en-US" sz="2000" dirty="0"/>
              <a:t>1. Non refundable deposits have 95% cancellation rate. It has not been able to stop cancellations  </a:t>
            </a:r>
          </a:p>
          <a:p>
            <a:pPr algn="l"/>
            <a:r>
              <a:rPr lang="en-US" sz="2000" dirty="0"/>
              <a:t>2. Since non refundable bookings are also less in number ,it implies people hesitate to pay advance payments.</a:t>
            </a:r>
          </a:p>
          <a:p>
            <a:pPr algn="l"/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u="sng" dirty="0"/>
              <a:t>Recommendation/s</a:t>
            </a:r>
          </a:p>
          <a:p>
            <a:pPr algn="l"/>
            <a:r>
              <a:rPr lang="en-US" sz="2000" dirty="0"/>
              <a:t>1</a:t>
            </a:r>
            <a:r>
              <a:rPr lang="en-US" sz="2000" dirty="0">
                <a:solidFill>
                  <a:srgbClr val="FF0000"/>
                </a:solidFill>
              </a:rPr>
              <a:t>. Do way with non refundable bookings</a:t>
            </a:r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76072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>
            <a:extLst>
              <a:ext uri="{FF2B5EF4-FFF2-40B4-BE49-F238E27FC236}">
                <a16:creationId xmlns:a16="http://schemas.microsoft.com/office/drawing/2014/main" id="{79B94297-C33D-4C03-83D1-2CDC9791A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69" y="-299482"/>
            <a:ext cx="8078585" cy="1153191"/>
          </a:xfrm>
        </p:spPr>
        <p:txBody>
          <a:bodyPr/>
          <a:lstStyle/>
          <a:p>
            <a:r>
              <a:rPr lang="en-US" b="1" u="sng" dirty="0"/>
              <a:t>Mkt segment VS Cancellations</a:t>
            </a:r>
          </a:p>
        </p:txBody>
      </p:sp>
      <p:pic>
        <p:nvPicPr>
          <p:cNvPr id="33" name="Content Placeholder 32">
            <a:extLst>
              <a:ext uri="{FF2B5EF4-FFF2-40B4-BE49-F238E27FC236}">
                <a16:creationId xmlns:a16="http://schemas.microsoft.com/office/drawing/2014/main" id="{5747FBDB-FACE-4512-B5FD-2BD19B9A83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518" y="1030417"/>
            <a:ext cx="7498482" cy="4797165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54C20D6E-59F3-4C96-972B-8950A302C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3540" y="1030417"/>
            <a:ext cx="4479978" cy="5250426"/>
          </a:xfrm>
        </p:spPr>
        <p:txBody>
          <a:bodyPr>
            <a:normAutofit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sz="1900" b="0" i="0" dirty="0">
                <a:solidFill>
                  <a:srgbClr val="EBDBB2"/>
                </a:solidFill>
                <a:effectLst/>
                <a:latin typeface="Arial" panose="020B0604020202020204" pitchFamily="34" charset="0"/>
              </a:rPr>
              <a:t>Online Tas &amp; Groups  -- For every 100 tickets booked ,35 are cancelled. But, they outperform in bringing business with more than 30k non-cancelled tickets</a:t>
            </a:r>
          </a:p>
          <a:p>
            <a:pPr algn="l"/>
            <a:r>
              <a:rPr lang="en-US" sz="1900" b="0" i="0" dirty="0">
                <a:solidFill>
                  <a:srgbClr val="EBDBB2"/>
                </a:solidFill>
                <a:effectLst/>
                <a:latin typeface="Arial" panose="020B0604020202020204" pitchFamily="34" charset="0"/>
              </a:rPr>
              <a:t>3. For rest segment, cancellations are within 15% threshold.</a:t>
            </a:r>
          </a:p>
          <a:p>
            <a:pPr algn="l"/>
            <a:r>
              <a:rPr lang="en-US" sz="1900" b="0" i="0" dirty="0">
                <a:solidFill>
                  <a:srgbClr val="EBDBB2"/>
                </a:solidFill>
                <a:effectLst/>
                <a:latin typeface="Arial" panose="020B0604020202020204" pitchFamily="34" charset="0"/>
              </a:rPr>
              <a:t>4. From pie </a:t>
            </a:r>
            <a:r>
              <a:rPr lang="en-US" sz="1900" b="0" i="0" dirty="0" err="1">
                <a:solidFill>
                  <a:srgbClr val="EBDBB2"/>
                </a:solidFill>
                <a:effectLst/>
                <a:latin typeface="Arial" panose="020B0604020202020204" pitchFamily="34" charset="0"/>
              </a:rPr>
              <a:t>plot,Out</a:t>
            </a:r>
            <a:r>
              <a:rPr lang="en-US" sz="1900" b="0" i="0" dirty="0">
                <a:solidFill>
                  <a:srgbClr val="EBDBB2"/>
                </a:solidFill>
                <a:effectLst/>
                <a:latin typeface="Arial" panose="020B0604020202020204" pitchFamily="34" charset="0"/>
              </a:rPr>
              <a:t> of total cancellations ,75% come from Online TAs</a:t>
            </a:r>
          </a:p>
          <a:p>
            <a:pPr algn="l"/>
            <a:endParaRPr lang="en-US" sz="1900" dirty="0">
              <a:solidFill>
                <a:srgbClr val="EBDBB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sz="1900" b="1" i="0" u="sng" dirty="0">
                <a:solidFill>
                  <a:srgbClr val="EBDBB2"/>
                </a:solidFill>
                <a:effectLst/>
                <a:latin typeface="Arial" panose="020B0604020202020204" pitchFamily="34" charset="0"/>
              </a:rPr>
              <a:t>Recommendation/s</a:t>
            </a:r>
          </a:p>
          <a:p>
            <a:pPr algn="l"/>
            <a:r>
              <a:rPr lang="en-US" sz="1900" dirty="0">
                <a:solidFill>
                  <a:srgbClr val="EBDBB2"/>
                </a:solidFill>
                <a:effectLst/>
                <a:latin typeface="Arial" panose="020B0604020202020204" pitchFamily="34" charset="0"/>
              </a:rPr>
              <a:t>1.</a:t>
            </a:r>
            <a:r>
              <a:rPr lang="en-US" sz="1900" b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Overbook</a:t>
            </a:r>
            <a:r>
              <a:rPr lang="en-US" sz="19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the hotel than the occupancy using a suitable model.</a:t>
            </a:r>
          </a:p>
          <a:p>
            <a:pPr algn="l"/>
            <a:endParaRPr lang="en-US" sz="1800" b="0" i="0" dirty="0">
              <a:solidFill>
                <a:srgbClr val="EBDBB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endParaRPr lang="en-US" sz="1800" dirty="0">
              <a:solidFill>
                <a:srgbClr val="EBDBB2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992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81098-139C-40AC-BE48-C5EFB0264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093" y="-39674"/>
            <a:ext cx="11420636" cy="938981"/>
          </a:xfrm>
        </p:spPr>
        <p:txBody>
          <a:bodyPr>
            <a:normAutofit/>
          </a:bodyPr>
          <a:lstStyle/>
          <a:p>
            <a:r>
              <a:rPr lang="en-US" u="sng" dirty="0"/>
              <a:t>Cumulative Month-wise booking trends of each hotel type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0DBD07-3122-4F5F-9C26-9CD48151D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5783" y="1079092"/>
            <a:ext cx="4038230" cy="4925961"/>
          </a:xfrm>
        </p:spPr>
        <p:txBody>
          <a:bodyPr>
            <a:noAutofit/>
          </a:bodyPr>
          <a:lstStyle/>
          <a:p>
            <a:pPr algn="l"/>
            <a:r>
              <a:rPr lang="en-US" sz="2000" b="1" u="sng" dirty="0"/>
              <a:t>Observations</a:t>
            </a:r>
          </a:p>
          <a:p>
            <a:pPr algn="l"/>
            <a:r>
              <a:rPr lang="en-US" sz="2000" dirty="0"/>
              <a:t>1. July, Aug are peak business months</a:t>
            </a:r>
          </a:p>
          <a:p>
            <a:pPr algn="l"/>
            <a:r>
              <a:rPr lang="en-US" sz="2000" dirty="0"/>
              <a:t>2. Dec, Jan are the lean business seasons</a:t>
            </a:r>
          </a:p>
          <a:p>
            <a:pPr marL="342900" indent="-342900" algn="l">
              <a:buAutoNum type="arabicPeriod"/>
            </a:pPr>
            <a:endParaRPr lang="en-US" sz="2000" dirty="0"/>
          </a:p>
          <a:p>
            <a:pPr algn="l"/>
            <a:r>
              <a:rPr lang="en-US" sz="2000" b="1" u="sng" dirty="0"/>
              <a:t>Recommendation/s</a:t>
            </a:r>
            <a:endParaRPr lang="en-US" sz="2000" dirty="0"/>
          </a:p>
          <a:p>
            <a:pPr marL="342900" indent="-342900" algn="l">
              <a:buFont typeface="+mj-lt"/>
              <a:buAutoNum type="arabicPeriod"/>
            </a:pPr>
            <a:r>
              <a:rPr lang="en-US" sz="2000" b="1" u="sng" dirty="0"/>
              <a:t> </a:t>
            </a:r>
            <a:r>
              <a:rPr lang="en-US" sz="2000" b="1" u="sng" dirty="0">
                <a:solidFill>
                  <a:srgbClr val="FF0000"/>
                </a:solidFill>
              </a:rPr>
              <a:t>Dynamic  Pricing  </a:t>
            </a:r>
            <a:r>
              <a:rPr lang="en-US" sz="2000" dirty="0"/>
              <a:t>can be introduced  in peak booking months Aug ,July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000" dirty="0"/>
              <a:t>Discounts can be given in Jan &amp; other low booking months to increase occupancy 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7CB48398-F5DB-4433-ACDC-FF7F91FC3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206" y="1079092"/>
            <a:ext cx="7055582" cy="5553111"/>
          </a:xfrm>
        </p:spPr>
      </p:pic>
    </p:spTree>
    <p:extLst>
      <p:ext uri="{BB962C8B-B14F-4D97-AF65-F5344CB8AC3E}">
        <p14:creationId xmlns:p14="http://schemas.microsoft.com/office/powerpoint/2010/main" val="637380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114EE-7433-41C4-B009-18587E39F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821" y="-14749"/>
            <a:ext cx="9900534" cy="619432"/>
          </a:xfrm>
        </p:spPr>
        <p:txBody>
          <a:bodyPr>
            <a:normAutofit fontScale="90000"/>
          </a:bodyPr>
          <a:lstStyle/>
          <a:p>
            <a:r>
              <a:rPr lang="en-US" dirty="0"/>
              <a:t>Week day or weekend :Occupancy &amp; ADR Trends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7A13F86-36E7-4AF2-B7C3-6430884A98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04" y="1283110"/>
            <a:ext cx="7039896" cy="527992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50547-163B-4E4A-827E-0CB9811F9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8710" y="1002891"/>
            <a:ext cx="4480755" cy="527992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u="sng" dirty="0"/>
              <a:t>Observation</a:t>
            </a:r>
          </a:p>
          <a:p>
            <a:pPr algn="l"/>
            <a:endParaRPr lang="en-US" sz="2000" b="1" u="sng" dirty="0"/>
          </a:p>
          <a:p>
            <a:pPr marL="342900" indent="-342900" algn="l">
              <a:buFont typeface="+mj-lt"/>
              <a:buAutoNum type="arabicPeriod"/>
            </a:pPr>
            <a:r>
              <a:rPr lang="en-US" sz="2000" dirty="0"/>
              <a:t>72% bookings happen in 5 weekdays implying 14.2 % per day( 72/5) in both hotel types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000" dirty="0"/>
              <a:t>28% bookings happen on weekend </a:t>
            </a:r>
            <a:r>
              <a:rPr lang="en-US" sz="2000" dirty="0" err="1"/>
              <a:t>ie</a:t>
            </a:r>
            <a:r>
              <a:rPr lang="en-US" sz="2000" dirty="0"/>
              <a:t> 2 days14% per day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000" dirty="0"/>
              <a:t>Same booking percentage each day for both the hotels.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000" dirty="0"/>
              <a:t>Same ADR for both week days &amp; weekend days</a:t>
            </a:r>
          </a:p>
        </p:txBody>
      </p:sp>
    </p:spTree>
    <p:extLst>
      <p:ext uri="{BB962C8B-B14F-4D97-AF65-F5344CB8AC3E}">
        <p14:creationId xmlns:p14="http://schemas.microsoft.com/office/powerpoint/2010/main" val="247705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C1C1EE5-164E-4E49-87EF-E68BCFCF0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252" y="0"/>
            <a:ext cx="5808037" cy="850490"/>
          </a:xfrm>
        </p:spPr>
        <p:txBody>
          <a:bodyPr>
            <a:normAutofit/>
          </a:bodyPr>
          <a:lstStyle/>
          <a:p>
            <a:r>
              <a:rPr lang="en-US" dirty="0"/>
              <a:t>Low Customer Retention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66721C-73AF-4ACB-902F-7388ADEE8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3770" y="1379155"/>
            <a:ext cx="5562230" cy="5139632"/>
          </a:xfrm>
        </p:spPr>
        <p:txBody>
          <a:bodyPr>
            <a:normAutofit/>
          </a:bodyPr>
          <a:lstStyle/>
          <a:p>
            <a:pPr algn="l"/>
            <a:r>
              <a:rPr lang="en-US" sz="2000" b="1" u="sng" dirty="0"/>
              <a:t>Observation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/>
              <a:t>Only  4% repeated customers</a:t>
            </a:r>
            <a:r>
              <a:rPr lang="en-US" dirty="0"/>
              <a:t>.</a:t>
            </a:r>
          </a:p>
          <a:p>
            <a:pPr algn="l"/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1" u="sng" dirty="0"/>
              <a:t>Recommendation/s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/>
              <a:t>Get a </a:t>
            </a:r>
            <a:r>
              <a:rPr lang="en-US" sz="1800" b="1" u="sng" dirty="0">
                <a:solidFill>
                  <a:srgbClr val="FF0000"/>
                </a:solidFill>
              </a:rPr>
              <a:t>feedback form </a:t>
            </a:r>
            <a:r>
              <a:rPr lang="en-US" sz="1800" dirty="0"/>
              <a:t>filled-- Find possible reasons of low repeatability. Work on those suggestions.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/>
              <a:t>Start </a:t>
            </a:r>
            <a:r>
              <a:rPr lang="en-US" sz="1800" b="1" u="sng" dirty="0">
                <a:solidFill>
                  <a:srgbClr val="FF0000"/>
                </a:solidFill>
              </a:rPr>
              <a:t>loyalty cards </a:t>
            </a:r>
            <a:r>
              <a:rPr lang="en-US" sz="1800" dirty="0"/>
              <a:t>scheme , discount on subsequent visits.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/>
              <a:t>Need to focus on customer retention as it is more economical than customer acquisition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A9AD1FE-A42D-49BE-8DBC-694DD47859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79155"/>
            <a:ext cx="5562230" cy="433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819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05CCA2-26FA-4419-92DB-36528E4E2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Cancelling the cancellations</a:t>
            </a:r>
            <a:br>
              <a:rPr lang="en-US" sz="3600" dirty="0"/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D31A45-68A8-4D33-A8F8-E04D80004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073" y="2204285"/>
            <a:ext cx="10353762" cy="3695136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Disallow advance booking </a:t>
            </a:r>
            <a:r>
              <a:rPr lang="en-US" sz="2400" dirty="0"/>
              <a:t>of greater than 15 days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Introduce </a:t>
            </a:r>
            <a:r>
              <a:rPr lang="en-US" sz="2400" dirty="0">
                <a:solidFill>
                  <a:srgbClr val="FF0000"/>
                </a:solidFill>
              </a:rPr>
              <a:t>Dynamic pricing </a:t>
            </a:r>
            <a:r>
              <a:rPr lang="en-US" sz="2400" dirty="0"/>
              <a:t>in peak business months of July &amp; August. Discounts in lean business season of Dec &amp; Jan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Overbook hotels </a:t>
            </a:r>
            <a:r>
              <a:rPr lang="en-US" sz="2400" dirty="0"/>
              <a:t>by deploying a suitable model to buffer against cancellations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9719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C694F-04C7-4FE1-B149-20052E607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Untapped business opportunities--</a:t>
            </a:r>
            <a:br>
              <a:rPr lang="en-US" sz="36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030B6-6D5D-4AD5-B4D4-976310031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769" y="1581432"/>
            <a:ext cx="10353762" cy="3695136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FF0000"/>
                </a:solidFill>
              </a:rPr>
              <a:t>Incorporate Corporate &amp; Aviation </a:t>
            </a:r>
            <a:r>
              <a:rPr lang="en-US" sz="2000" dirty="0"/>
              <a:t>companies as customers, employee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Increase customer retention Measures like </a:t>
            </a:r>
            <a:r>
              <a:rPr lang="en-US" sz="2000" dirty="0">
                <a:solidFill>
                  <a:srgbClr val="FF0000"/>
                </a:solidFill>
              </a:rPr>
              <a:t>loyalty cards , cashbacks ,discounted next visits </a:t>
            </a:r>
            <a:r>
              <a:rPr lang="en-US" sz="2000" dirty="0" err="1"/>
              <a:t>etc</a:t>
            </a:r>
            <a:r>
              <a:rPr lang="en-US" sz="2000" dirty="0"/>
              <a:t> can be taken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FF0000"/>
                </a:solidFill>
              </a:rPr>
              <a:t>Tap overseas market </a:t>
            </a:r>
            <a:r>
              <a:rPr lang="en-US" sz="2000" dirty="0"/>
              <a:t>--.Leverage digital marketing , list our hotel on the local hotel booking apps of </a:t>
            </a:r>
            <a:r>
              <a:rPr lang="en-US" sz="2000" dirty="0" err="1"/>
              <a:t>thhe</a:t>
            </a:r>
            <a:r>
              <a:rPr lang="en-US" sz="2000" dirty="0"/>
              <a:t> respective overseas country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36DBAC-E460-404D-90F5-521365DD4515}"/>
              </a:ext>
            </a:extLst>
          </p:cNvPr>
          <p:cNvSpPr txBox="1"/>
          <p:nvPr/>
        </p:nvSpPr>
        <p:spPr>
          <a:xfrm>
            <a:off x="754769" y="5665994"/>
            <a:ext cx="10353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End Non refundable advance bookings-</a:t>
            </a:r>
            <a:r>
              <a:rPr lang="en-US" sz="1800" dirty="0"/>
              <a:t>- Non refundable deposits have 95% cancellation </a:t>
            </a:r>
            <a:r>
              <a:rPr lang="en-US" sz="1800" dirty="0" err="1"/>
              <a:t>rate.It</a:t>
            </a:r>
            <a:r>
              <a:rPr lang="en-US" sz="1800" dirty="0"/>
              <a:t> has not been able to stop cancellations .Since non refundable bookings are also less in number ,it implies people hesitate to pay advance payments.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7D221-C493-4FB6-88F2-F8C6AD6A3375}"/>
              </a:ext>
            </a:extLst>
          </p:cNvPr>
          <p:cNvSpPr txBox="1"/>
          <p:nvPr/>
        </p:nvSpPr>
        <p:spPr>
          <a:xfrm>
            <a:off x="3073899" y="4742664"/>
            <a:ext cx="48641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Existing Pitfalls</a:t>
            </a:r>
            <a:br>
              <a:rPr lang="en-US" sz="18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28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56895-AB7E-468B-AB96-8370A3E0A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347020"/>
            <a:ext cx="10353762" cy="4316361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Presented By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 err="1"/>
              <a:t>Lakshay</a:t>
            </a:r>
            <a:r>
              <a:rPr lang="en-US" dirty="0"/>
              <a:t> </a:t>
            </a:r>
            <a:r>
              <a:rPr lang="en-US" dirty="0" err="1"/>
              <a:t>nandwani</a:t>
            </a:r>
            <a:br>
              <a:rPr lang="en-US" dirty="0"/>
            </a:br>
            <a:r>
              <a:rPr lang="en-US" dirty="0"/>
              <a:t>Cohort Bali</a:t>
            </a:r>
          </a:p>
        </p:txBody>
      </p:sp>
    </p:spTree>
    <p:extLst>
      <p:ext uri="{BB962C8B-B14F-4D97-AF65-F5344CB8AC3E}">
        <p14:creationId xmlns:p14="http://schemas.microsoft.com/office/powerpoint/2010/main" val="927036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5E633-1BC8-407C-9E58-1338472C8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620" y="0"/>
            <a:ext cx="11460104" cy="1326321"/>
          </a:xfrm>
        </p:spPr>
        <p:txBody>
          <a:bodyPr/>
          <a:lstStyle/>
          <a:p>
            <a:pPr algn="l"/>
            <a:r>
              <a:rPr lang="en-US" dirty="0"/>
              <a:t>Null Values                         Handling </a:t>
            </a:r>
            <a:r>
              <a:rPr lang="en-US" dirty="0" err="1"/>
              <a:t>Na</a:t>
            </a:r>
            <a:r>
              <a:rPr lang="en-US" dirty="0" err="1">
                <a:latin typeface="Algerian" panose="04020705040A02060702" pitchFamily="82" charset="0"/>
              </a:rPr>
              <a:t>Ns</a:t>
            </a:r>
            <a:endParaRPr lang="en-US" dirty="0">
              <a:latin typeface="Algerian" panose="04020705040A02060702" pitchFamily="82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06CE86-E1B8-41B1-9904-EDE8A0FF30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6689748"/>
              </p:ext>
            </p:extLst>
          </p:nvPr>
        </p:nvGraphicFramePr>
        <p:xfrm>
          <a:off x="220620" y="1876295"/>
          <a:ext cx="4719484" cy="1737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59742">
                  <a:extLst>
                    <a:ext uri="{9D8B030D-6E8A-4147-A177-3AD203B41FA5}">
                      <a16:colId xmlns:a16="http://schemas.microsoft.com/office/drawing/2014/main" val="2030405636"/>
                    </a:ext>
                  </a:extLst>
                </a:gridCol>
                <a:gridCol w="2359742">
                  <a:extLst>
                    <a:ext uri="{9D8B030D-6E8A-4147-A177-3AD203B41FA5}">
                      <a16:colId xmlns:a16="http://schemas.microsoft.com/office/drawing/2014/main" val="2065996007"/>
                    </a:ext>
                  </a:extLst>
                </a:gridCol>
              </a:tblGrid>
              <a:tr h="359883">
                <a:tc>
                  <a:txBody>
                    <a:bodyPr/>
                    <a:lstStyle/>
                    <a:p>
                      <a:r>
                        <a:rPr lang="en-US" dirty="0"/>
                        <a:t>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Null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518335"/>
                  </a:ext>
                </a:extLst>
              </a:tr>
              <a:tr h="332454"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121170"/>
                  </a:ext>
                </a:extLst>
              </a:tr>
              <a:tr h="332454">
                <a:tc>
                  <a:txBody>
                    <a:bodyPr/>
                    <a:lstStyle/>
                    <a:p>
                      <a:r>
                        <a:rPr lang="en-US" dirty="0"/>
                        <a:t>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415333"/>
                  </a:ext>
                </a:extLst>
              </a:tr>
              <a:tr h="332454">
                <a:tc>
                  <a:txBody>
                    <a:bodyPr/>
                    <a:lstStyle/>
                    <a:p>
                      <a:r>
                        <a:rPr lang="en-US" dirty="0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99919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16D151F-3B1C-4E65-BF36-AAE49316DD75}"/>
              </a:ext>
            </a:extLst>
          </p:cNvPr>
          <p:cNvSpPr txBox="1"/>
          <p:nvPr/>
        </p:nvSpPr>
        <p:spPr>
          <a:xfrm>
            <a:off x="6351639" y="1372487"/>
            <a:ext cx="5884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Country col : Imputed by mode of country.</a:t>
            </a:r>
          </a:p>
          <a:p>
            <a:endParaRPr lang="en-US" sz="2000" dirty="0"/>
          </a:p>
          <a:p>
            <a:r>
              <a:rPr lang="en-US" sz="2000" dirty="0"/>
              <a:t> Agent &amp; Company columns : Replaced by NA(Not Applicable)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AC0FDC-FF41-4BEB-80CC-CB520950678A}"/>
              </a:ext>
            </a:extLst>
          </p:cNvPr>
          <p:cNvSpPr txBox="1"/>
          <p:nvPr/>
        </p:nvSpPr>
        <p:spPr>
          <a:xfrm>
            <a:off x="220620" y="1141655"/>
            <a:ext cx="5693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Those Nans recognized by </a:t>
            </a:r>
            <a:r>
              <a:rPr lang="en-US" sz="2400" b="1" u="sng" dirty="0" err="1"/>
              <a:t>numpy</a:t>
            </a:r>
            <a:endParaRPr lang="en-US" sz="2400" b="1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29D885-DC64-4FEB-A0AA-CDA611E2DECA}"/>
              </a:ext>
            </a:extLst>
          </p:cNvPr>
          <p:cNvSpPr txBox="1"/>
          <p:nvPr/>
        </p:nvSpPr>
        <p:spPr>
          <a:xfrm>
            <a:off x="161021" y="4479398"/>
            <a:ext cx="6371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Not recognized by np/Inconsistent Data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57A16E-D3CD-4F2F-95F9-11E58F4ECEAC}"/>
              </a:ext>
            </a:extLst>
          </p:cNvPr>
          <p:cNvSpPr txBox="1"/>
          <p:nvPr/>
        </p:nvSpPr>
        <p:spPr>
          <a:xfrm>
            <a:off x="353961" y="5442155"/>
            <a:ext cx="61205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Such Inconsistent Data are found out by  checking whether the </a:t>
            </a:r>
            <a:r>
              <a:rPr lang="en-US" sz="2000" dirty="0" err="1"/>
              <a:t>dtype</a:t>
            </a:r>
            <a:r>
              <a:rPr lang="en-US" sz="2000" dirty="0"/>
              <a:t> of the column is suitable or not. Ex ? In arrival date col</a:t>
            </a:r>
          </a:p>
          <a:p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C36927-349A-461C-B335-31CB96FADDDD}"/>
              </a:ext>
            </a:extLst>
          </p:cNvPr>
          <p:cNvSpPr txBox="1"/>
          <p:nvPr/>
        </p:nvSpPr>
        <p:spPr>
          <a:xfrm>
            <a:off x="6789176" y="4383725"/>
            <a:ext cx="45984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dtype</a:t>
            </a:r>
            <a:r>
              <a:rPr lang="en-US" sz="2400" dirty="0"/>
              <a:t> of </a:t>
            </a:r>
            <a:r>
              <a:rPr lang="en-US" sz="2400" dirty="0" err="1"/>
              <a:t>Arrival_Date</a:t>
            </a:r>
            <a:r>
              <a:rPr lang="en-US" sz="2400" dirty="0"/>
              <a:t> was converted to datetime using </a:t>
            </a:r>
            <a:r>
              <a:rPr lang="en-US" sz="2400" b="1" u="sng" dirty="0"/>
              <a:t>try -except block.</a:t>
            </a:r>
          </a:p>
          <a:p>
            <a:endParaRPr lang="en-US" sz="2400" b="1" u="sng" dirty="0"/>
          </a:p>
          <a:p>
            <a:r>
              <a:rPr lang="en-US" sz="2400" b="1" u="sng" dirty="0"/>
              <a:t>No inconsistent data is present</a:t>
            </a:r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2075D0-CEE3-4F5F-B759-4F737079EC93}"/>
              </a:ext>
            </a:extLst>
          </p:cNvPr>
          <p:cNvCxnSpPr>
            <a:cxnSpLocks/>
          </p:cNvCxnSpPr>
          <p:nvPr/>
        </p:nvCxnSpPr>
        <p:spPr>
          <a:xfrm>
            <a:off x="0" y="3998689"/>
            <a:ext cx="122362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7756E45-5475-47C5-9A9F-9BA057F78416}"/>
              </a:ext>
            </a:extLst>
          </p:cNvPr>
          <p:cNvCxnSpPr/>
          <p:nvPr/>
        </p:nvCxnSpPr>
        <p:spPr>
          <a:xfrm>
            <a:off x="6351639" y="0"/>
            <a:ext cx="0" cy="6870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173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34758-5AEB-44A5-BE64-D6B9A3ADB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962" y="-202971"/>
            <a:ext cx="10515600" cy="1325563"/>
          </a:xfrm>
        </p:spPr>
        <p:txBody>
          <a:bodyPr/>
          <a:lstStyle/>
          <a:p>
            <a:pPr algn="l"/>
            <a:r>
              <a:rPr lang="en-US" dirty="0"/>
              <a:t>Outlier Detection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E194A6-DB09-45FB-B6A7-DB59A03A5E49}"/>
              </a:ext>
            </a:extLst>
          </p:cNvPr>
          <p:cNvSpPr txBox="1"/>
          <p:nvPr/>
        </p:nvSpPr>
        <p:spPr>
          <a:xfrm>
            <a:off x="9984658" y="1512952"/>
            <a:ext cx="16469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EBDBB2"/>
                </a:solidFill>
                <a:effectLst/>
                <a:latin typeface="Arial" panose="020B0604020202020204" pitchFamily="34" charset="0"/>
              </a:rPr>
              <a:t>['</a:t>
            </a:r>
            <a:r>
              <a:rPr lang="en-US" b="0" i="0" dirty="0" err="1">
                <a:solidFill>
                  <a:srgbClr val="EBDBB2"/>
                </a:solidFill>
                <a:effectLst/>
                <a:latin typeface="Arial" panose="020B0604020202020204" pitchFamily="34" charset="0"/>
              </a:rPr>
              <a:t>lead_time</a:t>
            </a:r>
            <a:r>
              <a:rPr lang="en-US" b="0" i="0" dirty="0">
                <a:solidFill>
                  <a:srgbClr val="EBDBB2"/>
                </a:solidFill>
                <a:effectLst/>
                <a:latin typeface="Arial" panose="020B0604020202020204" pitchFamily="34" charset="0"/>
              </a:rPr>
              <a:t>’</a:t>
            </a:r>
          </a:p>
          <a:p>
            <a:r>
              <a:rPr lang="en-US" b="0" i="0" dirty="0">
                <a:solidFill>
                  <a:srgbClr val="EBDBB2"/>
                </a:solidFill>
                <a:effectLst/>
                <a:latin typeface="Arial" panose="020B0604020202020204" pitchFamily="34" charset="0"/>
              </a:rPr>
              <a:t>,'</a:t>
            </a:r>
            <a:r>
              <a:rPr lang="en-US" b="0" i="0" dirty="0" err="1">
                <a:solidFill>
                  <a:srgbClr val="EBDBB2"/>
                </a:solidFill>
                <a:effectLst/>
                <a:latin typeface="Arial" panose="020B0604020202020204" pitchFamily="34" charset="0"/>
              </a:rPr>
              <a:t>stays_in_weekend_nights</a:t>
            </a:r>
            <a:r>
              <a:rPr lang="en-US" b="0" i="0" dirty="0">
                <a:solidFill>
                  <a:srgbClr val="EBDBB2"/>
                </a:solidFill>
                <a:effectLst/>
                <a:latin typeface="Arial" panose="020B0604020202020204" pitchFamily="34" charset="0"/>
              </a:rPr>
              <a:t>’,</a:t>
            </a:r>
          </a:p>
          <a:p>
            <a:endParaRPr lang="en-US" dirty="0">
              <a:solidFill>
                <a:srgbClr val="EBDBB2"/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EBDBB2"/>
                </a:solidFill>
                <a:effectLst/>
                <a:latin typeface="Arial" panose="020B0604020202020204" pitchFamily="34" charset="0"/>
              </a:rPr>
              <a:t>'</a:t>
            </a:r>
            <a:r>
              <a:rPr lang="en-US" b="0" i="0" dirty="0" err="1">
                <a:solidFill>
                  <a:srgbClr val="EBDBB2"/>
                </a:solidFill>
                <a:effectLst/>
                <a:latin typeface="Arial" panose="020B0604020202020204" pitchFamily="34" charset="0"/>
              </a:rPr>
              <a:t>stays_in_week_nights</a:t>
            </a:r>
            <a:r>
              <a:rPr lang="en-US" b="0" i="0" dirty="0">
                <a:solidFill>
                  <a:srgbClr val="EBDBB2"/>
                </a:solidFill>
                <a:effectLst/>
                <a:latin typeface="Arial" panose="020B0604020202020204" pitchFamily="34" charset="0"/>
              </a:rPr>
              <a:t>’,</a:t>
            </a:r>
          </a:p>
          <a:p>
            <a:endParaRPr lang="en-US" dirty="0">
              <a:solidFill>
                <a:srgbClr val="EBDBB2"/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EBDBB2"/>
                </a:solidFill>
                <a:effectLst/>
                <a:latin typeface="Arial" panose="020B0604020202020204" pitchFamily="34" charset="0"/>
              </a:rPr>
              <a:t>'days_in_waiting_list','</a:t>
            </a:r>
            <a:r>
              <a:rPr lang="en-US" b="0" i="0" dirty="0" err="1">
                <a:solidFill>
                  <a:srgbClr val="EBDBB2"/>
                </a:solidFill>
                <a:effectLst/>
                <a:latin typeface="Arial" panose="020B0604020202020204" pitchFamily="34" charset="0"/>
              </a:rPr>
              <a:t>adr</a:t>
            </a:r>
            <a:r>
              <a:rPr lang="en-US" b="0" i="0" dirty="0">
                <a:solidFill>
                  <a:srgbClr val="EBDBB2"/>
                </a:solidFill>
                <a:effectLst/>
                <a:latin typeface="Arial" panose="020B0604020202020204" pitchFamily="34" charset="0"/>
              </a:rPr>
              <a:t>’,</a:t>
            </a:r>
          </a:p>
          <a:p>
            <a:endParaRPr lang="en-US" dirty="0">
              <a:solidFill>
                <a:srgbClr val="EBDBB2"/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EBDBB2"/>
                </a:solidFill>
                <a:effectLst/>
                <a:latin typeface="Arial" panose="020B0604020202020204" pitchFamily="34" charset="0"/>
              </a:rPr>
              <a:t>‘</a:t>
            </a:r>
            <a:r>
              <a:rPr lang="en-US" b="0" i="0" dirty="0" err="1">
                <a:solidFill>
                  <a:srgbClr val="EBDBB2"/>
                </a:solidFill>
                <a:effectLst/>
                <a:latin typeface="Arial" panose="020B0604020202020204" pitchFamily="34" charset="0"/>
              </a:rPr>
              <a:t>total_stays</a:t>
            </a:r>
            <a:r>
              <a:rPr lang="en-US" b="0" i="0" dirty="0">
                <a:solidFill>
                  <a:srgbClr val="EBDBB2"/>
                </a:solidFill>
                <a:effectLst/>
                <a:latin typeface="Arial" panose="020B0604020202020204" pitchFamily="34" charset="0"/>
              </a:rPr>
              <a:t>’</a:t>
            </a:r>
          </a:p>
          <a:p>
            <a:r>
              <a:rPr lang="en-US" b="0" i="0" dirty="0">
                <a:solidFill>
                  <a:srgbClr val="EBDBB2"/>
                </a:solidFill>
                <a:effectLst/>
                <a:latin typeface="Arial" panose="020B0604020202020204" pitchFamily="34" charset="0"/>
              </a:rPr>
              <a:t>']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2E9C26B-8D07-4B7C-B7A4-8FCFC6F058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39" y="994258"/>
            <a:ext cx="7165578" cy="5254759"/>
          </a:xfrm>
        </p:spPr>
      </p:pic>
    </p:spTree>
    <p:extLst>
      <p:ext uri="{BB962C8B-B14F-4D97-AF65-F5344CB8AC3E}">
        <p14:creationId xmlns:p14="http://schemas.microsoft.com/office/powerpoint/2010/main" val="2547913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1A51218-2936-4ED3-8BA8-E95881952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812" y="92774"/>
            <a:ext cx="10016613" cy="548481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Outlier Treatment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400571B4-145E-42EE-9390-0179E9525AA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24" y="572391"/>
            <a:ext cx="4782810" cy="3587108"/>
          </a:xfrm>
        </p:spPr>
      </p:pic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B18D9A6B-0070-447F-B68F-FA9E2888DC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950" y="695427"/>
            <a:ext cx="4546532" cy="3409899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F79B0B2-DAFD-4D74-B61F-BECA66BB4EF3}"/>
              </a:ext>
            </a:extLst>
          </p:cNvPr>
          <p:cNvSpPr txBox="1"/>
          <p:nvPr/>
        </p:nvSpPr>
        <p:spPr>
          <a:xfrm>
            <a:off x="6924160" y="4405719"/>
            <a:ext cx="485726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in City Hotel  ADR=0 is ASSUMED to be promotional discount, therefore not dropped.</a:t>
            </a:r>
          </a:p>
          <a:p>
            <a:endParaRPr lang="en-US" dirty="0"/>
          </a:p>
          <a:p>
            <a:r>
              <a:rPr lang="en-US" dirty="0"/>
              <a:t>2. ADR -6 &amp;  5000 was dropped.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5943D4-3582-4DEF-BFF6-5820B52F6EA0}"/>
              </a:ext>
            </a:extLst>
          </p:cNvPr>
          <p:cNvSpPr txBox="1"/>
          <p:nvPr/>
        </p:nvSpPr>
        <p:spPr>
          <a:xfrm>
            <a:off x="384597" y="4159498"/>
            <a:ext cx="6170800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u="sng" dirty="0"/>
              <a:t>Observations</a:t>
            </a:r>
          </a:p>
          <a:p>
            <a:endParaRPr lang="en-US" sz="1800" b="1" u="sng" dirty="0"/>
          </a:p>
          <a:p>
            <a:pPr marL="342900" indent="-342900">
              <a:buAutoNum type="arabicPeriod"/>
            </a:pPr>
            <a:r>
              <a:rPr lang="en-US" dirty="0"/>
              <a:t>In Europe , people plan their </a:t>
            </a:r>
            <a:r>
              <a:rPr lang="en-US" dirty="0" err="1"/>
              <a:t>vaccation</a:t>
            </a:r>
            <a:r>
              <a:rPr lang="en-US" dirty="0"/>
              <a:t> 6 months before.</a:t>
            </a:r>
          </a:p>
          <a:p>
            <a:pPr marL="342900" indent="-342900">
              <a:buAutoNum type="arabicPeriod"/>
            </a:pPr>
            <a:r>
              <a:rPr lang="en-US" dirty="0"/>
              <a:t> 60 % of bookings  before 365 days are  realized. Therefore, such rows are </a:t>
            </a:r>
            <a:r>
              <a:rPr lang="en-US" b="1" dirty="0"/>
              <a:t>not dropped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r>
              <a:rPr lang="en-US" dirty="0"/>
              <a:t>Later it is proved that higher the lead time greater are the chances of cancellation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80A5E4B-AC6C-4883-8218-8352592697D7}"/>
              </a:ext>
            </a:extLst>
          </p:cNvPr>
          <p:cNvCxnSpPr>
            <a:cxnSpLocks/>
          </p:cNvCxnSpPr>
          <p:nvPr/>
        </p:nvCxnSpPr>
        <p:spPr>
          <a:xfrm>
            <a:off x="6488762" y="-533400"/>
            <a:ext cx="0" cy="7391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522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E6134CD-E05B-4019-8FA6-EF0911FD2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82842" y="750973"/>
            <a:ext cx="5157787" cy="8239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Hotel-type-wise Distribution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985AEA5-EB0C-4081-A8F4-7A8D20F704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471" y="1640377"/>
            <a:ext cx="4164568" cy="3123425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D9E5F4D-D52C-473E-A01C-CC6131BD83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58727" y="914509"/>
            <a:ext cx="5183188" cy="8239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Top Country – 1. Portugal </a:t>
            </a:r>
          </a:p>
          <a:p>
            <a:r>
              <a:rPr lang="en-US" dirty="0"/>
              <a:t>                           2. UK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96E2FEFE-F677-4D1F-97EE-3E52BAB1531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61" y="1815321"/>
            <a:ext cx="5090601" cy="26062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5A823FE-FEEE-494D-8B44-1102D226498C}"/>
              </a:ext>
            </a:extLst>
          </p:cNvPr>
          <p:cNvSpPr txBox="1"/>
          <p:nvPr/>
        </p:nvSpPr>
        <p:spPr>
          <a:xfrm>
            <a:off x="1304590" y="191279"/>
            <a:ext cx="8768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/>
              <a:t>Tops &amp; Bottoms – of various Columns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9482137-BDD2-480B-9728-BC0EA24892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27" y="1776150"/>
            <a:ext cx="645234" cy="27208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A5D3F2-CEA8-4BA7-980D-F6F5231288CA}"/>
              </a:ext>
            </a:extLst>
          </p:cNvPr>
          <p:cNvSpPr txBox="1"/>
          <p:nvPr/>
        </p:nvSpPr>
        <p:spPr>
          <a:xfrm>
            <a:off x="421612" y="4628028"/>
            <a:ext cx="961594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Untapped business opportunity</a:t>
            </a:r>
          </a:p>
          <a:p>
            <a:endParaRPr lang="en-US" b="1" u="sng" dirty="0">
              <a:solidFill>
                <a:srgbClr val="FF0000"/>
              </a:solidFill>
            </a:endParaRPr>
          </a:p>
          <a:p>
            <a:r>
              <a:rPr lang="en-US" sz="2400" dirty="0"/>
              <a:t>Overseas business could be harnessed by</a:t>
            </a:r>
          </a:p>
          <a:p>
            <a:endParaRPr lang="en-US" sz="2400" dirty="0"/>
          </a:p>
          <a:p>
            <a:r>
              <a:rPr lang="en-US" sz="2400" dirty="0"/>
              <a:t>1. Leveraging digital marketing.</a:t>
            </a:r>
          </a:p>
          <a:p>
            <a:r>
              <a:rPr lang="en-US" sz="2400" dirty="0"/>
              <a:t>2. Listing on local hotel booking apps of the overseas country</a:t>
            </a:r>
          </a:p>
        </p:txBody>
      </p:sp>
    </p:spTree>
    <p:extLst>
      <p:ext uri="{BB962C8B-B14F-4D97-AF65-F5344CB8AC3E}">
        <p14:creationId xmlns:p14="http://schemas.microsoft.com/office/powerpoint/2010/main" val="3088589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0F0C6C8A-FB86-4A36-8E70-F731BA197B9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695" y="806623"/>
            <a:ext cx="7634314" cy="4335555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D84DB60-769D-46D3-AC73-C018348308CA}"/>
              </a:ext>
            </a:extLst>
          </p:cNvPr>
          <p:cNvSpPr txBox="1"/>
          <p:nvPr/>
        </p:nvSpPr>
        <p:spPr>
          <a:xfrm>
            <a:off x="270643" y="2402816"/>
            <a:ext cx="43456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rgbClr val="FF0000"/>
                </a:solidFill>
              </a:rPr>
              <a:t>Untapped business opportunity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Incorporate Corporate &amp; Aviation companies as customers, as their share in the mkt segment is less than 5%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 .Steps like –</a:t>
            </a:r>
          </a:p>
          <a:p>
            <a:endParaRPr lang="en-US" dirty="0"/>
          </a:p>
          <a:p>
            <a:r>
              <a:rPr lang="en-US" dirty="0"/>
              <a:t>  1. entering into half yearly contracts</a:t>
            </a:r>
          </a:p>
          <a:p>
            <a:r>
              <a:rPr lang="en-US" dirty="0"/>
              <a:t>  2. Corporate group trip stays</a:t>
            </a:r>
          </a:p>
          <a:p>
            <a:r>
              <a:rPr lang="en-US" dirty="0"/>
              <a:t>  3. employee family holiday packages </a:t>
            </a:r>
            <a:r>
              <a:rPr lang="en-US" dirty="0" err="1"/>
              <a:t>etc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8BA598-8C73-4553-BC45-BF941291665F}"/>
              </a:ext>
            </a:extLst>
          </p:cNvPr>
          <p:cNvSpPr txBox="1"/>
          <p:nvPr/>
        </p:nvSpPr>
        <p:spPr>
          <a:xfrm>
            <a:off x="270643" y="954107"/>
            <a:ext cx="4021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TAs share has already reached saturation levels.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9662C8-9C60-47AB-86E4-C98CE4525196}"/>
              </a:ext>
            </a:extLst>
          </p:cNvPr>
          <p:cNvSpPr txBox="1"/>
          <p:nvPr/>
        </p:nvSpPr>
        <p:spPr>
          <a:xfrm>
            <a:off x="191729" y="0"/>
            <a:ext cx="51176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Top mkt segment share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15959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52BA5-7786-4483-961E-4EF8EF0B7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1440" y="0"/>
            <a:ext cx="5157787" cy="823912"/>
          </a:xfrm>
        </p:spPr>
        <p:txBody>
          <a:bodyPr/>
          <a:lstStyle/>
          <a:p>
            <a:r>
              <a:rPr lang="en-US" dirty="0"/>
              <a:t>Top Meal type – Bed &amp; Breakfast</a:t>
            </a:r>
          </a:p>
        </p:txBody>
      </p:sp>
      <p:pic>
        <p:nvPicPr>
          <p:cNvPr id="33" name="Content Placeholder 32">
            <a:extLst>
              <a:ext uri="{FF2B5EF4-FFF2-40B4-BE49-F238E27FC236}">
                <a16:creationId xmlns:a16="http://schemas.microsoft.com/office/drawing/2014/main" id="{70F269D2-213C-469A-ABDB-71933E5F2C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81" y="1255173"/>
            <a:ext cx="4006296" cy="341352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7E8416-1142-402F-987B-C3BB2E3D25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0491" y="0"/>
            <a:ext cx="5183188" cy="823912"/>
          </a:xfrm>
        </p:spPr>
        <p:txBody>
          <a:bodyPr/>
          <a:lstStyle/>
          <a:p>
            <a:r>
              <a:rPr lang="en-US" dirty="0"/>
              <a:t>Top Customer  Type -- Transient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AEE1D3FD-50C4-4BDA-BADE-D21454C4B43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596" y="988819"/>
            <a:ext cx="5183188" cy="3887391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E5F78F3-380C-4FD8-ACE4-874AD0B92BE6}"/>
              </a:ext>
            </a:extLst>
          </p:cNvPr>
          <p:cNvSpPr txBox="1"/>
          <p:nvPr/>
        </p:nvSpPr>
        <p:spPr>
          <a:xfrm>
            <a:off x="5825596" y="4984955"/>
            <a:ext cx="5412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Recommendation</a:t>
            </a:r>
          </a:p>
          <a:p>
            <a:endParaRPr lang="en-US" dirty="0"/>
          </a:p>
          <a:p>
            <a:r>
              <a:rPr lang="en-US" dirty="0"/>
              <a:t>Tap the share of Contract customers by incorporating aviation sector &amp; corporates.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37FDA5-BD8B-4E3F-A91A-28E1C10F6E8D}"/>
              </a:ext>
            </a:extLst>
          </p:cNvPr>
          <p:cNvSpPr txBox="1"/>
          <p:nvPr/>
        </p:nvSpPr>
        <p:spPr>
          <a:xfrm>
            <a:off x="634181" y="4984955"/>
            <a:ext cx="43065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Recommendation/s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b="1" dirty="0"/>
              <a:t>1</a:t>
            </a:r>
            <a:r>
              <a:rPr lang="en-US" dirty="0"/>
              <a:t>. 98% customers opt for the meal , Due to high demand of meal, its prices can be increased</a:t>
            </a:r>
          </a:p>
        </p:txBody>
      </p:sp>
    </p:spTree>
    <p:extLst>
      <p:ext uri="{BB962C8B-B14F-4D97-AF65-F5344CB8AC3E}">
        <p14:creationId xmlns:p14="http://schemas.microsoft.com/office/powerpoint/2010/main" val="3396922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C0BA87-6171-42FD-BCB8-3374289EE599}"/>
              </a:ext>
            </a:extLst>
          </p:cNvPr>
          <p:cNvSpPr txBox="1"/>
          <p:nvPr/>
        </p:nvSpPr>
        <p:spPr>
          <a:xfrm>
            <a:off x="825909" y="117450"/>
            <a:ext cx="8863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Cancellations – A Major Loss to Revenue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ADFCBD-55F3-4476-A575-61AEC35D3AEF}"/>
              </a:ext>
            </a:extLst>
          </p:cNvPr>
          <p:cNvSpPr txBox="1"/>
          <p:nvPr/>
        </p:nvSpPr>
        <p:spPr>
          <a:xfrm>
            <a:off x="250723" y="5241926"/>
            <a:ext cx="9763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1. 33% of revenue  or 1,14,51,509 Euros revenue loss incurred due to cancellations in given time period.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EFDDDB-72F5-47ED-B92C-4F2EED492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28" y="790095"/>
            <a:ext cx="10530661" cy="465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212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06A832D-AB42-4D8F-9144-6F84B3917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611" y="851037"/>
            <a:ext cx="10068233" cy="59009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B4B457-E781-46A3-9D32-CCCD7B6420B0}"/>
              </a:ext>
            </a:extLst>
          </p:cNvPr>
          <p:cNvSpPr txBox="1"/>
          <p:nvPr/>
        </p:nvSpPr>
        <p:spPr>
          <a:xfrm>
            <a:off x="821635" y="106017"/>
            <a:ext cx="9607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Yearly Trend of </a:t>
            </a:r>
            <a:r>
              <a:rPr lang="en-US" sz="3200" b="1" u="sng" dirty="0" err="1"/>
              <a:t>Monthwise</a:t>
            </a:r>
            <a:r>
              <a:rPr lang="en-US" sz="3200" b="1" u="sng" dirty="0"/>
              <a:t> cancellation count</a:t>
            </a:r>
          </a:p>
        </p:txBody>
      </p:sp>
    </p:spTree>
    <p:extLst>
      <p:ext uri="{BB962C8B-B14F-4D97-AF65-F5344CB8AC3E}">
        <p14:creationId xmlns:p14="http://schemas.microsoft.com/office/powerpoint/2010/main" val="23994321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1559</TotalTime>
  <Words>999</Words>
  <Application>Microsoft Office PowerPoint</Application>
  <PresentationFormat>Widescreen</PresentationFormat>
  <Paragraphs>150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Algerian</vt:lpstr>
      <vt:lpstr>Arial</vt:lpstr>
      <vt:lpstr>Bookman Old Style</vt:lpstr>
      <vt:lpstr>Calibri</vt:lpstr>
      <vt:lpstr>Roboto</vt:lpstr>
      <vt:lpstr>Rockwell</vt:lpstr>
      <vt:lpstr>Wingdings</vt:lpstr>
      <vt:lpstr>Damask</vt:lpstr>
      <vt:lpstr>PowerPoint Presentation</vt:lpstr>
      <vt:lpstr>Null Values                         Handling NaNs</vt:lpstr>
      <vt:lpstr>Outlier Detection</vt:lpstr>
      <vt:lpstr>Outlier Treatment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Leadtime vs Cancellations</vt:lpstr>
      <vt:lpstr>ADR vs Cancellations</vt:lpstr>
      <vt:lpstr>Deposit types vs Cancellations</vt:lpstr>
      <vt:lpstr>Mkt segment VS Cancellations</vt:lpstr>
      <vt:lpstr>Cumulative Month-wise booking trends of each hotel type</vt:lpstr>
      <vt:lpstr>Week day or weekend :Occupancy &amp; ADR Trends</vt:lpstr>
      <vt:lpstr>Low Customer Retention</vt:lpstr>
      <vt:lpstr>Cancelling the cancellations </vt:lpstr>
      <vt:lpstr>Untapped business opportunities-- </vt:lpstr>
      <vt:lpstr>Thank You   Presented By    Lakshay nandwani Cohort Bali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58</cp:revision>
  <dcterms:created xsi:type="dcterms:W3CDTF">2023-07-07T17:08:35Z</dcterms:created>
  <dcterms:modified xsi:type="dcterms:W3CDTF">2023-07-11T11:52:16Z</dcterms:modified>
</cp:coreProperties>
</file>