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20"/>
  </p:notesMasterIdLst>
  <p:sldIdLst>
    <p:sldId id="256" r:id="rId3"/>
    <p:sldId id="257" r:id="rId4"/>
    <p:sldId id="258" r:id="rId5"/>
    <p:sldId id="259" r:id="rId6"/>
    <p:sldId id="260" r:id="rId7"/>
    <p:sldId id="261" r:id="rId8"/>
    <p:sldId id="269" r:id="rId9"/>
    <p:sldId id="270" r:id="rId10"/>
    <p:sldId id="271" r:id="rId11"/>
    <p:sldId id="272" r:id="rId12"/>
    <p:sldId id="262" r:id="rId13"/>
    <p:sldId id="273" r:id="rId14"/>
    <p:sldId id="274" r:id="rId15"/>
    <p:sldId id="275" r:id="rId16"/>
    <p:sldId id="263" r:id="rId17"/>
    <p:sldId id="264" r:id="rId18"/>
    <p:sldId id="268" r:id="rId19"/>
  </p:sldIdLst>
  <p:sldSz cx="9144000" cy="5143500" type="screen16x9"/>
  <p:notesSz cx="6858000" cy="9144000"/>
  <p:embeddedFontLst>
    <p:embeddedFont>
      <p:font typeface="Oi" panose="020B0604020202020204" charset="0"/>
      <p:regular r:id="rId21"/>
    </p:embeddedFont>
    <p:embeddedFont>
      <p:font typeface="Proxima Nova" panose="020B0604020202020204" charset="0"/>
      <p:regular r:id="rId22"/>
      <p:bold r:id="rId23"/>
      <p:italic r:id="rId24"/>
      <p:boldItalic r:id="rId25"/>
    </p:embeddedFont>
    <p:embeddedFont>
      <p:font typeface="Proxima Nova Semibold" panose="020B0604020202020204" charset="0"/>
      <p:regular r:id="rId26"/>
      <p:bold r:id="rId27"/>
      <p:boldItalic r:id="rId28"/>
    </p:embeddedFont>
    <p:embeddedFont>
      <p:font typeface="Quattrocento Sans"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7" d="100"/>
          <a:sy n="107"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0a2394f18a_6_6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20a2394f18a_6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0a2394f18a_6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20a2394f18a_6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0a2394f18a_6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20a2394f18a_6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0a2394f18a_4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0a2394f18a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0a2394f18a_4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0a2394f18a_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0a2394f18a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0a2394f18a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0a2394f18a_4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0a2394f18a_4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0a2394f18a_4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0a2394f18a_4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0a2394f18a_4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0a2394f18a_4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0a2394f18a_4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0a2394f18a_4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Light)">
  <p:cSld name="CUSTOM">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0" y="1041825"/>
            <a:ext cx="8520600" cy="813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latin typeface="Proxima Nova"/>
                <a:ea typeface="Proxima Nova"/>
                <a:cs typeface="Proxima Nova"/>
                <a:sym typeface="Proxima Nova"/>
              </a:defRPr>
            </a:lvl1pPr>
            <a:lvl2pPr lvl="1" algn="l">
              <a:lnSpc>
                <a:spcPct val="100000"/>
              </a:lnSpc>
              <a:spcBef>
                <a:spcPts val="0"/>
              </a:spcBef>
              <a:spcAft>
                <a:spcPts val="0"/>
              </a:spcAft>
              <a:buSzPts val="2800"/>
              <a:buNone/>
              <a:defRPr>
                <a:latin typeface="Proxima Nova"/>
                <a:ea typeface="Proxima Nova"/>
                <a:cs typeface="Proxima Nova"/>
                <a:sym typeface="Proxima Nova"/>
              </a:defRPr>
            </a:lvl2pPr>
            <a:lvl3pPr lvl="2" algn="l">
              <a:lnSpc>
                <a:spcPct val="100000"/>
              </a:lnSpc>
              <a:spcBef>
                <a:spcPts val="0"/>
              </a:spcBef>
              <a:spcAft>
                <a:spcPts val="0"/>
              </a:spcAft>
              <a:buSzPts val="2800"/>
              <a:buNone/>
              <a:defRPr>
                <a:latin typeface="Proxima Nova"/>
                <a:ea typeface="Proxima Nova"/>
                <a:cs typeface="Proxima Nova"/>
                <a:sym typeface="Proxima Nova"/>
              </a:defRPr>
            </a:lvl3pPr>
            <a:lvl4pPr lvl="3" algn="l">
              <a:lnSpc>
                <a:spcPct val="100000"/>
              </a:lnSpc>
              <a:spcBef>
                <a:spcPts val="0"/>
              </a:spcBef>
              <a:spcAft>
                <a:spcPts val="0"/>
              </a:spcAft>
              <a:buSzPts val="2800"/>
              <a:buNone/>
              <a:defRPr>
                <a:latin typeface="Proxima Nova"/>
                <a:ea typeface="Proxima Nova"/>
                <a:cs typeface="Proxima Nova"/>
                <a:sym typeface="Proxima Nova"/>
              </a:defRPr>
            </a:lvl4pPr>
            <a:lvl5pPr lvl="4" algn="l">
              <a:lnSpc>
                <a:spcPct val="100000"/>
              </a:lnSpc>
              <a:spcBef>
                <a:spcPts val="0"/>
              </a:spcBef>
              <a:spcAft>
                <a:spcPts val="0"/>
              </a:spcAft>
              <a:buSzPts val="2800"/>
              <a:buNone/>
              <a:defRPr>
                <a:latin typeface="Proxima Nova"/>
                <a:ea typeface="Proxima Nova"/>
                <a:cs typeface="Proxima Nova"/>
                <a:sym typeface="Proxima Nova"/>
              </a:defRPr>
            </a:lvl5pPr>
            <a:lvl6pPr lvl="5" algn="l">
              <a:lnSpc>
                <a:spcPct val="100000"/>
              </a:lnSpc>
              <a:spcBef>
                <a:spcPts val="0"/>
              </a:spcBef>
              <a:spcAft>
                <a:spcPts val="0"/>
              </a:spcAft>
              <a:buSzPts val="2800"/>
              <a:buNone/>
              <a:defRPr>
                <a:latin typeface="Proxima Nova"/>
                <a:ea typeface="Proxima Nova"/>
                <a:cs typeface="Proxima Nova"/>
                <a:sym typeface="Proxima Nova"/>
              </a:defRPr>
            </a:lvl6pPr>
            <a:lvl7pPr lvl="6" algn="l">
              <a:lnSpc>
                <a:spcPct val="100000"/>
              </a:lnSpc>
              <a:spcBef>
                <a:spcPts val="0"/>
              </a:spcBef>
              <a:spcAft>
                <a:spcPts val="0"/>
              </a:spcAft>
              <a:buSzPts val="2800"/>
              <a:buNone/>
              <a:defRPr>
                <a:latin typeface="Proxima Nova"/>
                <a:ea typeface="Proxima Nova"/>
                <a:cs typeface="Proxima Nova"/>
                <a:sym typeface="Proxima Nova"/>
              </a:defRPr>
            </a:lvl7pPr>
            <a:lvl8pPr lvl="7" algn="l">
              <a:lnSpc>
                <a:spcPct val="100000"/>
              </a:lnSpc>
              <a:spcBef>
                <a:spcPts val="0"/>
              </a:spcBef>
              <a:spcAft>
                <a:spcPts val="0"/>
              </a:spcAft>
              <a:buSzPts val="2800"/>
              <a:buNone/>
              <a:defRPr>
                <a:latin typeface="Proxima Nova"/>
                <a:ea typeface="Proxima Nova"/>
                <a:cs typeface="Proxima Nova"/>
                <a:sym typeface="Proxima Nova"/>
              </a:defRPr>
            </a:lvl8pPr>
            <a:lvl9pPr lvl="8" algn="l">
              <a:lnSpc>
                <a:spcPct val="100000"/>
              </a:lnSpc>
              <a:spcBef>
                <a:spcPts val="0"/>
              </a:spcBef>
              <a:spcAft>
                <a:spcPts val="0"/>
              </a:spcAft>
              <a:buSzPts val="2800"/>
              <a:buNone/>
              <a:defRPr>
                <a:latin typeface="Proxima Nova"/>
                <a:ea typeface="Proxima Nova"/>
                <a:cs typeface="Proxima Nova"/>
                <a:sym typeface="Proxima Nova"/>
              </a:defRPr>
            </a:lvl9pPr>
          </a:lstStyle>
          <a:p>
            <a:endParaRPr/>
          </a:p>
        </p:txBody>
      </p:sp>
      <p:pic>
        <p:nvPicPr>
          <p:cNvPr id="56" name="Google Shape;56;p14" descr="style3colormid.png"/>
          <p:cNvPicPr preferRelativeResize="0"/>
          <p:nvPr/>
        </p:nvPicPr>
        <p:blipFill rotWithShape="1">
          <a:blip r:embed="rId2">
            <a:alphaModFix/>
          </a:blip>
          <a:srcRect/>
          <a:stretch/>
        </p:blipFill>
        <p:spPr>
          <a:xfrm>
            <a:off x="76200" y="4150625"/>
            <a:ext cx="4828025" cy="965600"/>
          </a:xfrm>
          <a:prstGeom prst="rect">
            <a:avLst/>
          </a:prstGeom>
          <a:noFill/>
          <a:ln>
            <a:noFill/>
          </a:ln>
        </p:spPr>
      </p:pic>
      <p:sp>
        <p:nvSpPr>
          <p:cNvPr id="57" name="Google Shape;57;p14"/>
          <p:cNvSpPr txBox="1">
            <a:spLocks noGrp="1"/>
          </p:cNvSpPr>
          <p:nvPr>
            <p:ph type="title" idx="2"/>
          </p:nvPr>
        </p:nvSpPr>
        <p:spPr>
          <a:xfrm>
            <a:off x="311700" y="1841000"/>
            <a:ext cx="8520600" cy="813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400">
                <a:latin typeface="Proxima Nova"/>
                <a:ea typeface="Proxima Nova"/>
                <a:cs typeface="Proxima Nova"/>
                <a:sym typeface="Proxima Nova"/>
              </a:defRPr>
            </a:lvl1pPr>
            <a:lvl2pPr lvl="1" algn="l">
              <a:lnSpc>
                <a:spcPct val="100000"/>
              </a:lnSpc>
              <a:spcBef>
                <a:spcPts val="0"/>
              </a:spcBef>
              <a:spcAft>
                <a:spcPts val="0"/>
              </a:spcAft>
              <a:buSzPts val="2800"/>
              <a:buNone/>
              <a:defRPr sz="2400">
                <a:latin typeface="Proxima Nova"/>
                <a:ea typeface="Proxima Nova"/>
                <a:cs typeface="Proxima Nova"/>
                <a:sym typeface="Proxima Nova"/>
              </a:defRPr>
            </a:lvl2pPr>
            <a:lvl3pPr lvl="2" algn="l">
              <a:lnSpc>
                <a:spcPct val="100000"/>
              </a:lnSpc>
              <a:spcBef>
                <a:spcPts val="0"/>
              </a:spcBef>
              <a:spcAft>
                <a:spcPts val="0"/>
              </a:spcAft>
              <a:buSzPts val="2800"/>
              <a:buNone/>
              <a:defRPr sz="2400">
                <a:latin typeface="Proxima Nova"/>
                <a:ea typeface="Proxima Nova"/>
                <a:cs typeface="Proxima Nova"/>
                <a:sym typeface="Proxima Nova"/>
              </a:defRPr>
            </a:lvl3pPr>
            <a:lvl4pPr lvl="3" algn="l">
              <a:lnSpc>
                <a:spcPct val="100000"/>
              </a:lnSpc>
              <a:spcBef>
                <a:spcPts val="0"/>
              </a:spcBef>
              <a:spcAft>
                <a:spcPts val="0"/>
              </a:spcAft>
              <a:buSzPts val="2800"/>
              <a:buNone/>
              <a:defRPr sz="2400">
                <a:latin typeface="Proxima Nova"/>
                <a:ea typeface="Proxima Nova"/>
                <a:cs typeface="Proxima Nova"/>
                <a:sym typeface="Proxima Nova"/>
              </a:defRPr>
            </a:lvl4pPr>
            <a:lvl5pPr lvl="4" algn="l">
              <a:lnSpc>
                <a:spcPct val="100000"/>
              </a:lnSpc>
              <a:spcBef>
                <a:spcPts val="0"/>
              </a:spcBef>
              <a:spcAft>
                <a:spcPts val="0"/>
              </a:spcAft>
              <a:buSzPts val="2800"/>
              <a:buNone/>
              <a:defRPr sz="2400">
                <a:latin typeface="Proxima Nova"/>
                <a:ea typeface="Proxima Nova"/>
                <a:cs typeface="Proxima Nova"/>
                <a:sym typeface="Proxima Nova"/>
              </a:defRPr>
            </a:lvl5pPr>
            <a:lvl6pPr lvl="5" algn="l">
              <a:lnSpc>
                <a:spcPct val="100000"/>
              </a:lnSpc>
              <a:spcBef>
                <a:spcPts val="0"/>
              </a:spcBef>
              <a:spcAft>
                <a:spcPts val="0"/>
              </a:spcAft>
              <a:buSzPts val="2800"/>
              <a:buNone/>
              <a:defRPr sz="2400">
                <a:latin typeface="Proxima Nova"/>
                <a:ea typeface="Proxima Nova"/>
                <a:cs typeface="Proxima Nova"/>
                <a:sym typeface="Proxima Nova"/>
              </a:defRPr>
            </a:lvl6pPr>
            <a:lvl7pPr lvl="6" algn="l">
              <a:lnSpc>
                <a:spcPct val="100000"/>
              </a:lnSpc>
              <a:spcBef>
                <a:spcPts val="0"/>
              </a:spcBef>
              <a:spcAft>
                <a:spcPts val="0"/>
              </a:spcAft>
              <a:buSzPts val="2800"/>
              <a:buNone/>
              <a:defRPr sz="2400">
                <a:latin typeface="Proxima Nova"/>
                <a:ea typeface="Proxima Nova"/>
                <a:cs typeface="Proxima Nova"/>
                <a:sym typeface="Proxima Nova"/>
              </a:defRPr>
            </a:lvl7pPr>
            <a:lvl8pPr lvl="7" algn="l">
              <a:lnSpc>
                <a:spcPct val="100000"/>
              </a:lnSpc>
              <a:spcBef>
                <a:spcPts val="0"/>
              </a:spcBef>
              <a:spcAft>
                <a:spcPts val="0"/>
              </a:spcAft>
              <a:buSzPts val="2800"/>
              <a:buNone/>
              <a:defRPr sz="2400">
                <a:latin typeface="Proxima Nova"/>
                <a:ea typeface="Proxima Nova"/>
                <a:cs typeface="Proxima Nova"/>
                <a:sym typeface="Proxima Nova"/>
              </a:defRPr>
            </a:lvl8pPr>
            <a:lvl9pPr lvl="8" algn="l">
              <a:lnSpc>
                <a:spcPct val="100000"/>
              </a:lnSpc>
              <a:spcBef>
                <a:spcPts val="0"/>
              </a:spcBef>
              <a:spcAft>
                <a:spcPts val="0"/>
              </a:spcAft>
              <a:buSzPts val="2800"/>
              <a:buNone/>
              <a:defRPr sz="2400">
                <a:latin typeface="Proxima Nova"/>
                <a:ea typeface="Proxima Nova"/>
                <a:cs typeface="Proxima Nova"/>
                <a:sym typeface="Proxima Nova"/>
              </a:defRPr>
            </a:lvl9pPr>
          </a:lstStyle>
          <a:p>
            <a:endParaRPr/>
          </a:p>
        </p:txBody>
      </p:sp>
      <p:cxnSp>
        <p:nvCxnSpPr>
          <p:cNvPr id="58" name="Google Shape;58;p14"/>
          <p:cNvCxnSpPr/>
          <p:nvPr/>
        </p:nvCxnSpPr>
        <p:spPr>
          <a:xfrm>
            <a:off x="380400" y="1799550"/>
            <a:ext cx="7929600" cy="43800"/>
          </a:xfrm>
          <a:prstGeom prst="straightConnector1">
            <a:avLst/>
          </a:prstGeom>
          <a:noFill/>
          <a:ln w="9525" cap="flat" cmpd="sng">
            <a:solidFill>
              <a:srgbClr val="3EADA7"/>
            </a:solidFill>
            <a:prstDash val="solid"/>
            <a:round/>
            <a:headEnd type="none" w="sm" len="sm"/>
            <a:tailEnd type="none" w="sm" len="sm"/>
          </a:ln>
        </p:spPr>
      </p:cxnSp>
      <p:pic>
        <p:nvPicPr>
          <p:cNvPr id="59" name="Google Shape;59;p14" descr="strips_color.png"/>
          <p:cNvPicPr preferRelativeResize="0"/>
          <p:nvPr/>
        </p:nvPicPr>
        <p:blipFill rotWithShape="1">
          <a:blip r:embed="rId3">
            <a:alphaModFix/>
          </a:blip>
          <a:srcRect/>
          <a:stretch/>
        </p:blipFill>
        <p:spPr>
          <a:xfrm>
            <a:off x="7038963" y="3524250"/>
            <a:ext cx="2105025" cy="16192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289825" y="16947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2" name="Google Shape;62;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marL="914400" lvl="1"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algn="l">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64" name="Google Shape;64;p15"/>
          <p:cNvCxnSpPr/>
          <p:nvPr/>
        </p:nvCxnSpPr>
        <p:spPr>
          <a:xfrm>
            <a:off x="248725" y="848575"/>
            <a:ext cx="8602800" cy="0"/>
          </a:xfrm>
          <a:prstGeom prst="straightConnector1">
            <a:avLst/>
          </a:prstGeom>
          <a:noFill/>
          <a:ln w="9525" cap="flat" cmpd="sng">
            <a:solidFill>
              <a:srgbClr val="3EADA7"/>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1">
  <p:cSld name="MAIN_POINT_1">
    <p:bg>
      <p:bgPr>
        <a:solidFill>
          <a:srgbClr val="3EADA7"/>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Font typeface="Proxima Nova"/>
              <a:buNone/>
              <a:defRPr sz="4800" b="1">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2pPr>
            <a:lvl3pPr lvl="2"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3pPr>
            <a:lvl4pPr lvl="3"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4pPr>
            <a:lvl5pPr lvl="4"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5pPr>
            <a:lvl6pPr lvl="5"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6pPr>
            <a:lvl7pPr lvl="6"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7pPr>
            <a:lvl8pPr lvl="7"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8pPr>
            <a:lvl9pPr lvl="8"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68" name="Google Shape;68;p16" descr="strips_white.png"/>
          <p:cNvPicPr preferRelativeResize="0"/>
          <p:nvPr/>
        </p:nvPicPr>
        <p:blipFill rotWithShape="1">
          <a:blip r:embed="rId2">
            <a:alphaModFix/>
          </a:blip>
          <a:srcRect/>
          <a:stretch/>
        </p:blipFill>
        <p:spPr>
          <a:xfrm>
            <a:off x="7038963" y="3524250"/>
            <a:ext cx="2105025" cy="16192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Dark)" type="title">
  <p:cSld name="TITLE">
    <p:bg>
      <p:bgPr>
        <a:solidFill>
          <a:srgbClr val="3EADA7"/>
        </a:solidFill>
        <a:effectLst/>
      </p:bgPr>
    </p:bg>
    <p:spTree>
      <p:nvGrpSpPr>
        <p:cNvPr id="1" name="Shape 69"/>
        <p:cNvGrpSpPr/>
        <p:nvPr/>
      </p:nvGrpSpPr>
      <p:grpSpPr>
        <a:xfrm>
          <a:off x="0" y="0"/>
          <a:ext cx="0" cy="0"/>
          <a:chOff x="0" y="0"/>
          <a:chExt cx="0" cy="0"/>
        </a:xfrm>
      </p:grpSpPr>
      <p:sp>
        <p:nvSpPr>
          <p:cNvPr id="70" name="Google Shape;70;p17"/>
          <p:cNvSpPr txBox="1">
            <a:spLocks noGrp="1"/>
          </p:cNvSpPr>
          <p:nvPr>
            <p:ph type="ctrTitle"/>
          </p:nvPr>
        </p:nvSpPr>
        <p:spPr>
          <a:xfrm>
            <a:off x="311700" y="965800"/>
            <a:ext cx="7705800" cy="79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000"/>
              <a:buFont typeface="Proxima Nova"/>
              <a:buNone/>
              <a:defRPr sz="4000" b="1">
                <a:solidFill>
                  <a:schemeClr val="lt1"/>
                </a:solidFill>
                <a:latin typeface="Proxima Nova"/>
                <a:ea typeface="Proxima Nova"/>
                <a:cs typeface="Proxima Nova"/>
                <a:sym typeface="Proxima Nova"/>
              </a:defRPr>
            </a:lvl1pPr>
            <a:lvl2pPr lvl="1" algn="l">
              <a:lnSpc>
                <a:spcPct val="100000"/>
              </a:lnSpc>
              <a:spcBef>
                <a:spcPts val="0"/>
              </a:spcBef>
              <a:spcAft>
                <a:spcPts val="0"/>
              </a:spcAft>
              <a:buClr>
                <a:schemeClr val="lt1"/>
              </a:buClr>
              <a:buSzPts val="4000"/>
              <a:buNone/>
              <a:defRPr sz="4000">
                <a:solidFill>
                  <a:schemeClr val="lt1"/>
                </a:solidFill>
              </a:defRPr>
            </a:lvl2pPr>
            <a:lvl3pPr lvl="2" algn="l">
              <a:lnSpc>
                <a:spcPct val="100000"/>
              </a:lnSpc>
              <a:spcBef>
                <a:spcPts val="0"/>
              </a:spcBef>
              <a:spcAft>
                <a:spcPts val="0"/>
              </a:spcAft>
              <a:buClr>
                <a:schemeClr val="lt1"/>
              </a:buClr>
              <a:buSzPts val="4000"/>
              <a:buNone/>
              <a:defRPr sz="4000">
                <a:solidFill>
                  <a:schemeClr val="lt1"/>
                </a:solidFill>
              </a:defRPr>
            </a:lvl3pPr>
            <a:lvl4pPr lvl="3" algn="l">
              <a:lnSpc>
                <a:spcPct val="100000"/>
              </a:lnSpc>
              <a:spcBef>
                <a:spcPts val="0"/>
              </a:spcBef>
              <a:spcAft>
                <a:spcPts val="0"/>
              </a:spcAft>
              <a:buClr>
                <a:schemeClr val="lt1"/>
              </a:buClr>
              <a:buSzPts val="4000"/>
              <a:buNone/>
              <a:defRPr sz="4000">
                <a:solidFill>
                  <a:schemeClr val="lt1"/>
                </a:solidFill>
              </a:defRPr>
            </a:lvl4pPr>
            <a:lvl5pPr lvl="4" algn="l">
              <a:lnSpc>
                <a:spcPct val="100000"/>
              </a:lnSpc>
              <a:spcBef>
                <a:spcPts val="0"/>
              </a:spcBef>
              <a:spcAft>
                <a:spcPts val="0"/>
              </a:spcAft>
              <a:buClr>
                <a:schemeClr val="lt1"/>
              </a:buClr>
              <a:buSzPts val="4000"/>
              <a:buNone/>
              <a:defRPr sz="4000">
                <a:solidFill>
                  <a:schemeClr val="lt1"/>
                </a:solidFill>
              </a:defRPr>
            </a:lvl5pPr>
            <a:lvl6pPr lvl="5" algn="l">
              <a:lnSpc>
                <a:spcPct val="100000"/>
              </a:lnSpc>
              <a:spcBef>
                <a:spcPts val="0"/>
              </a:spcBef>
              <a:spcAft>
                <a:spcPts val="0"/>
              </a:spcAft>
              <a:buClr>
                <a:schemeClr val="lt1"/>
              </a:buClr>
              <a:buSzPts val="4000"/>
              <a:buNone/>
              <a:defRPr sz="4000">
                <a:solidFill>
                  <a:schemeClr val="lt1"/>
                </a:solidFill>
              </a:defRPr>
            </a:lvl6pPr>
            <a:lvl7pPr lvl="6" algn="l">
              <a:lnSpc>
                <a:spcPct val="100000"/>
              </a:lnSpc>
              <a:spcBef>
                <a:spcPts val="0"/>
              </a:spcBef>
              <a:spcAft>
                <a:spcPts val="0"/>
              </a:spcAft>
              <a:buClr>
                <a:schemeClr val="lt1"/>
              </a:buClr>
              <a:buSzPts val="4000"/>
              <a:buNone/>
              <a:defRPr sz="4000">
                <a:solidFill>
                  <a:schemeClr val="lt1"/>
                </a:solidFill>
              </a:defRPr>
            </a:lvl7pPr>
            <a:lvl8pPr lvl="7" algn="l">
              <a:lnSpc>
                <a:spcPct val="100000"/>
              </a:lnSpc>
              <a:spcBef>
                <a:spcPts val="0"/>
              </a:spcBef>
              <a:spcAft>
                <a:spcPts val="0"/>
              </a:spcAft>
              <a:buClr>
                <a:schemeClr val="lt1"/>
              </a:buClr>
              <a:buSzPts val="4000"/>
              <a:buNone/>
              <a:defRPr sz="4000">
                <a:solidFill>
                  <a:schemeClr val="lt1"/>
                </a:solidFill>
              </a:defRPr>
            </a:lvl8pPr>
            <a:lvl9pPr lvl="8" algn="l">
              <a:lnSpc>
                <a:spcPct val="100000"/>
              </a:lnSpc>
              <a:spcBef>
                <a:spcPts val="0"/>
              </a:spcBef>
              <a:spcAft>
                <a:spcPts val="0"/>
              </a:spcAft>
              <a:buClr>
                <a:schemeClr val="lt1"/>
              </a:buClr>
              <a:buSzPts val="4000"/>
              <a:buNone/>
              <a:defRPr sz="4000">
                <a:solidFill>
                  <a:schemeClr val="lt1"/>
                </a:solidFill>
              </a:defRPr>
            </a:lvl9pPr>
          </a:lstStyle>
          <a:p>
            <a:endParaRPr/>
          </a:p>
        </p:txBody>
      </p:sp>
      <p:sp>
        <p:nvSpPr>
          <p:cNvPr id="71" name="Google Shape;71;p17"/>
          <p:cNvSpPr txBox="1">
            <a:spLocks noGrp="1"/>
          </p:cNvSpPr>
          <p:nvPr>
            <p:ph type="subTitle" idx="1"/>
          </p:nvPr>
        </p:nvSpPr>
        <p:spPr>
          <a:xfrm>
            <a:off x="311700" y="1838650"/>
            <a:ext cx="64767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73" name="Google Shape;73;p17"/>
          <p:cNvCxnSpPr/>
          <p:nvPr/>
        </p:nvCxnSpPr>
        <p:spPr>
          <a:xfrm>
            <a:off x="395025" y="1831850"/>
            <a:ext cx="7344600" cy="0"/>
          </a:xfrm>
          <a:prstGeom prst="straightConnector1">
            <a:avLst/>
          </a:prstGeom>
          <a:noFill/>
          <a:ln w="9525" cap="flat" cmpd="sng">
            <a:solidFill>
              <a:schemeClr val="lt1"/>
            </a:solidFill>
            <a:prstDash val="solid"/>
            <a:round/>
            <a:headEnd type="none" w="sm" len="sm"/>
            <a:tailEnd type="none" w="sm" len="sm"/>
          </a:ln>
        </p:spPr>
      </p:cxnSp>
      <p:pic>
        <p:nvPicPr>
          <p:cNvPr id="74" name="Google Shape;74;p17" descr="style3singlecolormid.png"/>
          <p:cNvPicPr preferRelativeResize="0"/>
          <p:nvPr/>
        </p:nvPicPr>
        <p:blipFill rotWithShape="1">
          <a:blip r:embed="rId2">
            <a:alphaModFix/>
          </a:blip>
          <a:srcRect/>
          <a:stretch/>
        </p:blipFill>
        <p:spPr>
          <a:xfrm>
            <a:off x="395025" y="4094150"/>
            <a:ext cx="4813400" cy="962675"/>
          </a:xfrm>
          <a:prstGeom prst="rect">
            <a:avLst/>
          </a:prstGeom>
          <a:noFill/>
          <a:ln>
            <a:noFill/>
          </a:ln>
        </p:spPr>
      </p:pic>
      <p:pic>
        <p:nvPicPr>
          <p:cNvPr id="75" name="Google Shape;75;p17" descr="strips_white.png"/>
          <p:cNvPicPr preferRelativeResize="0"/>
          <p:nvPr/>
        </p:nvPicPr>
        <p:blipFill rotWithShape="1">
          <a:blip r:embed="rId3">
            <a:alphaModFix/>
          </a:blip>
          <a:srcRect/>
          <a:stretch/>
        </p:blipFill>
        <p:spPr>
          <a:xfrm>
            <a:off x="7038963" y="3524250"/>
            <a:ext cx="2105025" cy="16192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311700" y="20362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Proxima Nova"/>
              <a:buNone/>
              <a:defRPr sz="3600">
                <a:latin typeface="Proxima Nova"/>
                <a:ea typeface="Proxima Nova"/>
                <a:cs typeface="Proxima Nova"/>
                <a:sym typeface="Proxima Nova"/>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78" name="Google Shape;7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Font typeface="Proxima Nova"/>
              <a:buNone/>
              <a:defRPr>
                <a:latin typeface="Proxima Nova"/>
                <a:ea typeface="Proxima Nova"/>
                <a:cs typeface="Proxima Nova"/>
                <a:sym typeface="Proxima Nova"/>
              </a:defRPr>
            </a:lvl1pPr>
            <a:lvl2pPr lvl="1"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a:endParaRPr/>
          </a:p>
        </p:txBody>
      </p:sp>
      <p:sp>
        <p:nvSpPr>
          <p:cNvPr id="81" name="Google Shape;81;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82" name="Google Shape;82;p19"/>
          <p:cNvCxnSpPr/>
          <p:nvPr/>
        </p:nvCxnSpPr>
        <p:spPr>
          <a:xfrm rot="10800000" flipH="1">
            <a:off x="336500" y="848650"/>
            <a:ext cx="8412600" cy="43800"/>
          </a:xfrm>
          <a:prstGeom prst="straightConnector1">
            <a:avLst/>
          </a:prstGeom>
          <a:noFill/>
          <a:ln w="9525" cap="flat" cmpd="sng">
            <a:solidFill>
              <a:srgbClr val="3EADA7"/>
            </a:solidFill>
            <a:prstDash val="solid"/>
            <a:round/>
            <a:headEnd type="none" w="sm" len="sm"/>
            <a:tailEnd type="none" w="sm" len="sm"/>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311700" y="4032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Proxima Nova"/>
              <a:buNone/>
              <a:defRPr sz="2400">
                <a:latin typeface="Proxima Nova"/>
                <a:ea typeface="Proxima Nova"/>
                <a:cs typeface="Proxima Nova"/>
                <a:sym typeface="Proxima Nova"/>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5" name="Google Shape;85;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Font typeface="Proxima Nova"/>
              <a:buChar char="●"/>
              <a:defRPr sz="1200">
                <a:latin typeface="Proxima Nova"/>
                <a:ea typeface="Proxima Nova"/>
                <a:cs typeface="Proxima Nova"/>
                <a:sym typeface="Proxima Nova"/>
              </a:defRPr>
            </a:lvl1pPr>
            <a:lvl2pPr marL="914400" lvl="1" indent="-3048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2pPr>
            <a:lvl3pPr marL="1371600" lvl="2" indent="-3048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3pPr>
            <a:lvl4pPr marL="1828800" lvl="3" indent="-3048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algn="l">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sp>
        <p:nvSpPr>
          <p:cNvPr id="86" name="Google Shape;8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87" name="Google Shape;87;p20"/>
          <p:cNvCxnSpPr/>
          <p:nvPr/>
        </p:nvCxnSpPr>
        <p:spPr>
          <a:xfrm>
            <a:off x="292600" y="1331375"/>
            <a:ext cx="2823600" cy="29100"/>
          </a:xfrm>
          <a:prstGeom prst="straightConnector1">
            <a:avLst/>
          </a:prstGeom>
          <a:noFill/>
          <a:ln w="9525" cap="flat" cmpd="sng">
            <a:solidFill>
              <a:srgbClr val="3EADA7"/>
            </a:solidFill>
            <a:prstDash val="solid"/>
            <a:round/>
            <a:headEnd type="none" w="sm" len="sm"/>
            <a:tailEnd type="none" w="sm" len="sm"/>
          </a:ln>
        </p:spPr>
      </p:cxnSp>
      <p:sp>
        <p:nvSpPr>
          <p:cNvPr id="88" name="Google Shape;88;p20"/>
          <p:cNvSpPr/>
          <p:nvPr/>
        </p:nvSpPr>
        <p:spPr>
          <a:xfrm>
            <a:off x="3189425" y="0"/>
            <a:ext cx="5954700" cy="5143500"/>
          </a:xfrm>
          <a:prstGeom prst="rect">
            <a:avLst/>
          </a:prstGeom>
          <a:solidFill>
            <a:schemeClr val="lt2"/>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EADA7"/>
        </a:solidFill>
        <a:effectLst/>
      </p:bgPr>
    </p:bg>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Font typeface="Proxima Nova"/>
              <a:buNone/>
              <a:defRPr sz="4800" b="1">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2pPr>
            <a:lvl3pPr lvl="2"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3pPr>
            <a:lvl4pPr lvl="3"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4pPr>
            <a:lvl5pPr lvl="4"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5pPr>
            <a:lvl6pPr lvl="5"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6pPr>
            <a:lvl7pPr lvl="6"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7pPr>
            <a:lvl8pPr lvl="7"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8pPr>
            <a:lvl9pPr lvl="8"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9pPr>
          </a:lstStyle>
          <a:p>
            <a:endParaRPr/>
          </a:p>
        </p:txBody>
      </p:sp>
      <p:sp>
        <p:nvSpPr>
          <p:cNvPr id="91" name="Google Shape;91;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2"/>
        <p:cNvGrpSpPr/>
        <p:nvPr/>
      </p:nvGrpSpPr>
      <p:grpSpPr>
        <a:xfrm>
          <a:off x="0" y="0"/>
          <a:ext cx="0" cy="0"/>
          <a:chOff x="0" y="0"/>
          <a:chExt cx="0" cy="0"/>
        </a:xfrm>
      </p:grpSpPr>
      <p:sp>
        <p:nvSpPr>
          <p:cNvPr id="93" name="Google Shape;93;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Font typeface="Proxima Nova"/>
              <a:buNone/>
              <a:defRPr sz="4200">
                <a:latin typeface="Proxima Nova"/>
                <a:ea typeface="Proxima Nova"/>
                <a:cs typeface="Proxima Nova"/>
                <a:sym typeface="Proxima Nova"/>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5" name="Google Shape;95;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6" name="Google Shape;96;p2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marL="914400" lvl="1"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algn="l">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97" name="Google Shape;9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8" name="Google Shape;98;p22"/>
          <p:cNvSpPr/>
          <p:nvPr/>
        </p:nvSpPr>
        <p:spPr>
          <a:xfrm>
            <a:off x="4433000" y="-125"/>
            <a:ext cx="234000" cy="5143500"/>
          </a:xfrm>
          <a:prstGeom prst="rect">
            <a:avLst/>
          </a:prstGeom>
          <a:solidFill>
            <a:srgbClr val="3EAD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9" name="Google Shape;99;p22"/>
          <p:cNvCxnSpPr/>
          <p:nvPr/>
        </p:nvCxnSpPr>
        <p:spPr>
          <a:xfrm rot="10800000" flipH="1">
            <a:off x="1638600" y="2691925"/>
            <a:ext cx="1302000" cy="14700"/>
          </a:xfrm>
          <a:prstGeom prst="straightConnector1">
            <a:avLst/>
          </a:prstGeom>
          <a:noFill/>
          <a:ln w="9525" cap="flat" cmpd="sng">
            <a:solidFill>
              <a:srgbClr val="3EADA7"/>
            </a:solidFill>
            <a:prstDash val="solid"/>
            <a:round/>
            <a:headEnd type="none" w="sm" len="sm"/>
            <a:tailEnd type="none" w="sm" len="sm"/>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0"/>
        <p:cNvGrpSpPr/>
        <p:nvPr/>
      </p:nvGrpSpPr>
      <p:grpSpPr>
        <a:xfrm>
          <a:off x="0" y="0"/>
          <a:ext cx="0" cy="0"/>
          <a:chOff x="0" y="0"/>
          <a:chExt cx="0" cy="0"/>
        </a:xfrm>
      </p:grpSpPr>
      <p:sp>
        <p:nvSpPr>
          <p:cNvPr id="101" name="Google Shape;101;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102" name="Google Shape;10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03" name="Google Shape;103;p23"/>
          <p:cNvSpPr/>
          <p:nvPr/>
        </p:nvSpPr>
        <p:spPr>
          <a:xfrm>
            <a:off x="-73150" y="5056825"/>
            <a:ext cx="9264000" cy="86400"/>
          </a:xfrm>
          <a:prstGeom prst="rect">
            <a:avLst/>
          </a:prstGeom>
          <a:solidFill>
            <a:srgbClr val="3EADA7"/>
          </a:solidFill>
          <a:ln w="9525" cap="flat" cmpd="sng">
            <a:solidFill>
              <a:srgbClr val="3EADA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1">
  <p:cSld name="CAPTION_ONLY_1">
    <p:spTree>
      <p:nvGrpSpPr>
        <p:cNvPr id="1" name="Shape 104"/>
        <p:cNvGrpSpPr/>
        <p:nvPr/>
      </p:nvGrpSpPr>
      <p:grpSpPr>
        <a:xfrm>
          <a:off x="0" y="0"/>
          <a:ext cx="0" cy="0"/>
          <a:chOff x="0" y="0"/>
          <a:chExt cx="0" cy="0"/>
        </a:xfrm>
      </p:grpSpPr>
      <p:sp>
        <p:nvSpPr>
          <p:cNvPr id="105" name="Google Shape;105;p24"/>
          <p:cNvSpPr/>
          <p:nvPr/>
        </p:nvSpPr>
        <p:spPr>
          <a:xfrm>
            <a:off x="0" y="3891675"/>
            <a:ext cx="9144000" cy="1251900"/>
          </a:xfrm>
          <a:prstGeom prst="rect">
            <a:avLst/>
          </a:prstGeom>
          <a:solidFill>
            <a:srgbClr val="3EAD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F3F3F3"/>
              </a:buClr>
              <a:buSzPts val="1800"/>
              <a:buNone/>
              <a:defRPr>
                <a:solidFill>
                  <a:srgbClr val="F3F3F3"/>
                </a:solidFill>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07" name="Google Shape;10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8"/>
        <p:cNvGrpSpPr/>
        <p:nvPr/>
      </p:nvGrpSpPr>
      <p:grpSpPr>
        <a:xfrm>
          <a:off x="0" y="0"/>
          <a:ext cx="0" cy="0"/>
          <a:chOff x="0" y="0"/>
          <a:chExt cx="0" cy="0"/>
        </a:xfrm>
      </p:grpSpPr>
      <p:sp>
        <p:nvSpPr>
          <p:cNvPr id="109" name="Google Shape;109;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marL="914400" lvl="1" indent="-3175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algn="ctr">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110" name="Google Shape;110;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11" name="Google Shape;111;p25"/>
          <p:cNvSpPr/>
          <p:nvPr/>
        </p:nvSpPr>
        <p:spPr>
          <a:xfrm>
            <a:off x="100" y="0"/>
            <a:ext cx="9144000" cy="87600"/>
          </a:xfrm>
          <a:prstGeom prst="rect">
            <a:avLst/>
          </a:prstGeom>
          <a:solidFill>
            <a:srgbClr val="3EADA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5"/>
          <p:cNvSpPr txBox="1"/>
          <p:nvPr/>
        </p:nvSpPr>
        <p:spPr>
          <a:xfrm>
            <a:off x="1155800" y="1097275"/>
            <a:ext cx="6774000" cy="2055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0"/>
              <a:buFont typeface="Arial"/>
              <a:buNone/>
            </a:pPr>
            <a:r>
              <a:rPr lang="en" sz="12000" b="1" i="0" u="none" strike="noStrike" cap="none">
                <a:solidFill>
                  <a:srgbClr val="000000"/>
                </a:solidFill>
                <a:latin typeface="Oi"/>
                <a:ea typeface="Oi"/>
                <a:cs typeface="Oi"/>
                <a:sym typeface="Oi"/>
              </a:rPr>
              <a:t>xx%</a:t>
            </a:r>
            <a:endParaRPr sz="12000" b="1" i="0" u="none" strike="noStrike" cap="none">
              <a:solidFill>
                <a:srgbClr val="000000"/>
              </a:solidFill>
              <a:latin typeface="Oi"/>
              <a:ea typeface="Oi"/>
              <a:cs typeface="Oi"/>
              <a:sym typeface="O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3"/>
        <p:cNvGrpSpPr/>
        <p:nvPr/>
      </p:nvGrpSpPr>
      <p:grpSpPr>
        <a:xfrm>
          <a:off x="0" y="0"/>
          <a:ext cx="0" cy="0"/>
          <a:chOff x="0" y="0"/>
          <a:chExt cx="0" cy="0"/>
        </a:xfrm>
      </p:grpSpPr>
      <p:sp>
        <p:nvSpPr>
          <p:cNvPr id="114" name="Google Shape;114;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115" name="Google Shape;115;p26"/>
          <p:cNvPicPr preferRelativeResize="0"/>
          <p:nvPr/>
        </p:nvPicPr>
        <p:blipFill rotWithShape="1">
          <a:blip r:embed="rId2">
            <a:alphaModFix/>
          </a:blip>
          <a:srcRect/>
          <a:stretch/>
        </p:blipFill>
        <p:spPr>
          <a:xfrm>
            <a:off x="5005450" y="951000"/>
            <a:ext cx="3711525" cy="2783651"/>
          </a:xfrm>
          <a:prstGeom prst="rect">
            <a:avLst/>
          </a:prstGeom>
          <a:noFill/>
          <a:ln>
            <a:noFill/>
          </a:ln>
        </p:spPr>
      </p:pic>
      <p:cxnSp>
        <p:nvCxnSpPr>
          <p:cNvPr id="116" name="Google Shape;116;p26"/>
          <p:cNvCxnSpPr/>
          <p:nvPr/>
        </p:nvCxnSpPr>
        <p:spPr>
          <a:xfrm>
            <a:off x="4676250" y="386475"/>
            <a:ext cx="0" cy="4286700"/>
          </a:xfrm>
          <a:prstGeom prst="straightConnector1">
            <a:avLst/>
          </a:prstGeom>
          <a:noFill/>
          <a:ln w="9525" cap="flat" cmpd="sng">
            <a:solidFill>
              <a:srgbClr val="3EADA7"/>
            </a:solidFill>
            <a:prstDash val="solid"/>
            <a:round/>
            <a:headEnd type="none" w="sm" len="sm"/>
            <a:tailEnd type="none" w="sm" len="sm"/>
          </a:ln>
        </p:spPr>
      </p:cxnSp>
      <p:sp>
        <p:nvSpPr>
          <p:cNvPr id="117" name="Google Shape;117;p26"/>
          <p:cNvSpPr txBox="1">
            <a:spLocks noGrp="1"/>
          </p:cNvSpPr>
          <p:nvPr>
            <p:ph type="title"/>
          </p:nvPr>
        </p:nvSpPr>
        <p:spPr>
          <a:xfrm>
            <a:off x="658375" y="1389900"/>
            <a:ext cx="3423600" cy="518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26"/>
          <p:cNvSpPr txBox="1">
            <a:spLocks noGrp="1"/>
          </p:cNvSpPr>
          <p:nvPr>
            <p:ph type="subTitle" idx="1"/>
          </p:nvPr>
        </p:nvSpPr>
        <p:spPr>
          <a:xfrm>
            <a:off x="658425" y="2574950"/>
            <a:ext cx="3423600" cy="1785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Proxima Nova"/>
              <a:buChar char="●"/>
              <a:defRPr sz="18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7"/>
          <p:cNvSpPr txBox="1">
            <a:spLocks noGrp="1"/>
          </p:cNvSpPr>
          <p:nvPr>
            <p:ph type="title"/>
          </p:nvPr>
        </p:nvSpPr>
        <p:spPr>
          <a:xfrm>
            <a:off x="311700" y="212100"/>
            <a:ext cx="8520600" cy="166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100"/>
              <a:buNone/>
            </a:pPr>
            <a:r>
              <a:rPr lang="en"/>
              <a:t>Image Retrieval and Audio Summarization for Blinds</a:t>
            </a:r>
            <a:endParaRPr/>
          </a:p>
        </p:txBody>
      </p:sp>
      <p:sp>
        <p:nvSpPr>
          <p:cNvPr id="124" name="Google Shape;124;p27"/>
          <p:cNvSpPr txBox="1"/>
          <p:nvPr/>
        </p:nvSpPr>
        <p:spPr>
          <a:xfrm>
            <a:off x="311700" y="2486950"/>
            <a:ext cx="4863600" cy="2719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sng" strike="noStrike" cap="none">
                <a:solidFill>
                  <a:schemeClr val="dk1"/>
                </a:solidFill>
                <a:latin typeface="Proxima Nova Semibold"/>
                <a:ea typeface="Proxima Nova Semibold"/>
                <a:cs typeface="Proxima Nova Semibold"/>
                <a:sym typeface="Proxima Nova Semibold"/>
              </a:rPr>
              <a:t>Group No. </a:t>
            </a:r>
            <a:r>
              <a:rPr lang="en" sz="1800" u="sng">
                <a:solidFill>
                  <a:schemeClr val="dk1"/>
                </a:solidFill>
                <a:latin typeface="Proxima Nova Semibold"/>
                <a:ea typeface="Proxima Nova Semibold"/>
                <a:cs typeface="Proxima Nova Semibold"/>
                <a:sym typeface="Proxima Nova Semibold"/>
              </a:rPr>
              <a:t>11</a:t>
            </a:r>
            <a:endParaRPr sz="1800" u="sng">
              <a:solidFill>
                <a:schemeClr val="dk1"/>
              </a:solidFill>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chemeClr val="dk1"/>
              </a:buClr>
              <a:buSzPts val="1100"/>
              <a:buFont typeface="Arial"/>
              <a:buNone/>
            </a:pPr>
            <a:r>
              <a:rPr lang="en" sz="1800">
                <a:solidFill>
                  <a:schemeClr val="dk1"/>
                </a:solidFill>
                <a:latin typeface="Proxima Nova Semibold"/>
                <a:ea typeface="Proxima Nova Semibold"/>
                <a:cs typeface="Proxima Nova Semibold"/>
                <a:sym typeface="Proxima Nova Semibold"/>
              </a:rPr>
              <a:t>Pijush Bhuyan (MT22049)</a:t>
            </a:r>
            <a:endParaRPr sz="1800">
              <a:solidFill>
                <a:schemeClr val="dk1"/>
              </a:solidFill>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chemeClr val="dk1"/>
              </a:buClr>
              <a:buSzPts val="1100"/>
              <a:buFont typeface="Arial"/>
              <a:buNone/>
            </a:pPr>
            <a:r>
              <a:rPr lang="en" sz="1800">
                <a:solidFill>
                  <a:schemeClr val="dk1"/>
                </a:solidFill>
                <a:latin typeface="Proxima Nova Semibold"/>
                <a:ea typeface="Proxima Nova Semibold"/>
                <a:cs typeface="Proxima Nova Semibold"/>
                <a:sym typeface="Proxima Nova Semibold"/>
              </a:rPr>
              <a:t>Abhishek Acharya (MT22004) </a:t>
            </a:r>
            <a:endParaRPr sz="1800">
              <a:solidFill>
                <a:schemeClr val="dk1"/>
              </a:solidFill>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chemeClr val="dk1"/>
              </a:buClr>
              <a:buSzPts val="1100"/>
              <a:buFont typeface="Arial"/>
              <a:buNone/>
            </a:pPr>
            <a:r>
              <a:rPr lang="en" sz="1800">
                <a:solidFill>
                  <a:schemeClr val="dk1"/>
                </a:solidFill>
                <a:latin typeface="Proxima Nova Semibold"/>
                <a:ea typeface="Proxima Nova Semibold"/>
                <a:cs typeface="Proxima Nova Semibold"/>
                <a:sym typeface="Proxima Nova Semibold"/>
              </a:rPr>
              <a:t>Arha Samanta (MT22016)</a:t>
            </a:r>
            <a:endParaRPr sz="1800">
              <a:solidFill>
                <a:schemeClr val="dk1"/>
              </a:solidFill>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chemeClr val="dk1"/>
              </a:buClr>
              <a:buSzPts val="1100"/>
              <a:buFont typeface="Arial"/>
              <a:buNone/>
            </a:pPr>
            <a:r>
              <a:rPr lang="en" sz="1800">
                <a:solidFill>
                  <a:schemeClr val="dk1"/>
                </a:solidFill>
                <a:latin typeface="Proxima Nova Semibold"/>
                <a:ea typeface="Proxima Nova Semibold"/>
                <a:cs typeface="Proxima Nova Semibold"/>
                <a:sym typeface="Proxima Nova Semibold"/>
              </a:rPr>
              <a:t>Lakshay Wadhwa (MT22037)</a:t>
            </a:r>
            <a:endParaRPr sz="1800">
              <a:solidFill>
                <a:schemeClr val="dk1"/>
              </a:solidFill>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chemeClr val="dk1"/>
              </a:buClr>
              <a:buSzPts val="1100"/>
              <a:buFont typeface="Arial"/>
              <a:buNone/>
            </a:pPr>
            <a:endParaRPr sz="1800">
              <a:solidFill>
                <a:schemeClr val="dk1"/>
              </a:solidFill>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latin typeface="Proxima Nova Semibold"/>
              <a:ea typeface="Proxima Nova Semibold"/>
              <a:cs typeface="Proxima Nova Semibold"/>
              <a:sym typeface="Proxima Nova Semibold"/>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roxima Nova Semibold"/>
              <a:ea typeface="Proxima Nova Semibold"/>
              <a:cs typeface="Proxima Nova Semibold"/>
              <a:sym typeface="Proxima Nova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E2D93-E434-4E97-8162-062A29BA230A}"/>
              </a:ext>
            </a:extLst>
          </p:cNvPr>
          <p:cNvSpPr>
            <a:spLocks noGrp="1"/>
          </p:cNvSpPr>
          <p:nvPr>
            <p:ph type="title"/>
          </p:nvPr>
        </p:nvSpPr>
        <p:spPr/>
        <p:txBody>
          <a:bodyPr/>
          <a:lstStyle/>
          <a:p>
            <a:r>
              <a:rPr lang="en-IN" dirty="0"/>
              <a:t>Step 4 – Process Query</a:t>
            </a:r>
          </a:p>
        </p:txBody>
      </p:sp>
      <p:pic>
        <p:nvPicPr>
          <p:cNvPr id="5" name="Picture 4">
            <a:extLst>
              <a:ext uri="{FF2B5EF4-FFF2-40B4-BE49-F238E27FC236}">
                <a16:creationId xmlns:a16="http://schemas.microsoft.com/office/drawing/2014/main" id="{CA387931-EA97-40D5-BFA4-FB551BEE8C51}"/>
              </a:ext>
            </a:extLst>
          </p:cNvPr>
          <p:cNvPicPr>
            <a:picLocks noChangeAspect="1"/>
          </p:cNvPicPr>
          <p:nvPr/>
        </p:nvPicPr>
        <p:blipFill>
          <a:blip r:embed="rId2"/>
          <a:stretch>
            <a:fillRect/>
          </a:stretch>
        </p:blipFill>
        <p:spPr>
          <a:xfrm>
            <a:off x="192881" y="1103687"/>
            <a:ext cx="8951119" cy="3292829"/>
          </a:xfrm>
          <a:prstGeom prst="rect">
            <a:avLst/>
          </a:prstGeom>
        </p:spPr>
      </p:pic>
    </p:spTree>
    <p:extLst>
      <p:ext uri="{BB962C8B-B14F-4D97-AF65-F5344CB8AC3E}">
        <p14:creationId xmlns:p14="http://schemas.microsoft.com/office/powerpoint/2010/main" val="608852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3"/>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Database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60" name="Google Shape;16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dirty="0"/>
              <a:t>We have taken the CIFAR-100 dataset which contains 60000 images with 100 unique classes, 600 images for each class. Details of the dataset are –</a:t>
            </a:r>
            <a:endParaRPr dirty="0"/>
          </a:p>
          <a:p>
            <a:pPr marL="0" lvl="0" indent="0" algn="l" rtl="0">
              <a:spcBef>
                <a:spcPts val="1200"/>
              </a:spcBef>
              <a:spcAft>
                <a:spcPts val="0"/>
              </a:spcAft>
              <a:buClr>
                <a:schemeClr val="dk1"/>
              </a:buClr>
              <a:buSzPts val="1100"/>
              <a:buFont typeface="Arial"/>
              <a:buNone/>
            </a:pPr>
            <a:r>
              <a:rPr lang="en" dirty="0"/>
              <a:t>            	Train images – 50,000 (seen)</a:t>
            </a:r>
            <a:endParaRPr dirty="0"/>
          </a:p>
          <a:p>
            <a:pPr marL="0" lvl="0" indent="0" algn="l" rtl="0">
              <a:spcBef>
                <a:spcPts val="1200"/>
              </a:spcBef>
              <a:spcAft>
                <a:spcPts val="0"/>
              </a:spcAft>
              <a:buClr>
                <a:schemeClr val="dk1"/>
              </a:buClr>
              <a:buSzPts val="1100"/>
              <a:buFont typeface="Arial"/>
              <a:buNone/>
            </a:pPr>
            <a:r>
              <a:rPr lang="en" dirty="0"/>
              <a:t>            	Test images – 10,000 (unseen)</a:t>
            </a:r>
            <a:endParaRPr dirty="0"/>
          </a:p>
          <a:p>
            <a:pPr marL="0" lvl="0" indent="0" algn="l" rtl="0">
              <a:spcBef>
                <a:spcPts val="1200"/>
              </a:spcBef>
              <a:spcAft>
                <a:spcPts val="0"/>
              </a:spcAft>
              <a:buClr>
                <a:schemeClr val="dk1"/>
              </a:buClr>
              <a:buSzPts val="1100"/>
              <a:buFont typeface="Arial"/>
              <a:buNone/>
            </a:pPr>
            <a:r>
              <a:rPr lang="en" dirty="0"/>
              <a:t>            	Size of each image – 32x32x3 (RGB)</a:t>
            </a:r>
            <a:endParaRPr dirty="0"/>
          </a:p>
          <a:p>
            <a:pPr marL="0" lvl="0" indent="0" algn="l" rtl="0">
              <a:spcBef>
                <a:spcPts val="120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3A41F-DCFA-457B-B098-5ADDF169B475}"/>
              </a:ext>
            </a:extLst>
          </p:cNvPr>
          <p:cNvSpPr>
            <a:spLocks noGrp="1"/>
          </p:cNvSpPr>
          <p:nvPr>
            <p:ph type="title"/>
          </p:nvPr>
        </p:nvSpPr>
        <p:spPr/>
        <p:txBody>
          <a:bodyPr/>
          <a:lstStyle/>
          <a:p>
            <a:r>
              <a:rPr lang="en-IN" dirty="0"/>
              <a:t>DL Models Used</a:t>
            </a:r>
          </a:p>
        </p:txBody>
      </p:sp>
      <p:sp>
        <p:nvSpPr>
          <p:cNvPr id="3" name="Text Placeholder 2">
            <a:extLst>
              <a:ext uri="{FF2B5EF4-FFF2-40B4-BE49-F238E27FC236}">
                <a16:creationId xmlns:a16="http://schemas.microsoft.com/office/drawing/2014/main" id="{346A5507-27DD-482E-818F-ABA218158513}"/>
              </a:ext>
            </a:extLst>
          </p:cNvPr>
          <p:cNvSpPr>
            <a:spLocks noGrp="1"/>
          </p:cNvSpPr>
          <p:nvPr>
            <p:ph type="body" idx="1"/>
          </p:nvPr>
        </p:nvSpPr>
        <p:spPr/>
        <p:txBody>
          <a:bodyPr/>
          <a:lstStyle/>
          <a:p>
            <a:r>
              <a:rPr lang="en-IN" dirty="0"/>
              <a:t>Pretrained Deep CNN Classifier – </a:t>
            </a:r>
            <a:r>
              <a:rPr lang="en-IN" b="1" dirty="0"/>
              <a:t>Efficient-Net B0 </a:t>
            </a:r>
            <a:r>
              <a:rPr lang="en-IN" dirty="0"/>
              <a:t>(SOTA on CIFAR 100 classification task)</a:t>
            </a:r>
          </a:p>
          <a:p>
            <a:r>
              <a:rPr lang="en-IN" dirty="0"/>
              <a:t>Pretrained Autoencoder </a:t>
            </a:r>
          </a:p>
          <a:p>
            <a:r>
              <a:rPr lang="en-IN" dirty="0"/>
              <a:t>Baseline : Just the efficient-net embeddings</a:t>
            </a:r>
          </a:p>
          <a:p>
            <a:r>
              <a:rPr lang="en-IN" dirty="0"/>
              <a:t>Proposed : Hybrid embeddings from efficient-net and autoencoder</a:t>
            </a:r>
          </a:p>
          <a:p>
            <a:endParaRPr lang="en-IN" dirty="0"/>
          </a:p>
        </p:txBody>
      </p:sp>
    </p:spTree>
    <p:extLst>
      <p:ext uri="{BB962C8B-B14F-4D97-AF65-F5344CB8AC3E}">
        <p14:creationId xmlns:p14="http://schemas.microsoft.com/office/powerpoint/2010/main" val="2884975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22A7-65C2-42DE-B8FB-DDC668BADF11}"/>
              </a:ext>
            </a:extLst>
          </p:cNvPr>
          <p:cNvSpPr>
            <a:spLocks noGrp="1"/>
          </p:cNvSpPr>
          <p:nvPr>
            <p:ph type="title"/>
          </p:nvPr>
        </p:nvSpPr>
        <p:spPr/>
        <p:txBody>
          <a:bodyPr/>
          <a:lstStyle/>
          <a:p>
            <a:r>
              <a:rPr lang="en-IN" dirty="0"/>
              <a:t>Evaluation Results</a:t>
            </a:r>
          </a:p>
        </p:txBody>
      </p:sp>
      <p:pic>
        <p:nvPicPr>
          <p:cNvPr id="5" name="Picture 4">
            <a:extLst>
              <a:ext uri="{FF2B5EF4-FFF2-40B4-BE49-F238E27FC236}">
                <a16:creationId xmlns:a16="http://schemas.microsoft.com/office/drawing/2014/main" id="{6BE5AAAD-32F7-4561-9EC0-CB22C53F742A}"/>
              </a:ext>
            </a:extLst>
          </p:cNvPr>
          <p:cNvPicPr>
            <a:picLocks noChangeAspect="1"/>
          </p:cNvPicPr>
          <p:nvPr/>
        </p:nvPicPr>
        <p:blipFill>
          <a:blip r:embed="rId2"/>
          <a:stretch>
            <a:fillRect/>
          </a:stretch>
        </p:blipFill>
        <p:spPr>
          <a:xfrm>
            <a:off x="612307" y="1535345"/>
            <a:ext cx="3490262" cy="1958510"/>
          </a:xfrm>
          <a:prstGeom prst="rect">
            <a:avLst/>
          </a:prstGeom>
        </p:spPr>
      </p:pic>
      <p:pic>
        <p:nvPicPr>
          <p:cNvPr id="7" name="Picture 6">
            <a:extLst>
              <a:ext uri="{FF2B5EF4-FFF2-40B4-BE49-F238E27FC236}">
                <a16:creationId xmlns:a16="http://schemas.microsoft.com/office/drawing/2014/main" id="{90C4974D-2772-4D34-A023-05413C19E814}"/>
              </a:ext>
            </a:extLst>
          </p:cNvPr>
          <p:cNvPicPr>
            <a:picLocks noChangeAspect="1"/>
          </p:cNvPicPr>
          <p:nvPr/>
        </p:nvPicPr>
        <p:blipFill>
          <a:blip r:embed="rId3"/>
          <a:stretch>
            <a:fillRect/>
          </a:stretch>
        </p:blipFill>
        <p:spPr>
          <a:xfrm>
            <a:off x="4682341" y="1535345"/>
            <a:ext cx="3436918" cy="1958510"/>
          </a:xfrm>
          <a:prstGeom prst="rect">
            <a:avLst/>
          </a:prstGeom>
        </p:spPr>
      </p:pic>
      <p:sp>
        <p:nvSpPr>
          <p:cNvPr id="8" name="TextBox 7">
            <a:extLst>
              <a:ext uri="{FF2B5EF4-FFF2-40B4-BE49-F238E27FC236}">
                <a16:creationId xmlns:a16="http://schemas.microsoft.com/office/drawing/2014/main" id="{7B9CDE52-451B-4C59-BD16-0B42830BCAB5}"/>
              </a:ext>
            </a:extLst>
          </p:cNvPr>
          <p:cNvSpPr txBox="1"/>
          <p:nvPr/>
        </p:nvSpPr>
        <p:spPr>
          <a:xfrm>
            <a:off x="385763" y="3702249"/>
            <a:ext cx="8136731" cy="1169551"/>
          </a:xfrm>
          <a:prstGeom prst="rect">
            <a:avLst/>
          </a:prstGeom>
          <a:noFill/>
        </p:spPr>
        <p:txBody>
          <a:bodyPr wrap="square" rtlCol="0">
            <a:spAutoFit/>
          </a:bodyPr>
          <a:lstStyle/>
          <a:p>
            <a:r>
              <a:rPr lang="en-IN" dirty="0"/>
              <a:t>Note – 	baseline : embedding size is 1280 </a:t>
            </a:r>
          </a:p>
          <a:p>
            <a:r>
              <a:rPr lang="en-IN" dirty="0"/>
              <a:t>	hybrid-1 : 70 % PCA features</a:t>
            </a:r>
          </a:p>
          <a:p>
            <a:r>
              <a:rPr lang="en-IN" dirty="0"/>
              <a:t>	hybrid-2 : 80% PCA features</a:t>
            </a:r>
          </a:p>
          <a:p>
            <a:r>
              <a:rPr lang="en-IN" dirty="0"/>
              <a:t>	hybrid-3 : 90% PCA features</a:t>
            </a:r>
          </a:p>
          <a:p>
            <a:r>
              <a:rPr lang="en-IN" dirty="0"/>
              <a:t>	hybrid-4 : embedding size is 1792 (1280+512)</a:t>
            </a:r>
          </a:p>
        </p:txBody>
      </p:sp>
    </p:spTree>
    <p:extLst>
      <p:ext uri="{BB962C8B-B14F-4D97-AF65-F5344CB8AC3E}">
        <p14:creationId xmlns:p14="http://schemas.microsoft.com/office/powerpoint/2010/main" val="2163943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F7D6-A4D5-4F44-B2DD-AADBDCA6CD63}"/>
              </a:ext>
            </a:extLst>
          </p:cNvPr>
          <p:cNvSpPr>
            <a:spLocks noGrp="1"/>
          </p:cNvSpPr>
          <p:nvPr>
            <p:ph type="title"/>
          </p:nvPr>
        </p:nvSpPr>
        <p:spPr>
          <a:xfrm>
            <a:off x="289825" y="162331"/>
            <a:ext cx="8520600" cy="572700"/>
          </a:xfrm>
        </p:spPr>
        <p:txBody>
          <a:bodyPr/>
          <a:lstStyle/>
          <a:p>
            <a:r>
              <a:rPr lang="en-IN" dirty="0"/>
              <a:t>T-SNE Visualization of embedding space</a:t>
            </a:r>
          </a:p>
        </p:txBody>
      </p:sp>
      <p:pic>
        <p:nvPicPr>
          <p:cNvPr id="5" name="Picture 4">
            <a:extLst>
              <a:ext uri="{FF2B5EF4-FFF2-40B4-BE49-F238E27FC236}">
                <a16:creationId xmlns:a16="http://schemas.microsoft.com/office/drawing/2014/main" id="{39D4FBEC-E81C-4CEE-9085-52EB0C3DC91B}"/>
              </a:ext>
            </a:extLst>
          </p:cNvPr>
          <p:cNvPicPr>
            <a:picLocks noChangeAspect="1"/>
          </p:cNvPicPr>
          <p:nvPr/>
        </p:nvPicPr>
        <p:blipFill>
          <a:blip r:embed="rId2"/>
          <a:stretch>
            <a:fillRect/>
          </a:stretch>
        </p:blipFill>
        <p:spPr>
          <a:xfrm>
            <a:off x="1687181" y="685024"/>
            <a:ext cx="5108364" cy="2310804"/>
          </a:xfrm>
          <a:prstGeom prst="rect">
            <a:avLst/>
          </a:prstGeom>
        </p:spPr>
      </p:pic>
      <p:pic>
        <p:nvPicPr>
          <p:cNvPr id="7" name="Picture 6">
            <a:extLst>
              <a:ext uri="{FF2B5EF4-FFF2-40B4-BE49-F238E27FC236}">
                <a16:creationId xmlns:a16="http://schemas.microsoft.com/office/drawing/2014/main" id="{8BB85F2C-E614-4F35-92BD-40C2758C484A}"/>
              </a:ext>
            </a:extLst>
          </p:cNvPr>
          <p:cNvPicPr>
            <a:picLocks noChangeAspect="1"/>
          </p:cNvPicPr>
          <p:nvPr/>
        </p:nvPicPr>
        <p:blipFill>
          <a:blip r:embed="rId3"/>
          <a:stretch>
            <a:fillRect/>
          </a:stretch>
        </p:blipFill>
        <p:spPr>
          <a:xfrm>
            <a:off x="1687181" y="2832696"/>
            <a:ext cx="5108362" cy="2310804"/>
          </a:xfrm>
          <a:prstGeom prst="rect">
            <a:avLst/>
          </a:prstGeom>
        </p:spPr>
      </p:pic>
    </p:spTree>
    <p:extLst>
      <p:ext uri="{BB962C8B-B14F-4D97-AF65-F5344CB8AC3E}">
        <p14:creationId xmlns:p14="http://schemas.microsoft.com/office/powerpoint/2010/main" val="2244889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4"/>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Interface: Input</a:t>
            </a:r>
            <a:endParaRPr/>
          </a:p>
        </p:txBody>
      </p:sp>
      <p:pic>
        <p:nvPicPr>
          <p:cNvPr id="166" name="Google Shape;166;p34"/>
          <p:cNvPicPr preferRelativeResize="0"/>
          <p:nvPr/>
        </p:nvPicPr>
        <p:blipFill rotWithShape="1">
          <a:blip r:embed="rId3">
            <a:alphaModFix/>
          </a:blip>
          <a:srcRect t="8384" b="5445"/>
          <a:stretch/>
        </p:blipFill>
        <p:spPr>
          <a:xfrm>
            <a:off x="289825" y="1023825"/>
            <a:ext cx="8520600" cy="388818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5"/>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Interface: Output</a:t>
            </a:r>
            <a:endParaRPr/>
          </a:p>
        </p:txBody>
      </p:sp>
      <p:pic>
        <p:nvPicPr>
          <p:cNvPr id="172" name="Google Shape;172;p35"/>
          <p:cNvPicPr preferRelativeResize="0"/>
          <p:nvPr/>
        </p:nvPicPr>
        <p:blipFill rotWithShape="1">
          <a:blip r:embed="rId3">
            <a:alphaModFix/>
          </a:blip>
          <a:srcRect t="8768" b="5688"/>
          <a:stretch/>
        </p:blipFill>
        <p:spPr>
          <a:xfrm>
            <a:off x="413568" y="942300"/>
            <a:ext cx="7936024" cy="3818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468450" y="798875"/>
            <a:ext cx="4119300" cy="585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
              <a:t>Thank You!</a:t>
            </a:r>
            <a:endParaRPr/>
          </a:p>
        </p:txBody>
      </p:sp>
      <p:sp>
        <p:nvSpPr>
          <p:cNvPr id="199" name="Google Shape;199;p39"/>
          <p:cNvSpPr txBox="1"/>
          <p:nvPr/>
        </p:nvSpPr>
        <p:spPr>
          <a:xfrm>
            <a:off x="621150" y="3149300"/>
            <a:ext cx="4492800" cy="2165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Proxima Nova Semibold"/>
                <a:ea typeface="Proxima Nova Semibold"/>
                <a:cs typeface="Proxima Nova Semibold"/>
                <a:sym typeface="Proxima Nova Semibold"/>
              </a:rPr>
              <a:t>Group No. </a:t>
            </a:r>
            <a:r>
              <a:rPr lang="en" sz="1800">
                <a:solidFill>
                  <a:schemeClr val="lt1"/>
                </a:solidFill>
                <a:latin typeface="Proxima Nova Semibold"/>
                <a:ea typeface="Proxima Nova Semibold"/>
                <a:cs typeface="Proxima Nova Semibold"/>
                <a:sym typeface="Proxima Nova Semibold"/>
              </a:rPr>
              <a:t>11</a:t>
            </a:r>
            <a:br>
              <a:rPr lang="en" sz="1800">
                <a:solidFill>
                  <a:schemeClr val="lt1"/>
                </a:solidFill>
                <a:latin typeface="Proxima Nova Semibold"/>
                <a:ea typeface="Proxima Nova Semibold"/>
                <a:cs typeface="Proxima Nova Semibold"/>
                <a:sym typeface="Proxima Nova Semibold"/>
              </a:rPr>
            </a:br>
            <a:r>
              <a:rPr lang="en" sz="1800" b="1">
                <a:solidFill>
                  <a:schemeClr val="lt1"/>
                </a:solidFill>
                <a:latin typeface="Times New Roman"/>
                <a:ea typeface="Times New Roman"/>
                <a:cs typeface="Times New Roman"/>
                <a:sym typeface="Times New Roman"/>
              </a:rPr>
              <a:t>Pijush Bhuyan </a:t>
            </a:r>
            <a:endParaRPr sz="1800" b="1">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800" b="1">
                <a:solidFill>
                  <a:schemeClr val="lt1"/>
                </a:solidFill>
                <a:latin typeface="Times New Roman"/>
                <a:ea typeface="Times New Roman"/>
                <a:cs typeface="Times New Roman"/>
                <a:sym typeface="Times New Roman"/>
              </a:rPr>
              <a:t>Abhishek Acharya </a:t>
            </a:r>
            <a:endParaRPr sz="1800" b="1">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800" b="1">
                <a:solidFill>
                  <a:schemeClr val="lt1"/>
                </a:solidFill>
                <a:latin typeface="Times New Roman"/>
                <a:ea typeface="Times New Roman"/>
                <a:cs typeface="Times New Roman"/>
                <a:sym typeface="Times New Roman"/>
              </a:rPr>
              <a:t>Arha Samanta</a:t>
            </a:r>
            <a:endParaRPr sz="1800" b="1">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800" b="1">
                <a:solidFill>
                  <a:schemeClr val="lt1"/>
                </a:solidFill>
                <a:latin typeface="Times New Roman"/>
                <a:ea typeface="Times New Roman"/>
                <a:cs typeface="Times New Roman"/>
                <a:sym typeface="Times New Roman"/>
              </a:rPr>
              <a:t>Lakshay Wadhwa</a:t>
            </a:r>
            <a:endParaRPr sz="1800">
              <a:solidFill>
                <a:schemeClr val="lt1"/>
              </a:solidFill>
              <a:latin typeface="Proxima Nova Semibold"/>
              <a:ea typeface="Proxima Nova Semibold"/>
              <a:cs typeface="Proxima Nova Semibold"/>
              <a:sym typeface="Proxima Nova Semibold"/>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lt1"/>
              </a:solidFill>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roxima Nova Semibold"/>
              <a:ea typeface="Proxima Nova Semibold"/>
              <a:cs typeface="Proxima Nova Semibold"/>
              <a:sym typeface="Proxima Nova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8"/>
          <p:cNvSpPr txBox="1">
            <a:spLocks noGrp="1"/>
          </p:cNvSpPr>
          <p:nvPr>
            <p:ph type="title"/>
          </p:nvPr>
        </p:nvSpPr>
        <p:spPr>
          <a:xfrm>
            <a:off x="289825" y="16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Problem Statement</a:t>
            </a:r>
            <a:endParaRPr/>
          </a:p>
        </p:txBody>
      </p:sp>
      <p:sp>
        <p:nvSpPr>
          <p:cNvPr id="130" name="Google Shape;130;p28"/>
          <p:cNvSpPr txBox="1">
            <a:spLocks noGrp="1"/>
          </p:cNvSpPr>
          <p:nvPr>
            <p:ph type="body" idx="1"/>
          </p:nvPr>
        </p:nvSpPr>
        <p:spPr>
          <a:xfrm>
            <a:off x="311700" y="1248675"/>
            <a:ext cx="8520600" cy="2548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a:t>By merging picture summarization and text-to-speech capabilities, the project intends to create an effective image retrieval system employing hybrid embeddings that can also address the difficulties faced by those with impaired eyesight when using image search engines.</a:t>
            </a:r>
            <a:endParaRPr/>
          </a:p>
          <a:p>
            <a:pPr marL="457200" lvl="0" indent="0" algn="just" rtl="0">
              <a:lnSpc>
                <a:spcPct val="115000"/>
              </a:lnSpc>
              <a:spcBef>
                <a:spcPts val="0"/>
              </a:spcBef>
              <a:spcAft>
                <a:spcPts val="0"/>
              </a:spcAft>
              <a:buSzPts val="18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9"/>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136" name="Google Shape;136;p29"/>
          <p:cNvSpPr txBox="1">
            <a:spLocks noGrp="1"/>
          </p:cNvSpPr>
          <p:nvPr>
            <p:ph type="body" idx="1"/>
          </p:nvPr>
        </p:nvSpPr>
        <p:spPr>
          <a:xfrm>
            <a:off x="311700" y="10554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dirty="0"/>
              <a:t>CBIR (Content-Based Image Retrieval) </a:t>
            </a:r>
            <a:r>
              <a:rPr lang="en" dirty="0"/>
              <a:t>is a technique that searches for similar images based on visual content, rather than relying on keywords or tags. This is particularly useful when dealing with images that lack labeled keywords or tags, making traditional keyword-based search challenging.</a:t>
            </a:r>
            <a:endParaRPr b="1" dirty="0"/>
          </a:p>
          <a:p>
            <a:pPr marL="457200" lvl="0" indent="-342900" algn="l" rtl="0">
              <a:spcBef>
                <a:spcPts val="0"/>
              </a:spcBef>
              <a:spcAft>
                <a:spcPts val="0"/>
              </a:spcAft>
              <a:buSzPts val="1800"/>
              <a:buChar char="●"/>
            </a:pPr>
            <a:r>
              <a:rPr lang="en" dirty="0"/>
              <a:t>In this project, our goal is to build an image IR system using </a:t>
            </a:r>
            <a:r>
              <a:rPr lang="en" b="1" dirty="0"/>
              <a:t>multimodal hybrid embeddings</a:t>
            </a:r>
            <a:r>
              <a:rPr lang="en" dirty="0"/>
              <a:t> extracted various types of DL models.</a:t>
            </a:r>
            <a:endParaRPr dirty="0"/>
          </a:p>
          <a:p>
            <a:pPr marL="457200" lvl="0" indent="-342900" algn="l" rtl="0">
              <a:spcBef>
                <a:spcPts val="0"/>
              </a:spcBef>
              <a:spcAft>
                <a:spcPts val="0"/>
              </a:spcAft>
              <a:buSzPts val="1800"/>
              <a:buChar char="●"/>
            </a:pPr>
            <a:r>
              <a:rPr lang="en" dirty="0"/>
              <a:t>We have developed a </a:t>
            </a:r>
            <a:r>
              <a:rPr lang="en" b="1" dirty="0"/>
              <a:t>user-friendly image retrieval system</a:t>
            </a:r>
            <a:r>
              <a:rPr lang="en" dirty="0"/>
              <a:t> interface that utilizes </a:t>
            </a:r>
            <a:r>
              <a:rPr lang="en" b="1" dirty="0"/>
              <a:t>text-to-speech services</a:t>
            </a:r>
            <a:r>
              <a:rPr lang="en" dirty="0"/>
              <a:t> to provide a summarized description of the contents of retrieved images, aiming to benefit individuals with poor vision by providing accessible image information.</a:t>
            </a:r>
            <a:endParaRPr dirty="0"/>
          </a:p>
          <a:p>
            <a:pPr marL="0" lvl="0" indent="0" algn="l" rtl="0">
              <a:spcBef>
                <a:spcPts val="0"/>
              </a:spcBef>
              <a:spcAft>
                <a:spcPts val="0"/>
              </a:spcAft>
              <a:buNone/>
            </a:pPr>
            <a:endParaRPr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0"/>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Literature Review</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42" name="Google Shape;14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b="1"/>
              <a:t>A Decade Survey of Content Based Image Retrieval using Deep Learning</a:t>
            </a:r>
            <a:endParaRPr sz="1600" b="1"/>
          </a:p>
          <a:p>
            <a:pPr marL="457200" lvl="0" indent="0" algn="l" rtl="0">
              <a:spcBef>
                <a:spcPts val="0"/>
              </a:spcBef>
              <a:spcAft>
                <a:spcPts val="0"/>
              </a:spcAft>
              <a:buNone/>
            </a:pPr>
            <a:r>
              <a:rPr lang="en" sz="1600"/>
              <a:t>This Paper summarizes a decade-long CBIR (Content Based Image retrieval) method used in IR systems.</a:t>
            </a:r>
            <a:endParaRPr sz="1600"/>
          </a:p>
          <a:p>
            <a:pPr marL="457200" lvl="0" indent="-330200" algn="l" rtl="0">
              <a:spcBef>
                <a:spcPts val="0"/>
              </a:spcBef>
              <a:spcAft>
                <a:spcPts val="0"/>
              </a:spcAft>
              <a:buSzPts val="1600"/>
              <a:buChar char="●"/>
            </a:pPr>
            <a:r>
              <a:rPr lang="en" sz="1600" b="1"/>
              <a:t>Content-Based Image Retrieval by Clustering</a:t>
            </a:r>
            <a:endParaRPr sz="1600" b="1"/>
          </a:p>
          <a:p>
            <a:pPr marL="457200" lvl="0" indent="0" algn="l" rtl="0">
              <a:spcBef>
                <a:spcPts val="0"/>
              </a:spcBef>
              <a:spcAft>
                <a:spcPts val="0"/>
              </a:spcAft>
              <a:buNone/>
            </a:pPr>
            <a:r>
              <a:rPr lang="en" sz="1600"/>
              <a:t>This paper also reviews the development of content-based image retrieval (CBIR) techniques from the early years to the present and discusses the current state-of-the-art in the field.</a:t>
            </a:r>
            <a:endParaRPr sz="1600"/>
          </a:p>
          <a:p>
            <a:pPr marL="457200" lvl="0" indent="-330200" algn="l" rtl="0">
              <a:spcBef>
                <a:spcPts val="0"/>
              </a:spcBef>
              <a:spcAft>
                <a:spcPts val="0"/>
              </a:spcAft>
              <a:buSzPts val="1600"/>
              <a:buChar char="●"/>
            </a:pPr>
            <a:r>
              <a:rPr lang="en" sz="1600" b="1"/>
              <a:t>Deep Learning for Image Retrieval: What Works and What Doesn't</a:t>
            </a:r>
            <a:endParaRPr sz="1600" b="1"/>
          </a:p>
          <a:p>
            <a:pPr marL="457200" lvl="0" indent="0" algn="l" rtl="0">
              <a:spcBef>
                <a:spcPts val="0"/>
              </a:spcBef>
              <a:spcAft>
                <a:spcPts val="0"/>
              </a:spcAft>
              <a:buNone/>
            </a:pPr>
            <a:r>
              <a:rPr lang="en" sz="1600"/>
              <a:t>This paper presents a comprehensive study of deep learning methods for content-based image retrieval, including a detailed review of various deep learning architectures and their performance on standard benchmark datasets.</a:t>
            </a: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Novelty</a:t>
            </a:r>
            <a:endParaRPr/>
          </a:p>
        </p:txBody>
      </p:sp>
      <p:sp>
        <p:nvSpPr>
          <p:cNvPr id="148" name="Google Shape;148;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We have focussed on creating a complete interface which takes an image as an input, as a result gives the top 5 similar images which are retrieved by using CBIR Based ML Module, in which we have also improvised the machine learning accuracy.</a:t>
            </a:r>
          </a:p>
          <a:p>
            <a:pPr marL="457200" lvl="0" indent="-342900" algn="l" rtl="0">
              <a:spcBef>
                <a:spcPts val="0"/>
              </a:spcBef>
              <a:spcAft>
                <a:spcPts val="0"/>
              </a:spcAft>
              <a:buSzPts val="1800"/>
              <a:buChar char="●"/>
            </a:pPr>
            <a:r>
              <a:rPr lang="en" dirty="0"/>
              <a:t>Multimodal hybrid embeddings are used to build the IR system</a:t>
            </a:r>
            <a:endParaRPr dirty="0"/>
          </a:p>
          <a:p>
            <a:pPr marL="457200" lvl="0" indent="-342900" algn="l" rtl="0">
              <a:spcBef>
                <a:spcPts val="0"/>
              </a:spcBef>
              <a:spcAft>
                <a:spcPts val="0"/>
              </a:spcAft>
              <a:buSzPts val="1800"/>
              <a:buChar char="●"/>
            </a:pPr>
            <a:r>
              <a:rPr lang="en" dirty="0"/>
              <a:t>Talking about any other simple image retrieval system, it simply helps us fetch some images from a database. But here we are trying to build a whole system that will be user-friendly to not only Blinds but also other people who give an image input, and get the audio summary and the most relevant similar images as an output.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2"/>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Methodology</a:t>
            </a:r>
            <a:endParaRPr/>
          </a:p>
          <a:p>
            <a:pPr marL="0" lvl="0" indent="0" algn="l" rtl="0">
              <a:spcBef>
                <a:spcPts val="0"/>
              </a:spcBef>
              <a:spcAft>
                <a:spcPts val="0"/>
              </a:spcAft>
              <a:buNone/>
            </a:pPr>
            <a:endParaRPr/>
          </a:p>
        </p:txBody>
      </p:sp>
      <p:sp>
        <p:nvSpPr>
          <p:cNvPr id="154" name="Google Shape;154;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75000"/>
              </a:lnSpc>
              <a:spcBef>
                <a:spcPts val="0"/>
              </a:spcBef>
              <a:spcAft>
                <a:spcPts val="0"/>
              </a:spcAft>
              <a:buNone/>
            </a:pPr>
            <a:r>
              <a:rPr lang="en" dirty="0">
                <a:solidFill>
                  <a:schemeClr val="dk1"/>
                </a:solidFill>
              </a:rPr>
              <a:t>The project pipeline involves four components:</a:t>
            </a:r>
            <a:endParaRPr dirty="0">
              <a:solidFill>
                <a:schemeClr val="dk1"/>
              </a:solidFill>
            </a:endParaRPr>
          </a:p>
          <a:p>
            <a:pPr marL="457200" lvl="0" indent="-342900" algn="l" rtl="0">
              <a:lnSpc>
                <a:spcPct val="175000"/>
              </a:lnSpc>
              <a:spcBef>
                <a:spcPts val="1500"/>
              </a:spcBef>
              <a:spcAft>
                <a:spcPts val="0"/>
              </a:spcAft>
              <a:buClr>
                <a:schemeClr val="dk1"/>
              </a:buClr>
              <a:buSzPts val="1800"/>
              <a:buAutoNum type="arabicPeriod"/>
            </a:pPr>
            <a:r>
              <a:rPr lang="en" dirty="0">
                <a:solidFill>
                  <a:schemeClr val="dk1"/>
                </a:solidFill>
              </a:rPr>
              <a:t>Extracting features as image embeddings,</a:t>
            </a:r>
            <a:endParaRPr dirty="0">
              <a:solidFill>
                <a:schemeClr val="dk1"/>
              </a:solidFill>
            </a:endParaRPr>
          </a:p>
          <a:p>
            <a:pPr marL="457200" lvl="0" indent="-342900" algn="l" rtl="0">
              <a:lnSpc>
                <a:spcPct val="175000"/>
              </a:lnSpc>
              <a:spcBef>
                <a:spcPts val="0"/>
              </a:spcBef>
              <a:spcAft>
                <a:spcPts val="0"/>
              </a:spcAft>
              <a:buClr>
                <a:schemeClr val="dk1"/>
              </a:buClr>
              <a:buSzPts val="1800"/>
              <a:buAutoNum type="arabicPeriod"/>
            </a:pPr>
            <a:r>
              <a:rPr lang="en" dirty="0">
                <a:solidFill>
                  <a:schemeClr val="dk1"/>
                </a:solidFill>
              </a:rPr>
              <a:t>Performing clustering on the embeddings,</a:t>
            </a:r>
            <a:endParaRPr dirty="0">
              <a:solidFill>
                <a:schemeClr val="dk1"/>
              </a:solidFill>
            </a:endParaRPr>
          </a:p>
          <a:p>
            <a:pPr marL="457200" lvl="0" indent="-342900" algn="l" rtl="0">
              <a:lnSpc>
                <a:spcPct val="175000"/>
              </a:lnSpc>
              <a:spcBef>
                <a:spcPts val="0"/>
              </a:spcBef>
              <a:spcAft>
                <a:spcPts val="0"/>
              </a:spcAft>
              <a:buClr>
                <a:schemeClr val="dk1"/>
              </a:buClr>
              <a:buSzPts val="1800"/>
              <a:buAutoNum type="arabicPeriod"/>
            </a:pPr>
            <a:r>
              <a:rPr lang="en" dirty="0">
                <a:solidFill>
                  <a:schemeClr val="dk1"/>
                </a:solidFill>
              </a:rPr>
              <a:t>Building a unigram inverted index using the clustered embeddings, and</a:t>
            </a:r>
            <a:endParaRPr dirty="0">
              <a:solidFill>
                <a:schemeClr val="dk1"/>
              </a:solidFill>
            </a:endParaRPr>
          </a:p>
          <a:p>
            <a:pPr marL="457200" lvl="0" indent="-342900" algn="l" rtl="0">
              <a:lnSpc>
                <a:spcPct val="175000"/>
              </a:lnSpc>
              <a:spcBef>
                <a:spcPts val="0"/>
              </a:spcBef>
              <a:spcAft>
                <a:spcPts val="0"/>
              </a:spcAft>
              <a:buClr>
                <a:schemeClr val="dk1"/>
              </a:buClr>
              <a:buSzPts val="1800"/>
              <a:buAutoNum type="arabicPeriod"/>
            </a:pPr>
            <a:r>
              <a:rPr lang="en" dirty="0">
                <a:solidFill>
                  <a:schemeClr val="dk1"/>
                </a:solidFill>
              </a:rPr>
              <a:t>Processing test queries to retrieve results for given test images. </a:t>
            </a:r>
            <a:endParaRPr dirty="0">
              <a:solidFill>
                <a:schemeClr val="dk1"/>
              </a:solidFill>
            </a:endParaRPr>
          </a:p>
          <a:p>
            <a:pPr marL="0" lvl="0" indent="0" algn="l" rtl="0">
              <a:lnSpc>
                <a:spcPct val="175000"/>
              </a:lnSpc>
              <a:spcBef>
                <a:spcPts val="1500"/>
              </a:spcBef>
              <a:spcAft>
                <a:spcPts val="0"/>
              </a:spcAft>
              <a:buNone/>
            </a:pPr>
            <a:r>
              <a:rPr lang="en" dirty="0">
                <a:solidFill>
                  <a:schemeClr val="dk1"/>
                </a:solidFill>
              </a:rPr>
              <a:t>The aim is to encode visual information in compact vector representations, cluster similar images together, and build an index for efficient retrieval of results.</a:t>
            </a:r>
            <a:endParaRPr dirty="0">
              <a:solidFill>
                <a:schemeClr val="dk1"/>
              </a:solidFill>
            </a:endParaRPr>
          </a:p>
          <a:p>
            <a:pPr marL="0" lvl="0" indent="0" algn="l" rtl="0">
              <a:lnSpc>
                <a:spcPct val="175000"/>
              </a:lnSpc>
              <a:spcBef>
                <a:spcPts val="1500"/>
              </a:spcBef>
              <a:spcAft>
                <a:spcPts val="0"/>
              </a:spcAft>
              <a:buNone/>
            </a:pPr>
            <a:endParaRPr sz="1100" dirty="0">
              <a:solidFill>
                <a:srgbClr val="FFFFFF"/>
              </a:solidFill>
              <a:highlight>
                <a:srgbClr val="343541"/>
              </a:highlight>
              <a:latin typeface="Roboto"/>
              <a:ea typeface="Roboto"/>
              <a:cs typeface="Roboto"/>
              <a:sym typeface="Roboto"/>
            </a:endParaRPr>
          </a:p>
          <a:p>
            <a:pPr marL="0" lvl="0" indent="0" algn="l" rtl="0">
              <a:lnSpc>
                <a:spcPct val="175000"/>
              </a:lnSpc>
              <a:spcBef>
                <a:spcPts val="1500"/>
              </a:spcBef>
              <a:spcAft>
                <a:spcPts val="0"/>
              </a:spcAft>
              <a:buNone/>
            </a:pPr>
            <a:endParaRPr sz="1100" dirty="0">
              <a:solidFill>
                <a:srgbClr val="FFFFFF"/>
              </a:solidFill>
              <a:highlight>
                <a:srgbClr val="343541"/>
              </a:highlight>
              <a:latin typeface="Roboto"/>
              <a:ea typeface="Roboto"/>
              <a:cs typeface="Roboto"/>
              <a:sym typeface="Roboto"/>
            </a:endParaRPr>
          </a:p>
          <a:p>
            <a:pPr marL="0" lvl="0" indent="0" algn="l" rtl="0">
              <a:lnSpc>
                <a:spcPct val="175000"/>
              </a:lnSpc>
              <a:spcBef>
                <a:spcPts val="1500"/>
              </a:spcBef>
              <a:spcAft>
                <a:spcPts val="0"/>
              </a:spcAft>
              <a:buNone/>
            </a:pPr>
            <a:endParaRPr sz="1100" dirty="0">
              <a:solidFill>
                <a:srgbClr val="FFFFFF"/>
              </a:solidFill>
              <a:highlight>
                <a:srgbClr val="343541"/>
              </a:highlight>
              <a:latin typeface="Roboto"/>
              <a:ea typeface="Roboto"/>
              <a:cs typeface="Roboto"/>
              <a:sym typeface="Roboto"/>
            </a:endParaRPr>
          </a:p>
          <a:p>
            <a:pPr marL="0" lvl="0" indent="0" algn="l" rtl="0">
              <a:lnSpc>
                <a:spcPct val="175000"/>
              </a:lnSpc>
              <a:spcBef>
                <a:spcPts val="1500"/>
              </a:spcBef>
              <a:spcAft>
                <a:spcPts val="0"/>
              </a:spcAft>
              <a:buNone/>
            </a:pPr>
            <a:endParaRPr sz="1100" dirty="0">
              <a:solidFill>
                <a:srgbClr val="FFFFFF"/>
              </a:solidFill>
              <a:highlight>
                <a:srgbClr val="343541"/>
              </a:highlight>
              <a:latin typeface="Roboto"/>
              <a:ea typeface="Roboto"/>
              <a:cs typeface="Roboto"/>
              <a:sym typeface="Roboto"/>
            </a:endParaRPr>
          </a:p>
          <a:p>
            <a:pPr marL="0" lvl="0" indent="0" algn="l" rtl="0">
              <a:lnSpc>
                <a:spcPct val="175000"/>
              </a:lnSpc>
              <a:spcBef>
                <a:spcPts val="1500"/>
              </a:spcBef>
              <a:spcAft>
                <a:spcPts val="0"/>
              </a:spcAft>
              <a:buNone/>
            </a:pPr>
            <a:endParaRPr sz="1100" dirty="0">
              <a:solidFill>
                <a:srgbClr val="FFFFFF"/>
              </a:solidFill>
              <a:highlight>
                <a:srgbClr val="343541"/>
              </a:highlight>
              <a:latin typeface="Roboto"/>
              <a:ea typeface="Roboto"/>
              <a:cs typeface="Roboto"/>
              <a:sym typeface="Roboto"/>
            </a:endParaRPr>
          </a:p>
          <a:p>
            <a:pPr marL="0" lvl="0" indent="0" algn="l" rtl="0">
              <a:lnSpc>
                <a:spcPct val="175000"/>
              </a:lnSpc>
              <a:spcBef>
                <a:spcPts val="1500"/>
              </a:spcBef>
              <a:spcAft>
                <a:spcPts val="0"/>
              </a:spcAft>
              <a:buNone/>
            </a:pPr>
            <a:endParaRPr sz="1100" dirty="0">
              <a:solidFill>
                <a:srgbClr val="FFFFFF"/>
              </a:solidFill>
              <a:highlight>
                <a:srgbClr val="343541"/>
              </a:highlight>
              <a:latin typeface="Roboto"/>
              <a:ea typeface="Roboto"/>
              <a:cs typeface="Roboto"/>
              <a:sym typeface="Roboto"/>
            </a:endParaRPr>
          </a:p>
          <a:p>
            <a:pPr marL="0" lvl="0" indent="0" algn="l" rtl="0">
              <a:lnSpc>
                <a:spcPct val="175000"/>
              </a:lnSpc>
              <a:spcBef>
                <a:spcPts val="1500"/>
              </a:spcBef>
              <a:spcAft>
                <a:spcPts val="0"/>
              </a:spcAft>
              <a:buNone/>
            </a:pPr>
            <a:endParaRPr sz="1100" dirty="0">
              <a:solidFill>
                <a:srgbClr val="FFFFFF"/>
              </a:solidFill>
              <a:highlight>
                <a:srgbClr val="343541"/>
              </a:highlight>
              <a:latin typeface="Roboto"/>
              <a:ea typeface="Roboto"/>
              <a:cs typeface="Roboto"/>
              <a:sym typeface="Roboto"/>
            </a:endParaRPr>
          </a:p>
          <a:p>
            <a:pPr marL="0" lvl="0" indent="0" algn="l" rtl="0">
              <a:spcBef>
                <a:spcPts val="150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EC295-8F18-4246-928A-70192CC9CA4B}"/>
              </a:ext>
            </a:extLst>
          </p:cNvPr>
          <p:cNvSpPr>
            <a:spLocks noGrp="1"/>
          </p:cNvSpPr>
          <p:nvPr>
            <p:ph type="title"/>
          </p:nvPr>
        </p:nvSpPr>
        <p:spPr/>
        <p:txBody>
          <a:bodyPr/>
          <a:lstStyle/>
          <a:p>
            <a:r>
              <a:rPr lang="en-IN" dirty="0"/>
              <a:t>Step 1 – Extract Embeddings</a:t>
            </a:r>
          </a:p>
        </p:txBody>
      </p:sp>
      <p:pic>
        <p:nvPicPr>
          <p:cNvPr id="59" name="Picture 58">
            <a:extLst>
              <a:ext uri="{FF2B5EF4-FFF2-40B4-BE49-F238E27FC236}">
                <a16:creationId xmlns:a16="http://schemas.microsoft.com/office/drawing/2014/main" id="{58659F21-0D08-4466-8384-019D69A89855}"/>
              </a:ext>
            </a:extLst>
          </p:cNvPr>
          <p:cNvPicPr>
            <a:picLocks noChangeAspect="1"/>
          </p:cNvPicPr>
          <p:nvPr/>
        </p:nvPicPr>
        <p:blipFill>
          <a:blip r:embed="rId2"/>
          <a:stretch>
            <a:fillRect/>
          </a:stretch>
        </p:blipFill>
        <p:spPr>
          <a:xfrm>
            <a:off x="1043634" y="907579"/>
            <a:ext cx="7056732" cy="3642676"/>
          </a:xfrm>
          <a:prstGeom prst="rect">
            <a:avLst/>
          </a:prstGeom>
        </p:spPr>
      </p:pic>
    </p:spTree>
    <p:extLst>
      <p:ext uri="{BB962C8B-B14F-4D97-AF65-F5344CB8AC3E}">
        <p14:creationId xmlns:p14="http://schemas.microsoft.com/office/powerpoint/2010/main" val="3694505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9470-1101-4A9A-AD48-802DA54EC06F}"/>
              </a:ext>
            </a:extLst>
          </p:cNvPr>
          <p:cNvSpPr>
            <a:spLocks noGrp="1"/>
          </p:cNvSpPr>
          <p:nvPr>
            <p:ph type="title"/>
          </p:nvPr>
        </p:nvSpPr>
        <p:spPr/>
        <p:txBody>
          <a:bodyPr/>
          <a:lstStyle/>
          <a:p>
            <a:r>
              <a:rPr lang="en-IN" dirty="0"/>
              <a:t>Step 2 – Perform Clustering on Embeddings</a:t>
            </a:r>
          </a:p>
        </p:txBody>
      </p:sp>
      <p:pic>
        <p:nvPicPr>
          <p:cNvPr id="32" name="Picture 31">
            <a:extLst>
              <a:ext uri="{FF2B5EF4-FFF2-40B4-BE49-F238E27FC236}">
                <a16:creationId xmlns:a16="http://schemas.microsoft.com/office/drawing/2014/main" id="{A75BE3CD-F67A-490C-81D1-400EB5507345}"/>
              </a:ext>
            </a:extLst>
          </p:cNvPr>
          <p:cNvPicPr>
            <a:picLocks noChangeAspect="1"/>
          </p:cNvPicPr>
          <p:nvPr/>
        </p:nvPicPr>
        <p:blipFill>
          <a:blip r:embed="rId2"/>
          <a:stretch>
            <a:fillRect/>
          </a:stretch>
        </p:blipFill>
        <p:spPr>
          <a:xfrm>
            <a:off x="399688" y="906635"/>
            <a:ext cx="8344623" cy="3330229"/>
          </a:xfrm>
          <a:prstGeom prst="rect">
            <a:avLst/>
          </a:prstGeom>
        </p:spPr>
      </p:pic>
    </p:spTree>
    <p:extLst>
      <p:ext uri="{BB962C8B-B14F-4D97-AF65-F5344CB8AC3E}">
        <p14:creationId xmlns:p14="http://schemas.microsoft.com/office/powerpoint/2010/main" val="96303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1619-74B0-40EE-9B43-FB1BC5137A62}"/>
              </a:ext>
            </a:extLst>
          </p:cNvPr>
          <p:cNvSpPr>
            <a:spLocks noGrp="1"/>
          </p:cNvSpPr>
          <p:nvPr>
            <p:ph type="title"/>
          </p:nvPr>
        </p:nvSpPr>
        <p:spPr/>
        <p:txBody>
          <a:bodyPr/>
          <a:lstStyle/>
          <a:p>
            <a:r>
              <a:rPr lang="en-IN" dirty="0"/>
              <a:t>Step 3 – Build Index</a:t>
            </a:r>
          </a:p>
        </p:txBody>
      </p:sp>
      <p:pic>
        <p:nvPicPr>
          <p:cNvPr id="5" name="Picture 4">
            <a:extLst>
              <a:ext uri="{FF2B5EF4-FFF2-40B4-BE49-F238E27FC236}">
                <a16:creationId xmlns:a16="http://schemas.microsoft.com/office/drawing/2014/main" id="{332289A5-5DDF-459F-B04F-0F52A18299FA}"/>
              </a:ext>
            </a:extLst>
          </p:cNvPr>
          <p:cNvPicPr>
            <a:picLocks noChangeAspect="1"/>
          </p:cNvPicPr>
          <p:nvPr/>
        </p:nvPicPr>
        <p:blipFill>
          <a:blip r:embed="rId2"/>
          <a:stretch>
            <a:fillRect/>
          </a:stretch>
        </p:blipFill>
        <p:spPr>
          <a:xfrm>
            <a:off x="929324" y="1039997"/>
            <a:ext cx="7285351" cy="3063505"/>
          </a:xfrm>
          <a:prstGeom prst="rect">
            <a:avLst/>
          </a:prstGeom>
        </p:spPr>
      </p:pic>
    </p:spTree>
    <p:extLst>
      <p:ext uri="{BB962C8B-B14F-4D97-AF65-F5344CB8AC3E}">
        <p14:creationId xmlns:p14="http://schemas.microsoft.com/office/powerpoint/2010/main" val="306037338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663</Words>
  <Application>Microsoft Office PowerPoint</Application>
  <PresentationFormat>On-screen Show (16:9)</PresentationFormat>
  <Paragraphs>66</Paragraphs>
  <Slides>17</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Quattrocento Sans</vt:lpstr>
      <vt:lpstr>Roboto</vt:lpstr>
      <vt:lpstr>Arial</vt:lpstr>
      <vt:lpstr>Proxima Nova</vt:lpstr>
      <vt:lpstr>Oi</vt:lpstr>
      <vt:lpstr>Proxima Nova Semibold</vt:lpstr>
      <vt:lpstr>Times New Roman</vt:lpstr>
      <vt:lpstr>Simple Light</vt:lpstr>
      <vt:lpstr>IIIT-Delhi</vt:lpstr>
      <vt:lpstr>Image Retrieval and Audio Summarization for Blinds</vt:lpstr>
      <vt:lpstr>Problem Statement</vt:lpstr>
      <vt:lpstr>Motivation</vt:lpstr>
      <vt:lpstr>Literature Review  </vt:lpstr>
      <vt:lpstr>Novelty</vt:lpstr>
      <vt:lpstr>Methodology </vt:lpstr>
      <vt:lpstr>Step 1 – Extract Embeddings</vt:lpstr>
      <vt:lpstr>Step 2 – Perform Clustering on Embeddings</vt:lpstr>
      <vt:lpstr>Step 3 – Build Index</vt:lpstr>
      <vt:lpstr>Step 4 – Process Query</vt:lpstr>
      <vt:lpstr>Database  </vt:lpstr>
      <vt:lpstr>DL Models Used</vt:lpstr>
      <vt:lpstr>Evaluation Results</vt:lpstr>
      <vt:lpstr>T-SNE Visualization of embedding space</vt:lpstr>
      <vt:lpstr>Interface: Input</vt:lpstr>
      <vt:lpstr>Interface: 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Retrieval and Audio Summarization for Blinds</dc:title>
  <cp:lastModifiedBy>Pijush Bhuyan</cp:lastModifiedBy>
  <cp:revision>1</cp:revision>
  <dcterms:modified xsi:type="dcterms:W3CDTF">2023-05-09T20:00:07Z</dcterms:modified>
</cp:coreProperties>
</file>