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EF04A6-609B-4F9F-B816-59D684C14F5E}">
  <a:tblStyle styleId="{C5EF04A6-609B-4F9F-B816-59D684C14F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y Agarwal" userId="5d90c1ee1969f4ba" providerId="LiveId" clId="{1AF5242B-2139-48B7-90CF-219023F374BB}"/>
    <pc:docChg chg="modSld">
      <pc:chgData name="Lakshay Agarwal" userId="5d90c1ee1969f4ba" providerId="LiveId" clId="{1AF5242B-2139-48B7-90CF-219023F374BB}" dt="2020-11-27T12:38:35.504" v="18" actId="20577"/>
      <pc:docMkLst>
        <pc:docMk/>
      </pc:docMkLst>
      <pc:sldChg chg="modSp mod">
        <pc:chgData name="Lakshay Agarwal" userId="5d90c1ee1969f4ba" providerId="LiveId" clId="{1AF5242B-2139-48B7-90CF-219023F374BB}" dt="2020-11-27T12:37:20.021" v="0" actId="20577"/>
        <pc:sldMkLst>
          <pc:docMk/>
          <pc:sldMk cId="0" sldId="260"/>
        </pc:sldMkLst>
        <pc:spChg chg="mod">
          <ac:chgData name="Lakshay Agarwal" userId="5d90c1ee1969f4ba" providerId="LiveId" clId="{1AF5242B-2139-48B7-90CF-219023F374BB}" dt="2020-11-27T12:37:20.021" v="0" actId="20577"/>
          <ac:spMkLst>
            <pc:docMk/>
            <pc:sldMk cId="0" sldId="260"/>
            <ac:spMk id="158" creationId="{00000000-0000-0000-0000-000000000000}"/>
          </ac:spMkLst>
        </pc:spChg>
      </pc:sldChg>
      <pc:sldChg chg="modSp mod">
        <pc:chgData name="Lakshay Agarwal" userId="5d90c1ee1969f4ba" providerId="LiveId" clId="{1AF5242B-2139-48B7-90CF-219023F374BB}" dt="2020-11-27T12:38:35.504" v="18" actId="20577"/>
        <pc:sldMkLst>
          <pc:docMk/>
          <pc:sldMk cId="0" sldId="278"/>
        </pc:sldMkLst>
        <pc:spChg chg="mod">
          <ac:chgData name="Lakshay Agarwal" userId="5d90c1ee1969f4ba" providerId="LiveId" clId="{1AF5242B-2139-48B7-90CF-219023F374BB}" dt="2020-11-27T12:38:35.504" v="18" actId="20577"/>
          <ac:spMkLst>
            <pc:docMk/>
            <pc:sldMk cId="0" sldId="278"/>
            <ac:spMk id="2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d8547b6b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d8547b6b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d8547b6b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d8547b6b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d8547b6b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d8547b6b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d69d85418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d69d8541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d69d85418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d69d85418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d69d8541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d69d8541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3478ac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3478ac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3478ac8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3478ac8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3478ac8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3478ac8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34d7926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34d7926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d69d85418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d69d8541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34d7926d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34d7926d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34d7926d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34d7926d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34d7926d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34d7926d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34d7926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34d7926d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34d7926d6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34d7926d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34d7926d6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34d7926d6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d705a41e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d705a41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34b363c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34b363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8547b6b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8547b6b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d8547b6b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d8547b6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d8547b6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d8547b6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d8547b6b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d8547b6b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d8547b6b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d8547b6b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16675" y="530375"/>
            <a:ext cx="5396400" cy="19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Bank Management System </a:t>
            </a:r>
            <a:endParaRPr/>
          </a:p>
        </p:txBody>
      </p:sp>
      <p:sp>
        <p:nvSpPr>
          <p:cNvPr id="135" name="Google Shape;135;p13"/>
          <p:cNvSpPr txBox="1">
            <a:spLocks noGrp="1"/>
          </p:cNvSpPr>
          <p:nvPr>
            <p:ph type="subTitle" idx="1"/>
          </p:nvPr>
        </p:nvSpPr>
        <p:spPr>
          <a:xfrm>
            <a:off x="3307525" y="2431175"/>
            <a:ext cx="5496600" cy="246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Group 21</a:t>
            </a:r>
            <a:endParaRPr sz="2700"/>
          </a:p>
          <a:p>
            <a:pPr marL="0" lvl="0" indent="0" algn="l" rtl="0">
              <a:spcBef>
                <a:spcPts val="0"/>
              </a:spcBef>
              <a:spcAft>
                <a:spcPts val="0"/>
              </a:spcAft>
              <a:buNone/>
            </a:pPr>
            <a:endParaRPr/>
          </a:p>
          <a:p>
            <a:pPr marL="0" lvl="0" indent="0" algn="l" rtl="0">
              <a:spcBef>
                <a:spcPts val="0"/>
              </a:spcBef>
              <a:spcAft>
                <a:spcPts val="0"/>
              </a:spcAft>
              <a:buNone/>
            </a:pPr>
            <a:r>
              <a:rPr lang="en" sz="1500"/>
              <a:t>19ucs210		Lakshay Agarwal</a:t>
            </a:r>
            <a:endParaRPr sz="1500"/>
          </a:p>
          <a:p>
            <a:pPr marL="0" lvl="0" indent="0" algn="l" rtl="0">
              <a:spcBef>
                <a:spcPts val="0"/>
              </a:spcBef>
              <a:spcAft>
                <a:spcPts val="0"/>
              </a:spcAft>
              <a:buNone/>
            </a:pPr>
            <a:r>
              <a:rPr lang="en" sz="1500"/>
              <a:t>19ucs135		Somil Gupta</a:t>
            </a:r>
            <a:endParaRPr sz="1500"/>
          </a:p>
          <a:p>
            <a:pPr marL="0" lvl="0" indent="0" algn="l" rtl="0">
              <a:spcBef>
                <a:spcPts val="0"/>
              </a:spcBef>
              <a:spcAft>
                <a:spcPts val="0"/>
              </a:spcAft>
              <a:buNone/>
            </a:pPr>
            <a:r>
              <a:rPr lang="en" sz="1500"/>
              <a:t>19ucs099		Prateek Jakhar</a:t>
            </a:r>
            <a:endParaRPr sz="1500"/>
          </a:p>
          <a:p>
            <a:pPr marL="0" lvl="0" indent="0" algn="l" rtl="0">
              <a:spcBef>
                <a:spcPts val="0"/>
              </a:spcBef>
              <a:spcAft>
                <a:spcPts val="0"/>
              </a:spcAft>
              <a:buNone/>
            </a:pPr>
            <a:r>
              <a:rPr lang="en" sz="1500"/>
              <a:t>19dcs012		Nikita Saboo</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body" idx="1"/>
          </p:nvPr>
        </p:nvSpPr>
        <p:spPr>
          <a:xfrm>
            <a:off x="1057125" y="385125"/>
            <a:ext cx="7963500" cy="45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8)</a:t>
            </a:r>
            <a:r>
              <a:rPr lang="en"/>
              <a:t>     </a:t>
            </a:r>
            <a:r>
              <a:rPr lang="en" sz="1600">
                <a:latin typeface="Arial"/>
                <a:ea typeface="Arial"/>
                <a:cs typeface="Arial"/>
                <a:sym typeface="Arial"/>
              </a:rPr>
              <a:t>Mini Statement</a:t>
            </a:r>
            <a:endParaRPr sz="1600">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If users not only wants to know his balance but also wants to know on which date and time he has withdrawn and deposited his money ,then he can use mini statement. Mini Statement will allow user to see some of his last transactions along with date and time.</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This class will use transaction table and will display his balance ,deposit amount ,withdraw amount and also his date time present in transaction table.</a:t>
            </a:r>
            <a:endParaRPr sz="1600"/>
          </a:p>
          <a:p>
            <a:pPr marL="0" lvl="0" indent="0" algn="l" rtl="0">
              <a:spcBef>
                <a:spcPts val="1200"/>
              </a:spcBef>
              <a:spcAft>
                <a:spcPts val="0"/>
              </a:spcAft>
              <a:buNone/>
            </a:pPr>
            <a:r>
              <a:rPr lang="en" sz="1600"/>
              <a:t>9) </a:t>
            </a:r>
            <a:r>
              <a:rPr lang="en"/>
              <a:t>    </a:t>
            </a:r>
            <a:r>
              <a:rPr lang="en" sz="1600">
                <a:latin typeface="Arial"/>
                <a:ea typeface="Arial"/>
                <a:cs typeface="Arial"/>
                <a:sym typeface="Arial"/>
              </a:rPr>
              <a:t>Signup1</a:t>
            </a:r>
            <a:endParaRPr sz="1600">
              <a:latin typeface="Arial"/>
              <a:ea typeface="Arial"/>
              <a:cs typeface="Arial"/>
              <a:sym typeface="Arial"/>
            </a:endParaRPr>
          </a:p>
          <a:p>
            <a:pPr marL="0" lvl="0" indent="0" algn="just" rtl="0">
              <a:spcBef>
                <a:spcPts val="1600"/>
              </a:spcBef>
              <a:spcAft>
                <a:spcPts val="0"/>
              </a:spcAft>
              <a:buNone/>
            </a:pPr>
            <a:r>
              <a:rPr lang="en" sz="1600">
                <a:latin typeface="Arial"/>
                <a:ea typeface="Arial"/>
                <a:cs typeface="Arial"/>
                <a:sym typeface="Arial"/>
              </a:rPr>
              <a:t>If user is a new user or wants to create a new account then he can use this class. This is the first signup page where user will enter his personal details. After inserting his details, user can go to signup2 by clicking on next. As soon as next button is click ,all his entries will be entered into personalDetails table and signup2 class object will be created.</a:t>
            </a:r>
            <a:endParaRPr sz="1600">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body" idx="1"/>
          </p:nvPr>
        </p:nvSpPr>
        <p:spPr>
          <a:xfrm>
            <a:off x="1002781" y="79330"/>
            <a:ext cx="7893000" cy="506417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dirty="0">
                <a:latin typeface="Arial"/>
                <a:ea typeface="Arial"/>
                <a:cs typeface="Arial"/>
                <a:sym typeface="Arial"/>
              </a:rPr>
              <a:t>Clicking on cancel button on any of the signup page will delete all his details from bank which he has entered till now in signup pages and program will be ended.</a:t>
            </a:r>
            <a:endParaRPr sz="1600" dirty="0">
              <a:latin typeface="Arial"/>
              <a:ea typeface="Arial"/>
              <a:cs typeface="Arial"/>
              <a:sym typeface="Arial"/>
            </a:endParaRPr>
          </a:p>
          <a:p>
            <a:pPr marL="0" lvl="0" indent="0" algn="just" rtl="0">
              <a:spcBef>
                <a:spcPts val="1200"/>
              </a:spcBef>
              <a:spcAft>
                <a:spcPts val="0"/>
              </a:spcAft>
              <a:buNone/>
            </a:pPr>
            <a:r>
              <a:rPr lang="en" sz="1600" dirty="0">
                <a:latin typeface="Arial"/>
                <a:ea typeface="Arial"/>
                <a:cs typeface="Arial"/>
                <a:sym typeface="Arial"/>
              </a:rPr>
              <a:t>10) Signup2</a:t>
            </a:r>
            <a:endParaRPr sz="1600" dirty="0">
              <a:latin typeface="Arial"/>
              <a:ea typeface="Arial"/>
              <a:cs typeface="Arial"/>
              <a:sym typeface="Arial"/>
            </a:endParaRPr>
          </a:p>
          <a:p>
            <a:pPr marL="0" lvl="0" indent="0" algn="just" rtl="0">
              <a:spcBef>
                <a:spcPts val="1200"/>
              </a:spcBef>
              <a:spcAft>
                <a:spcPts val="0"/>
              </a:spcAft>
              <a:buNone/>
            </a:pPr>
            <a:r>
              <a:rPr lang="en" sz="1600" dirty="0">
                <a:latin typeface="Arial"/>
                <a:ea typeface="Arial"/>
                <a:cs typeface="Arial"/>
                <a:sym typeface="Arial"/>
              </a:rPr>
              <a:t>After coming from signup1 ,user have to enter some additional details. If user click back then ,signup1 object will be created and all the entries which user has entered in signup1 page will be deleted from personalDetails table. If user click on next button then signup3 class object will be created and all his additional details will be inserted into additionalDetails table.</a:t>
            </a:r>
            <a:endParaRPr sz="1600" dirty="0">
              <a:latin typeface="Arial"/>
              <a:ea typeface="Arial"/>
              <a:cs typeface="Arial"/>
              <a:sym typeface="Arial"/>
            </a:endParaRPr>
          </a:p>
          <a:p>
            <a:pPr marL="0" lvl="0" indent="0" algn="just" rtl="0">
              <a:spcBef>
                <a:spcPts val="1200"/>
              </a:spcBef>
              <a:spcAft>
                <a:spcPts val="0"/>
              </a:spcAft>
              <a:buNone/>
            </a:pPr>
            <a:r>
              <a:rPr lang="en" sz="1600" dirty="0">
                <a:latin typeface="Arial"/>
                <a:ea typeface="Arial"/>
                <a:cs typeface="Arial"/>
                <a:sym typeface="Arial"/>
              </a:rPr>
              <a:t>11) Signup3</a:t>
            </a:r>
            <a:endParaRPr sz="1600" dirty="0">
              <a:latin typeface="Arial"/>
              <a:ea typeface="Arial"/>
              <a:cs typeface="Arial"/>
              <a:sym typeface="Arial"/>
            </a:endParaRPr>
          </a:p>
          <a:p>
            <a:pPr marL="0" lvl="0" indent="0" algn="just" rtl="0">
              <a:spcBef>
                <a:spcPts val="1200"/>
              </a:spcBef>
              <a:spcAft>
                <a:spcPts val="0"/>
              </a:spcAft>
              <a:buNone/>
            </a:pPr>
            <a:r>
              <a:rPr lang="en" sz="1600" dirty="0">
                <a:latin typeface="Arial"/>
                <a:ea typeface="Arial"/>
                <a:cs typeface="Arial"/>
                <a:sym typeface="Arial"/>
              </a:rPr>
              <a:t>After coming from signup2 ,user has to enter some account related details like what facilities he want - cheque ,internet banking etc. After entering all account details ,if user click on next button he will be directed to deposit2 page by calling deposit2 class object and all his account details entries will be saved in accountDetails table. If he click on back button then he will be directed to signup2 page after deleting his entries from additionalDetails table.</a:t>
            </a:r>
            <a:endParaRPr sz="1600" dirty="0">
              <a:latin typeface="Arial"/>
              <a:ea typeface="Arial"/>
              <a:cs typeface="Arial"/>
              <a:sym typeface="Arial"/>
            </a:endParaRPr>
          </a:p>
          <a:p>
            <a:pPr marL="0" lvl="0" indent="0" algn="l" rtl="0">
              <a:spcBef>
                <a:spcPts val="12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1197025" y="112225"/>
            <a:ext cx="7818000" cy="4890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latin typeface="Arial"/>
                <a:ea typeface="Arial"/>
                <a:cs typeface="Arial"/>
                <a:sym typeface="Arial"/>
              </a:rPr>
              <a:t>12)  Deposit2</a:t>
            </a:r>
            <a:endParaRPr sz="1600">
              <a:latin typeface="Arial"/>
              <a:ea typeface="Arial"/>
              <a:cs typeface="Arial"/>
              <a:sym typeface="Arial"/>
            </a:endParaRPr>
          </a:p>
          <a:p>
            <a:pPr marL="457200" lvl="0" indent="0" algn="just" rtl="0">
              <a:spcBef>
                <a:spcPts val="1200"/>
              </a:spcBef>
              <a:spcAft>
                <a:spcPts val="0"/>
              </a:spcAft>
              <a:buNone/>
            </a:pPr>
            <a:r>
              <a:rPr lang="en" sz="1600">
                <a:latin typeface="Arial"/>
                <a:ea typeface="Arial"/>
                <a:cs typeface="Arial"/>
                <a:sym typeface="Arial"/>
              </a:rPr>
              <a:t>This is the last page of registration. This class extends deposit1 class .After successfully entering all  the details in all the three signup pages ,user will be asked to enter the amount. This amount should be more than equal to 3000. If he tries to enter the amount less than 3000 ,then he will be asked to enter the amount again. After successfully depositing the money ,his balance will be stored in transaction details table and his generated card number and pin will be displayed on the screen.</a:t>
            </a:r>
            <a:endParaRPr sz="1600">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t>Database Tables</a:t>
            </a:r>
            <a:endParaRPr u="sng"/>
          </a:p>
        </p:txBody>
      </p:sp>
      <p:sp>
        <p:nvSpPr>
          <p:cNvPr id="199" name="Google Shape;199;p25"/>
          <p:cNvSpPr txBox="1">
            <a:spLocks noGrp="1"/>
          </p:cNvSpPr>
          <p:nvPr>
            <p:ph type="body" idx="1"/>
          </p:nvPr>
        </p:nvSpPr>
        <p:spPr>
          <a:xfrm>
            <a:off x="1297500" y="1092875"/>
            <a:ext cx="7572600" cy="3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Our schema consists of 5 tables. </a:t>
            </a:r>
            <a:endParaRPr sz="1500"/>
          </a:p>
          <a:p>
            <a:pPr marL="457200" lvl="0" indent="-311150" algn="l" rtl="0">
              <a:spcBef>
                <a:spcPts val="1600"/>
              </a:spcBef>
              <a:spcAft>
                <a:spcPts val="0"/>
              </a:spcAft>
              <a:buSzPts val="1300"/>
              <a:buAutoNum type="arabicPeriod"/>
            </a:pPr>
            <a:r>
              <a:rPr lang="en"/>
              <a:t>Login Table : It consists of the login details with card_number and pin as its columns.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11150" algn="l" rtl="0">
              <a:spcBef>
                <a:spcPts val="1600"/>
              </a:spcBef>
              <a:spcAft>
                <a:spcPts val="0"/>
              </a:spcAft>
              <a:buSzPts val="1300"/>
              <a:buAutoNum type="arabicPeriod"/>
            </a:pPr>
            <a:r>
              <a:rPr lang="en"/>
              <a:t>Personal Details : It consists of the personal details of all the account holder. Its class is defined as signup1.</a:t>
            </a:r>
            <a:endParaRPr/>
          </a:p>
          <a:p>
            <a:pPr marL="457200" lvl="0" indent="0" algn="l" rtl="0">
              <a:spcBef>
                <a:spcPts val="1600"/>
              </a:spcBef>
              <a:spcAft>
                <a:spcPts val="0"/>
              </a:spcAft>
              <a:buNone/>
            </a:pPr>
            <a:endParaRPr/>
          </a:p>
          <a:p>
            <a:pPr marL="457200" lvl="0" indent="0" algn="l" rtl="0">
              <a:spcBef>
                <a:spcPts val="1600"/>
              </a:spcBef>
              <a:spcAft>
                <a:spcPts val="1600"/>
              </a:spcAft>
              <a:buNone/>
            </a:pPr>
            <a:r>
              <a:rPr lang="en"/>
              <a:t> </a:t>
            </a:r>
            <a:endParaRPr/>
          </a:p>
        </p:txBody>
      </p:sp>
      <p:graphicFrame>
        <p:nvGraphicFramePr>
          <p:cNvPr id="200" name="Google Shape;200;p25"/>
          <p:cNvGraphicFramePr/>
          <p:nvPr/>
        </p:nvGraphicFramePr>
        <p:xfrm>
          <a:off x="1827825" y="1912160"/>
          <a:ext cx="5344050" cy="798625"/>
        </p:xfrm>
        <a:graphic>
          <a:graphicData uri="http://schemas.openxmlformats.org/drawingml/2006/table">
            <a:tbl>
              <a:tblPr>
                <a:noFill/>
                <a:tableStyleId>{C5EF04A6-609B-4F9F-B816-59D684C14F5E}</a:tableStyleId>
              </a:tblPr>
              <a:tblGrid>
                <a:gridCol w="2672025">
                  <a:extLst>
                    <a:ext uri="{9D8B030D-6E8A-4147-A177-3AD203B41FA5}">
                      <a16:colId xmlns:a16="http://schemas.microsoft.com/office/drawing/2014/main" val="20000"/>
                    </a:ext>
                  </a:extLst>
                </a:gridCol>
                <a:gridCol w="2672025">
                  <a:extLst>
                    <a:ext uri="{9D8B030D-6E8A-4147-A177-3AD203B41FA5}">
                      <a16:colId xmlns:a16="http://schemas.microsoft.com/office/drawing/2014/main" val="20001"/>
                    </a:ext>
                  </a:extLst>
                </a:gridCol>
              </a:tblGrid>
              <a:tr h="397375">
                <a:tc>
                  <a:txBody>
                    <a:bodyPr/>
                    <a:lstStyle/>
                    <a:p>
                      <a:pPr marL="0" lvl="0" indent="0" algn="l" rtl="0">
                        <a:spcBef>
                          <a:spcPts val="0"/>
                        </a:spcBef>
                        <a:spcAft>
                          <a:spcPts val="0"/>
                        </a:spcAft>
                        <a:buNone/>
                      </a:pPr>
                      <a:r>
                        <a:rPr lang="en">
                          <a:solidFill>
                            <a:schemeClr val="lt1"/>
                          </a:solidFill>
                        </a:rPr>
                        <a:t>Account_no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pin</a:t>
                      </a:r>
                      <a:endParaRPr>
                        <a:solidFill>
                          <a:schemeClr val="lt1"/>
                        </a:solidFill>
                      </a:endParaRPr>
                    </a:p>
                  </a:txBody>
                  <a:tcPr marL="91425" marR="91425" marT="91425" marB="91425"/>
                </a:tc>
                <a:extLst>
                  <a:ext uri="{0D108BD9-81ED-4DB2-BD59-A6C34878D82A}">
                    <a16:rowId xmlns:a16="http://schemas.microsoft.com/office/drawing/2014/main" val="10000"/>
                  </a:ext>
                </a:extLst>
              </a:tr>
              <a:tr h="401250">
                <a:tc>
                  <a:txBody>
                    <a:bodyPr/>
                    <a:lstStyle/>
                    <a:p>
                      <a:pPr marL="0" lvl="0" indent="0" algn="l" rtl="0">
                        <a:spcBef>
                          <a:spcPts val="0"/>
                        </a:spcBef>
                        <a:spcAft>
                          <a:spcPts val="0"/>
                        </a:spcAft>
                        <a:buNone/>
                      </a:pPr>
                      <a:r>
                        <a:rPr lang="en">
                          <a:solidFill>
                            <a:schemeClr val="lt1"/>
                          </a:solidFill>
                        </a:rPr>
                        <a:t>5040524179689756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4737</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pic>
        <p:nvPicPr>
          <p:cNvPr id="201" name="Google Shape;201;p25"/>
          <p:cNvPicPr preferRelativeResize="0"/>
          <p:nvPr/>
        </p:nvPicPr>
        <p:blipFill>
          <a:blip r:embed="rId3">
            <a:alphaModFix/>
          </a:blip>
          <a:stretch>
            <a:fillRect/>
          </a:stretch>
        </p:blipFill>
        <p:spPr>
          <a:xfrm>
            <a:off x="25100" y="3593258"/>
            <a:ext cx="9093799" cy="6130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body" idx="1"/>
          </p:nvPr>
        </p:nvSpPr>
        <p:spPr>
          <a:xfrm>
            <a:off x="996900" y="506400"/>
            <a:ext cx="78603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Additional Details: It consists of the additional details of all the account holder. Its class is defined as signup2.</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4.      Account Details: It consists of all the account details of all the account holder. Its class is defined as signup3.</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07" name="Google Shape;207;p26"/>
          <p:cNvGraphicFramePr/>
          <p:nvPr/>
        </p:nvGraphicFramePr>
        <p:xfrm>
          <a:off x="361650" y="1573600"/>
          <a:ext cx="8614550" cy="1219140"/>
        </p:xfrm>
        <a:graphic>
          <a:graphicData uri="http://schemas.openxmlformats.org/drawingml/2006/table">
            <a:tbl>
              <a:tblPr>
                <a:noFill/>
                <a:tableStyleId>{C5EF04A6-609B-4F9F-B816-59D684C14F5E}</a:tableStyleId>
              </a:tblPr>
              <a:tblGrid>
                <a:gridCol w="754375">
                  <a:extLst>
                    <a:ext uri="{9D8B030D-6E8A-4147-A177-3AD203B41FA5}">
                      <a16:colId xmlns:a16="http://schemas.microsoft.com/office/drawing/2014/main" val="20000"/>
                    </a:ext>
                  </a:extLst>
                </a:gridCol>
                <a:gridCol w="810325">
                  <a:extLst>
                    <a:ext uri="{9D8B030D-6E8A-4147-A177-3AD203B41FA5}">
                      <a16:colId xmlns:a16="http://schemas.microsoft.com/office/drawing/2014/main" val="20001"/>
                    </a:ext>
                  </a:extLst>
                </a:gridCol>
                <a:gridCol w="902350">
                  <a:extLst>
                    <a:ext uri="{9D8B030D-6E8A-4147-A177-3AD203B41FA5}">
                      <a16:colId xmlns:a16="http://schemas.microsoft.com/office/drawing/2014/main" val="20002"/>
                    </a:ext>
                  </a:extLst>
                </a:gridCol>
                <a:gridCol w="772925">
                  <a:extLst>
                    <a:ext uri="{9D8B030D-6E8A-4147-A177-3AD203B41FA5}">
                      <a16:colId xmlns:a16="http://schemas.microsoft.com/office/drawing/2014/main" val="20003"/>
                    </a:ext>
                  </a:extLst>
                </a:gridCol>
                <a:gridCol w="976700">
                  <a:extLst>
                    <a:ext uri="{9D8B030D-6E8A-4147-A177-3AD203B41FA5}">
                      <a16:colId xmlns:a16="http://schemas.microsoft.com/office/drawing/2014/main" val="20004"/>
                    </a:ext>
                  </a:extLst>
                </a:gridCol>
                <a:gridCol w="1056125">
                  <a:extLst>
                    <a:ext uri="{9D8B030D-6E8A-4147-A177-3AD203B41FA5}">
                      <a16:colId xmlns:a16="http://schemas.microsoft.com/office/drawing/2014/main" val="20005"/>
                    </a:ext>
                  </a:extLst>
                </a:gridCol>
                <a:gridCol w="937925">
                  <a:extLst>
                    <a:ext uri="{9D8B030D-6E8A-4147-A177-3AD203B41FA5}">
                      <a16:colId xmlns:a16="http://schemas.microsoft.com/office/drawing/2014/main" val="20006"/>
                    </a:ext>
                  </a:extLst>
                </a:gridCol>
                <a:gridCol w="904375">
                  <a:extLst>
                    <a:ext uri="{9D8B030D-6E8A-4147-A177-3AD203B41FA5}">
                      <a16:colId xmlns:a16="http://schemas.microsoft.com/office/drawing/2014/main" val="20007"/>
                    </a:ext>
                  </a:extLst>
                </a:gridCol>
                <a:gridCol w="690200">
                  <a:extLst>
                    <a:ext uri="{9D8B030D-6E8A-4147-A177-3AD203B41FA5}">
                      <a16:colId xmlns:a16="http://schemas.microsoft.com/office/drawing/2014/main" val="20008"/>
                    </a:ext>
                  </a:extLst>
                </a:gridCol>
                <a:gridCol w="809250">
                  <a:extLst>
                    <a:ext uri="{9D8B030D-6E8A-4147-A177-3AD203B41FA5}">
                      <a16:colId xmlns:a16="http://schemas.microsoft.com/office/drawing/2014/main" val="20009"/>
                    </a:ext>
                  </a:extLst>
                </a:gridCol>
              </a:tblGrid>
              <a:tr h="381000">
                <a:tc>
                  <a:txBody>
                    <a:bodyPr/>
                    <a:lstStyle/>
                    <a:p>
                      <a:pPr marL="0" lvl="0" indent="0" algn="l" rtl="0">
                        <a:spcBef>
                          <a:spcPts val="0"/>
                        </a:spcBef>
                        <a:spcAft>
                          <a:spcPts val="0"/>
                        </a:spcAft>
                        <a:buNone/>
                      </a:pPr>
                      <a:r>
                        <a:rPr lang="en">
                          <a:solidFill>
                            <a:schemeClr val="lt1"/>
                          </a:solidFill>
                        </a:rPr>
                        <a:t>formno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religion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category</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income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education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occupation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pan_number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aadhar_number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senior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existing</a:t>
                      </a:r>
                      <a:endParaRPr>
                        <a:solidFill>
                          <a:schemeClr val="lt1"/>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chemeClr val="lt1"/>
                          </a:solidFill>
                        </a:rPr>
                        <a:t>2390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Hindu</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General</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&lt;1,50,000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Post-Graduate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Self-employed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657821358767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895642356892</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No</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08" name="Google Shape;208;p26"/>
          <p:cNvGraphicFramePr/>
          <p:nvPr/>
        </p:nvGraphicFramePr>
        <p:xfrm>
          <a:off x="361650" y="3739750"/>
          <a:ext cx="8667750" cy="1219140"/>
        </p:xfrm>
        <a:graphic>
          <a:graphicData uri="http://schemas.openxmlformats.org/drawingml/2006/table">
            <a:tbl>
              <a:tblPr>
                <a:noFill/>
                <a:tableStyleId>{C5EF04A6-609B-4F9F-B816-59D684C14F5E}</a:tableStyleId>
              </a:tblPr>
              <a:tblGrid>
                <a:gridCol w="891200">
                  <a:extLst>
                    <a:ext uri="{9D8B030D-6E8A-4147-A177-3AD203B41FA5}">
                      <a16:colId xmlns:a16="http://schemas.microsoft.com/office/drawing/2014/main" val="20000"/>
                    </a:ext>
                  </a:extLst>
                </a:gridCol>
                <a:gridCol w="1029050">
                  <a:extLst>
                    <a:ext uri="{9D8B030D-6E8A-4147-A177-3AD203B41FA5}">
                      <a16:colId xmlns:a16="http://schemas.microsoft.com/office/drawing/2014/main" val="20001"/>
                    </a:ext>
                  </a:extLst>
                </a:gridCol>
                <a:gridCol w="1853175">
                  <a:extLst>
                    <a:ext uri="{9D8B030D-6E8A-4147-A177-3AD203B41FA5}">
                      <a16:colId xmlns:a16="http://schemas.microsoft.com/office/drawing/2014/main" val="20002"/>
                    </a:ext>
                  </a:extLst>
                </a:gridCol>
                <a:gridCol w="830475">
                  <a:extLst>
                    <a:ext uri="{9D8B030D-6E8A-4147-A177-3AD203B41FA5}">
                      <a16:colId xmlns:a16="http://schemas.microsoft.com/office/drawing/2014/main" val="20003"/>
                    </a:ext>
                  </a:extLst>
                </a:gridCol>
                <a:gridCol w="2111350">
                  <a:extLst>
                    <a:ext uri="{9D8B030D-6E8A-4147-A177-3AD203B41FA5}">
                      <a16:colId xmlns:a16="http://schemas.microsoft.com/office/drawing/2014/main" val="20004"/>
                    </a:ext>
                  </a:extLst>
                </a:gridCol>
                <a:gridCol w="1952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a:solidFill>
                            <a:schemeClr val="lt1"/>
                          </a:solidFill>
                        </a:rPr>
                        <a:t>formno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account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Account_no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pin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service_required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Account_Start_Date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2390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Saving Account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5040524179689756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4737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ATM Card Internet Banking Mobile Banking Cheque Book</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2020-11-27 00:36:57</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Transaction Details: It contains the information about the money deposited or withdrawal and maintain the mini statement by maintaining the account balance.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14" name="Google Shape;214;p27"/>
          <p:cNvGraphicFramePr/>
          <p:nvPr/>
        </p:nvGraphicFramePr>
        <p:xfrm>
          <a:off x="326925" y="2359575"/>
          <a:ext cx="8490150" cy="792420"/>
        </p:xfrm>
        <a:graphic>
          <a:graphicData uri="http://schemas.openxmlformats.org/drawingml/2006/table">
            <a:tbl>
              <a:tblPr>
                <a:noFill/>
                <a:tableStyleId>{C5EF04A6-609B-4F9F-B816-59D684C14F5E}</a:tableStyleId>
              </a:tblPr>
              <a:tblGrid>
                <a:gridCol w="1971075">
                  <a:extLst>
                    <a:ext uri="{9D8B030D-6E8A-4147-A177-3AD203B41FA5}">
                      <a16:colId xmlns:a16="http://schemas.microsoft.com/office/drawing/2014/main" val="20000"/>
                    </a:ext>
                  </a:extLst>
                </a:gridCol>
                <a:gridCol w="858975">
                  <a:extLst>
                    <a:ext uri="{9D8B030D-6E8A-4147-A177-3AD203B41FA5}">
                      <a16:colId xmlns:a16="http://schemas.microsoft.com/office/drawing/2014/main" val="20001"/>
                    </a:ext>
                  </a:extLst>
                </a:gridCol>
                <a:gridCol w="1415025">
                  <a:extLst>
                    <a:ext uri="{9D8B030D-6E8A-4147-A177-3AD203B41FA5}">
                      <a16:colId xmlns:a16="http://schemas.microsoft.com/office/drawing/2014/main" val="20002"/>
                    </a:ext>
                  </a:extLst>
                </a:gridCol>
                <a:gridCol w="1117125">
                  <a:extLst>
                    <a:ext uri="{9D8B030D-6E8A-4147-A177-3AD203B41FA5}">
                      <a16:colId xmlns:a16="http://schemas.microsoft.com/office/drawing/2014/main" val="20003"/>
                    </a:ext>
                  </a:extLst>
                </a:gridCol>
                <a:gridCol w="1196575">
                  <a:extLst>
                    <a:ext uri="{9D8B030D-6E8A-4147-A177-3AD203B41FA5}">
                      <a16:colId xmlns:a16="http://schemas.microsoft.com/office/drawing/2014/main" val="20004"/>
                    </a:ext>
                  </a:extLst>
                </a:gridCol>
                <a:gridCol w="1931375">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a:solidFill>
                            <a:schemeClr val="lt1"/>
                          </a:solidFill>
                        </a:rPr>
                        <a:t>Account_no</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pin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deposit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withdraw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balance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date_time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5040524179689756</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4737</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9000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9000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2020-11-27 00:37:25</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297500" y="170600"/>
            <a:ext cx="6844800" cy="7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Jdbc Connection</a:t>
            </a:r>
            <a:endParaRPr/>
          </a:p>
        </p:txBody>
      </p:sp>
      <p:sp>
        <p:nvSpPr>
          <p:cNvPr id="220" name="Google Shape;220;p28"/>
          <p:cNvSpPr txBox="1">
            <a:spLocks noGrp="1"/>
          </p:cNvSpPr>
          <p:nvPr>
            <p:ph type="body" idx="1"/>
          </p:nvPr>
        </p:nvSpPr>
        <p:spPr>
          <a:xfrm>
            <a:off x="1297500" y="792175"/>
            <a:ext cx="7438800" cy="41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try{			//Function for registering database drivers</a:t>
            </a:r>
            <a:endParaRPr sz="1200"/>
          </a:p>
          <a:p>
            <a:pPr marL="0" lvl="0" indent="0" algn="l" rtl="0">
              <a:spcBef>
                <a:spcPts val="1600"/>
              </a:spcBef>
              <a:spcAft>
                <a:spcPts val="0"/>
              </a:spcAft>
              <a:buNone/>
            </a:pPr>
            <a:r>
              <a:rPr lang="en" sz="1200"/>
              <a:t>			Class.forName("com.mysql.cj.jdbc.Driver");		</a:t>
            </a:r>
            <a:endParaRPr sz="1200"/>
          </a:p>
          <a:p>
            <a:pPr marL="0" lvl="0" indent="0" algn="l" rtl="0">
              <a:spcBef>
                <a:spcPts val="1600"/>
              </a:spcBef>
              <a:spcAft>
                <a:spcPts val="0"/>
              </a:spcAft>
              <a:buNone/>
            </a:pPr>
            <a:r>
              <a:rPr lang="en" sz="1200"/>
              <a:t>			//Establishing the connection</a:t>
            </a:r>
            <a:endParaRPr sz="1200"/>
          </a:p>
          <a:p>
            <a:pPr marL="0" lvl="0" indent="0" algn="l" rtl="0">
              <a:spcBef>
                <a:spcPts val="1600"/>
              </a:spcBef>
              <a:spcAft>
                <a:spcPts val="0"/>
              </a:spcAft>
              <a:buNone/>
            </a:pPr>
            <a:r>
              <a:rPr lang="en" sz="1200"/>
              <a:t>	                     c=DriverManager.getConnection("jdbc:mysql:///bank_management","root","lakshay452000");			//last 2 are username and password used for mysql</a:t>
            </a:r>
            <a:endParaRPr sz="1200"/>
          </a:p>
          <a:p>
            <a:pPr marL="0" lvl="0" indent="0" algn="l" rtl="0">
              <a:spcBef>
                <a:spcPts val="1600"/>
              </a:spcBef>
              <a:spcAft>
                <a:spcPts val="0"/>
              </a:spcAft>
              <a:buNone/>
            </a:pPr>
            <a:r>
              <a:rPr lang="en" sz="1200"/>
              <a:t>			//this will be used to perform queries on database</a:t>
            </a:r>
            <a:endParaRPr sz="1200"/>
          </a:p>
          <a:p>
            <a:pPr marL="0" lvl="0" indent="0" algn="l" rtl="0">
              <a:spcBef>
                <a:spcPts val="1600"/>
              </a:spcBef>
              <a:spcAft>
                <a:spcPts val="0"/>
              </a:spcAft>
              <a:buNone/>
            </a:pPr>
            <a:r>
              <a:rPr lang="en" sz="1200"/>
              <a:t>			s=c.createStatement();</a:t>
            </a:r>
            <a:endParaRPr sz="1200"/>
          </a:p>
          <a:p>
            <a:pPr marL="0" lvl="0" indent="0" algn="l" rtl="0">
              <a:spcBef>
                <a:spcPts val="1600"/>
              </a:spcBef>
              <a:spcAft>
                <a:spcPts val="0"/>
              </a:spcAft>
              <a:buNone/>
            </a:pPr>
            <a:r>
              <a:rPr lang="en" sz="1200"/>
              <a:t>			}catch(Exception e){</a:t>
            </a:r>
            <a:endParaRPr sz="1200"/>
          </a:p>
          <a:p>
            <a:pPr marL="914400" lvl="0" indent="457200" algn="l" rtl="0">
              <a:spcBef>
                <a:spcPts val="1600"/>
              </a:spcBef>
              <a:spcAft>
                <a:spcPts val="0"/>
              </a:spcAft>
              <a:buNone/>
            </a:pPr>
            <a:r>
              <a:rPr lang="en" sz="1200"/>
              <a:t>System.out.println("Error connecting with database");</a:t>
            </a:r>
            <a:endParaRPr sz="1200"/>
          </a:p>
          <a:p>
            <a:pPr marL="914400" lvl="0" indent="457200" algn="l" rtl="0">
              <a:spcBef>
                <a:spcPts val="1600"/>
              </a:spcBef>
              <a:spcAft>
                <a:spcPts val="0"/>
              </a:spcAft>
              <a:buNone/>
            </a:pPr>
            <a:r>
              <a:rPr lang="en" sz="1200"/>
              <a:t>System.out.println("Error "+e);	}	}	}</a:t>
            </a:r>
            <a:endParaRPr sz="1200"/>
          </a:p>
          <a:p>
            <a:pPr marL="0" lvl="0" indent="0" algn="l" rtl="0">
              <a:spcBef>
                <a:spcPts val="1600"/>
              </a:spcBef>
              <a:spcAft>
                <a:spcPts val="1600"/>
              </a:spcAft>
              <a:buNone/>
            </a:pPr>
            <a:r>
              <a:rPr lang="en" sz="1200"/>
              <a:t>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1297500" y="224950"/>
            <a:ext cx="6864600" cy="7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Exception Handling </a:t>
            </a:r>
            <a:endParaRPr/>
          </a:p>
          <a:p>
            <a:pPr marL="0" lvl="0" indent="0" algn="ctr" rtl="0">
              <a:spcBef>
                <a:spcPts val="0"/>
              </a:spcBef>
              <a:spcAft>
                <a:spcPts val="0"/>
              </a:spcAft>
              <a:buNone/>
            </a:pPr>
            <a:r>
              <a:rPr lang="en"/>
              <a:t>Signup</a:t>
            </a:r>
            <a:endParaRPr/>
          </a:p>
          <a:p>
            <a:pPr marL="0" lvl="0" indent="0" algn="ctr" rtl="0">
              <a:spcBef>
                <a:spcPts val="0"/>
              </a:spcBef>
              <a:spcAft>
                <a:spcPts val="0"/>
              </a:spcAft>
              <a:buNone/>
            </a:pPr>
            <a:endParaRPr/>
          </a:p>
        </p:txBody>
      </p:sp>
      <p:sp>
        <p:nvSpPr>
          <p:cNvPr id="226" name="Google Shape;226;p29"/>
          <p:cNvSpPr txBox="1">
            <a:spLocks noGrp="1"/>
          </p:cNvSpPr>
          <p:nvPr>
            <p:ph type="body" idx="1"/>
          </p:nvPr>
        </p:nvSpPr>
        <p:spPr>
          <a:xfrm>
            <a:off x="1297500" y="1168450"/>
            <a:ext cx="7038900" cy="33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if(t6.getText().equals("")||a.equals("")||b.equals("")||e.equals("")||g.equals("")||h.equals("")||i.equals("")||j.equals("")){</a:t>
            </a:r>
            <a:endParaRPr/>
          </a:p>
          <a:p>
            <a:pPr marL="0" lvl="0" indent="0" algn="l" rtl="0">
              <a:spcBef>
                <a:spcPts val="1600"/>
              </a:spcBef>
              <a:spcAft>
                <a:spcPts val="0"/>
              </a:spcAft>
              <a:buNone/>
            </a:pPr>
            <a:r>
              <a:rPr lang="en"/>
              <a:t>                JOptionPane.showMessageDialog(null, "Fill all the required fields");</a:t>
            </a:r>
            <a:endParaRPr/>
          </a:p>
          <a:p>
            <a:pPr marL="0" lvl="0" indent="0" algn="l" rtl="0">
              <a:spcBef>
                <a:spcPts val="1600"/>
              </a:spcBef>
              <a:spcAft>
                <a:spcPts val="0"/>
              </a:spcAft>
              <a:buNone/>
            </a:pPr>
            <a:r>
              <a:rPr lang="en"/>
              <a:t>            }else if(d==null||f==null){</a:t>
            </a:r>
            <a:endParaRPr/>
          </a:p>
          <a:p>
            <a:pPr marL="0" lvl="0" indent="0" algn="l" rtl="0">
              <a:spcBef>
                <a:spcPts val="1600"/>
              </a:spcBef>
              <a:spcAft>
                <a:spcPts val="0"/>
              </a:spcAft>
              <a:buNone/>
            </a:pPr>
            <a:r>
              <a:rPr lang="en"/>
              <a:t>	JOptionPane.showMessageDialog(null, "Gender and Martial Status fields are required");</a:t>
            </a:r>
            <a:endParaRPr/>
          </a:p>
          <a:p>
            <a:pPr marL="0" lvl="0" indent="0" algn="l" rtl="0">
              <a:spcBef>
                <a:spcPts val="1600"/>
              </a:spcBef>
              <a:spcAft>
                <a:spcPts val="0"/>
              </a:spcAft>
              <a:buNone/>
            </a:pPr>
            <a:r>
              <a:rPr lang="en"/>
              <a:t>	    }else{  </a:t>
            </a:r>
            <a:endParaRPr/>
          </a:p>
          <a:p>
            <a:pPr marL="0" lvl="0" indent="0" algn="l" rtl="0">
              <a:spcBef>
                <a:spcPts val="1600"/>
              </a:spcBef>
              <a:spcAft>
                <a:spcPts val="0"/>
              </a:spcAft>
              <a:buNone/>
            </a:pPr>
            <a:r>
              <a:rPr lang="en"/>
              <a:t>               jdbcConn c1 = new jdbcConn();</a:t>
            </a:r>
            <a:endParaRPr/>
          </a:p>
          <a:p>
            <a:pPr marL="0" lvl="0" indent="0" algn="l" rtl="0">
              <a:spcBef>
                <a:spcPts val="1600"/>
              </a:spcBef>
              <a:spcAft>
                <a:spcPts val="1600"/>
              </a:spcAft>
              <a:buNone/>
            </a:pPr>
            <a:r>
              <a:rPr lang="en"/>
              <a:t>               String q1 = "insert into PersonalDetails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body" idx="1"/>
          </p:nvPr>
        </p:nvSpPr>
        <p:spPr>
          <a:xfrm>
            <a:off x="1300775" y="317750"/>
            <a:ext cx="7467000" cy="46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values('"+a+"','"+b+"','"+ac+"','"+bc+"','"+cc+"','"+d+"','"+e+"','"+f+"','"+g+"','"+h+"','"+i+"','"+j+"','"+k+"','"+first+"')";</a:t>
            </a:r>
            <a:endParaRPr/>
          </a:p>
          <a:p>
            <a:pPr marL="0" lvl="0" indent="0" algn="l" rtl="0">
              <a:spcBef>
                <a:spcPts val="1600"/>
              </a:spcBef>
              <a:spcAft>
                <a:spcPts val="0"/>
              </a:spcAft>
              <a:buNone/>
            </a:pPr>
            <a:r>
              <a:rPr lang="en"/>
              <a:t>               c1.s.executeUpdate(q1);</a:t>
            </a:r>
            <a:endParaRPr/>
          </a:p>
          <a:p>
            <a:pPr marL="0" lvl="0" indent="0" algn="l" rtl="0">
              <a:spcBef>
                <a:spcPts val="1600"/>
              </a:spcBef>
              <a:spcAft>
                <a:spcPts val="0"/>
              </a:spcAft>
              <a:buNone/>
            </a:pPr>
            <a:r>
              <a:rPr lang="en"/>
              <a:t>                new Signup2(first+"").setVisible(true);</a:t>
            </a:r>
            <a:endParaRPr/>
          </a:p>
          <a:p>
            <a:pPr marL="0" lvl="0" indent="0" algn="l" rtl="0">
              <a:spcBef>
                <a:spcPts val="1600"/>
              </a:spcBef>
              <a:spcAft>
                <a:spcPts val="0"/>
              </a:spcAft>
              <a:buNone/>
            </a:pPr>
            <a:r>
              <a:rPr lang="en"/>
              <a:t>               setVisible(false);	  }</a:t>
            </a:r>
            <a:endParaRPr/>
          </a:p>
          <a:p>
            <a:pPr marL="0" lvl="0" indent="0" algn="l" rtl="0">
              <a:spcBef>
                <a:spcPts val="1600"/>
              </a:spcBef>
              <a:spcAft>
                <a:spcPts val="0"/>
              </a:spcAft>
              <a:buNone/>
            </a:pPr>
            <a:r>
              <a:rPr lang="en"/>
              <a:t>        	}catch(Exception ex){</a:t>
            </a:r>
            <a:endParaRPr/>
          </a:p>
          <a:p>
            <a:pPr marL="0" lvl="0" indent="0" algn="l" rtl="0">
              <a:spcBef>
                <a:spcPts val="1600"/>
              </a:spcBef>
              <a:spcAft>
                <a:spcPts val="0"/>
              </a:spcAft>
              <a:buNone/>
            </a:pPr>
            <a:r>
              <a:rPr lang="en"/>
              <a:t>             	ex.printStackTrace();</a:t>
            </a:r>
            <a:endParaRPr/>
          </a:p>
          <a:p>
            <a:pPr marL="0" lvl="0" indent="0" algn="l" rtl="0">
              <a:spcBef>
                <a:spcPts val="1600"/>
              </a:spcBef>
              <a:spcAft>
                <a:spcPts val="0"/>
              </a:spcAft>
              <a:buNone/>
            </a:pPr>
            <a:r>
              <a:rPr lang="en"/>
              <a:t>	  System.out.println("Error "+e)	 }	}</a:t>
            </a:r>
            <a:endParaRPr/>
          </a:p>
          <a:p>
            <a:pPr marL="0" lvl="0" indent="0" algn="l" rtl="0">
              <a:spcBef>
                <a:spcPts val="1600"/>
              </a:spcBef>
              <a:spcAft>
                <a:spcPts val="0"/>
              </a:spcAft>
              <a:buNone/>
            </a:pPr>
            <a:r>
              <a:rPr lang="en"/>
              <a:t>	else if(ae.getSource()==b2)	{</a:t>
            </a:r>
            <a:endParaRPr/>
          </a:p>
          <a:p>
            <a:pPr marL="0" lvl="0" indent="0" algn="l" rtl="0">
              <a:spcBef>
                <a:spcPts val="1600"/>
              </a:spcBef>
              <a:spcAft>
                <a:spcPts val="0"/>
              </a:spcAft>
              <a:buNone/>
            </a:pPr>
            <a:r>
              <a:rPr lang="en"/>
              <a:t>		System.exit(0);	}</a:t>
            </a:r>
            <a:endParaRPr/>
          </a:p>
          <a:p>
            <a:pPr marL="0" lvl="0" indent="0" algn="l" rtl="0">
              <a:spcBef>
                <a:spcPts val="1600"/>
              </a:spcBef>
              <a:spcAft>
                <a:spcPts val="0"/>
              </a:spcAft>
              <a:buNone/>
            </a:pPr>
            <a:r>
              <a:rPr lang="en"/>
              <a:t>    }	}</a:t>
            </a:r>
            <a:endParaRPr/>
          </a:p>
          <a:p>
            <a:pPr marL="0" lvl="0" indent="0" algn="l" rtl="0">
              <a:spcBef>
                <a:spcPts val="1600"/>
              </a:spcBef>
              <a:spcAft>
                <a:spcPts val="0"/>
              </a:spcAft>
              <a:buNone/>
            </a:pPr>
            <a:r>
              <a:rPr lang="en" sz="1200"/>
              <a:t>               </a:t>
            </a:r>
            <a:endParaRPr/>
          </a:p>
          <a:p>
            <a:pPr marL="0" lvl="0" indent="0" algn="l" rtl="0">
              <a:spcBef>
                <a:spcPts val="1600"/>
              </a:spcBef>
              <a:spcAft>
                <a:spcPts val="0"/>
              </a:spcAft>
              <a:buNone/>
            </a:pPr>
            <a:endParaRPr sz="1200"/>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
              <a:t>Exception Handling </a:t>
            </a:r>
            <a:endParaRPr/>
          </a:p>
          <a:p>
            <a:pPr marL="1828800" lvl="0" indent="457200" algn="l" rtl="0">
              <a:spcBef>
                <a:spcPts val="0"/>
              </a:spcBef>
              <a:spcAft>
                <a:spcPts val="0"/>
              </a:spcAft>
              <a:buNone/>
            </a:pPr>
            <a:r>
              <a:rPr lang="en"/>
              <a:t>Mini Statement</a:t>
            </a:r>
            <a:endParaRPr/>
          </a:p>
        </p:txBody>
      </p:sp>
      <p:sp>
        <p:nvSpPr>
          <p:cNvPr id="237" name="Google Shape;237;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a:t>
            </a:r>
            <a:endParaRPr/>
          </a:p>
          <a:p>
            <a:pPr marL="0" lvl="0" indent="0" algn="l" rtl="0">
              <a:spcBef>
                <a:spcPts val="1600"/>
              </a:spcBef>
              <a:spcAft>
                <a:spcPts val="0"/>
              </a:spcAft>
              <a:buNone/>
            </a:pPr>
            <a:r>
              <a:rPr lang="en"/>
              <a:t>                	ResultSet rs = c1.s.executeQuery(" SELECT * FROM TransactionDetails having      Account_no ='"+Account_number+"' and pin ='"+pin+"' order by date_time DESC");                  </a:t>
            </a:r>
            <a:endParaRPr/>
          </a:p>
          <a:p>
            <a:pPr marL="0" lvl="0" indent="0" algn="l" rtl="0">
              <a:spcBef>
                <a:spcPts val="1600"/>
              </a:spcBef>
              <a:spcAft>
                <a:spcPts val="0"/>
              </a:spcAft>
              <a:buNone/>
            </a:pPr>
            <a:r>
              <a:rPr lang="en"/>
              <a:t>		while(rs.next() &amp;&amp; ++c&lt;=28)	{</a:t>
            </a:r>
            <a:endParaRPr/>
          </a:p>
          <a:p>
            <a:pPr marL="0" lvl="0" indent="0" algn="l" rtl="0">
              <a:spcBef>
                <a:spcPts val="1600"/>
              </a:spcBef>
              <a:spcAft>
                <a:spcPts val="0"/>
              </a:spcAft>
              <a:buNone/>
            </a:pPr>
            <a:r>
              <a:rPr lang="en"/>
              <a:t>				temp=rs.getString("Account_no")+"\n";</a:t>
            </a:r>
            <a:endParaRPr/>
          </a:p>
          <a:p>
            <a:pPr marL="0" lvl="0" indent="0" algn="l" rtl="0">
              <a:spcBef>
                <a:spcPts val="1600"/>
              </a:spcBef>
              <a:spcAft>
                <a:spcPts val="0"/>
              </a:spcAft>
              <a:buNone/>
            </a:pPr>
            <a:r>
              <a:rPr lang="en"/>
              <a:t>				s1+=temp;</a:t>
            </a:r>
            <a:endParaRPr/>
          </a:p>
          <a:p>
            <a:pPr marL="0" lvl="0" indent="0" algn="l" rtl="0">
              <a:spcBef>
                <a:spcPts val="1600"/>
              </a:spcBef>
              <a:spcAft>
                <a:spcPts val="0"/>
              </a:spcAft>
              <a:buNone/>
            </a:pPr>
            <a:r>
              <a:rPr lang="en"/>
              <a:t>				temp=rs.getString("deposit")+"\n";</a:t>
            </a:r>
            <a:endParaRPr/>
          </a:p>
          <a:p>
            <a:pPr marL="0" lvl="0" indent="0" algn="l" rtl="0">
              <a:spcBef>
                <a:spcPts val="1600"/>
              </a:spcBef>
              <a:spcAft>
                <a:spcPts val="0"/>
              </a:spcAft>
              <a:buNone/>
            </a:pPr>
            <a:r>
              <a:rPr lang="en"/>
              <a:t>				s2+=temp;</a:t>
            </a:r>
            <a:endParaRPr/>
          </a:p>
          <a:p>
            <a:pPr marL="0" lvl="0" indent="0" algn="l" rtl="0">
              <a:spcBef>
                <a:spcPts val="160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99500" y="24067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u="sng"/>
              <a:t>Introduction</a:t>
            </a:r>
            <a:endParaRPr sz="3300" u="sng"/>
          </a:p>
        </p:txBody>
      </p:sp>
      <p:sp>
        <p:nvSpPr>
          <p:cNvPr id="141" name="Google Shape;141;p14"/>
          <p:cNvSpPr txBox="1">
            <a:spLocks noGrp="1"/>
          </p:cNvSpPr>
          <p:nvPr>
            <p:ph type="body" idx="1"/>
          </p:nvPr>
        </p:nvSpPr>
        <p:spPr>
          <a:xfrm>
            <a:off x="957400" y="1075775"/>
            <a:ext cx="7038900" cy="38358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600"/>
              <a:t>The project is based on an online bank management portal. It allows an existing user to login through his/her account number and pin and will prompt the user if the pin or account number is incorrect.</a:t>
            </a:r>
            <a:r>
              <a:rPr lang="en" sz="1800"/>
              <a:t> </a:t>
            </a:r>
            <a:endParaRPr sz="1800"/>
          </a:p>
          <a:p>
            <a:pPr marL="457200" lvl="0" indent="-336550" algn="l" rtl="0">
              <a:lnSpc>
                <a:spcPct val="150000"/>
              </a:lnSpc>
              <a:spcBef>
                <a:spcPts val="0"/>
              </a:spcBef>
              <a:spcAft>
                <a:spcPts val="0"/>
              </a:spcAft>
              <a:buSzPts val="1700"/>
              <a:buChar char="●"/>
            </a:pPr>
            <a:r>
              <a:rPr lang="en" sz="1600"/>
              <a:t>The user could perform various actions like deposit or withdraw money, view the balance, change the pin and get a mini statement for his/her transactions.</a:t>
            </a:r>
            <a:endParaRPr sz="1600"/>
          </a:p>
          <a:p>
            <a:pPr marL="457200" lvl="0" indent="-330200" algn="l" rtl="0">
              <a:lnSpc>
                <a:spcPct val="150000"/>
              </a:lnSpc>
              <a:spcBef>
                <a:spcPts val="0"/>
              </a:spcBef>
              <a:spcAft>
                <a:spcPts val="0"/>
              </a:spcAft>
              <a:buSzPts val="1600"/>
              <a:buChar char="●"/>
            </a:pPr>
            <a:r>
              <a:rPr lang="en" sz="1600"/>
              <a:t>The login page also has a signup option for new users to create an account. The user has to fill in their credentials like Name, Father’s name, Address, Mobile number, Aadhar card number etc.</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body" idx="1"/>
          </p:nvPr>
        </p:nvSpPr>
        <p:spPr>
          <a:xfrm>
            <a:off x="1283075" y="312400"/>
            <a:ext cx="7341600" cy="44406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temp=rs.getString("withdraw")+"\n";</a:t>
            </a:r>
            <a:endParaRPr/>
          </a:p>
          <a:p>
            <a:pPr marL="0" lvl="0" indent="0" algn="l" rtl="0">
              <a:spcBef>
                <a:spcPts val="1600"/>
              </a:spcBef>
              <a:spcAft>
                <a:spcPts val="0"/>
              </a:spcAft>
              <a:buNone/>
            </a:pPr>
            <a:r>
              <a:rPr lang="en"/>
              <a:t>		s3+=temp;</a:t>
            </a:r>
            <a:endParaRPr/>
          </a:p>
          <a:p>
            <a:pPr marL="0" lvl="0" indent="0" algn="l" rtl="0">
              <a:spcBef>
                <a:spcPts val="1600"/>
              </a:spcBef>
              <a:spcAft>
                <a:spcPts val="0"/>
              </a:spcAft>
              <a:buNone/>
            </a:pPr>
            <a:r>
              <a:rPr lang="en"/>
              <a:t>		temp=rs.getString("balance")+"\n";</a:t>
            </a:r>
            <a:endParaRPr/>
          </a:p>
          <a:p>
            <a:pPr marL="0" lvl="0" indent="0" algn="l" rtl="0">
              <a:spcBef>
                <a:spcPts val="1600"/>
              </a:spcBef>
              <a:spcAft>
                <a:spcPts val="0"/>
              </a:spcAft>
              <a:buNone/>
            </a:pPr>
            <a:r>
              <a:rPr lang="en"/>
              <a:t>		s4+=temp;</a:t>
            </a:r>
            <a:endParaRPr/>
          </a:p>
          <a:p>
            <a:pPr marL="0" lvl="0" indent="0" algn="l" rtl="0">
              <a:spcBef>
                <a:spcPts val="1600"/>
              </a:spcBef>
              <a:spcAft>
                <a:spcPts val="0"/>
              </a:spcAft>
              <a:buNone/>
            </a:pPr>
            <a:r>
              <a:rPr lang="en"/>
              <a:t>		temp=rs.getString("date_time")+"\n";</a:t>
            </a:r>
            <a:endParaRPr/>
          </a:p>
          <a:p>
            <a:pPr marL="0" lvl="0" indent="0" algn="l" rtl="0">
              <a:spcBef>
                <a:spcPts val="1600"/>
              </a:spcBef>
              <a:spcAft>
                <a:spcPts val="0"/>
              </a:spcAft>
              <a:buNone/>
            </a:pPr>
            <a:r>
              <a:rPr lang="en"/>
              <a:t>		s5+=temp;	}</a:t>
            </a:r>
            <a:endParaRPr/>
          </a:p>
          <a:p>
            <a:pPr marL="0" lvl="0" indent="0" algn="l" rtl="0">
              <a:spcBef>
                <a:spcPts val="1600"/>
              </a:spcBef>
              <a:spcAft>
                <a:spcPts val="0"/>
              </a:spcAft>
              <a:buNone/>
            </a:pPr>
            <a:r>
              <a:rPr lang="en"/>
              <a:t>		ta1.setText(s1);</a:t>
            </a:r>
            <a:endParaRPr/>
          </a:p>
          <a:p>
            <a:pPr marL="0" lvl="0" indent="0" algn="l" rtl="0">
              <a:spcBef>
                <a:spcPts val="1600"/>
              </a:spcBef>
              <a:spcAft>
                <a:spcPts val="0"/>
              </a:spcAft>
              <a:buNone/>
            </a:pPr>
            <a:r>
              <a:rPr lang="en"/>
              <a:t>		ta1.setEditable(false);</a:t>
            </a:r>
            <a:endParaRPr/>
          </a:p>
          <a:p>
            <a:pPr marL="0" lvl="0" indent="0" algn="l" rtl="0">
              <a:spcBef>
                <a:spcPts val="1600"/>
              </a:spcBef>
              <a:spcAft>
                <a:spcPts val="0"/>
              </a:spcAft>
              <a:buNone/>
            </a:pPr>
            <a:r>
              <a:rPr lang="en"/>
              <a:t>		ta2.setText(s2);</a:t>
            </a:r>
            <a:endParaRPr/>
          </a:p>
          <a:p>
            <a:pPr marL="0" lvl="0" indent="0" algn="l" rtl="0">
              <a:spcBef>
                <a:spcPts val="1600"/>
              </a:spcBef>
              <a:spcAft>
                <a:spcPts val="0"/>
              </a:spcAft>
              <a:buNone/>
            </a:pPr>
            <a:r>
              <a:rPr lang="en"/>
              <a:t>		ta1.setEditable(false);</a:t>
            </a:r>
            <a:endParaRPr/>
          </a:p>
          <a:p>
            <a:pPr marL="0" lvl="0" indent="0" algn="l" rtl="0">
              <a:spcBef>
                <a:spcPts val="1600"/>
              </a:spcBef>
              <a:spcAft>
                <a:spcPts val="1600"/>
              </a:spcAft>
              <a:buNone/>
            </a:pPr>
            <a:r>
              <a:rPr lang="en"/>
              <a:t>		ta3.setText(s3);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body" idx="1"/>
          </p:nvPr>
        </p:nvSpPr>
        <p:spPr>
          <a:xfrm>
            <a:off x="1238450" y="256625"/>
            <a:ext cx="7319100" cy="45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ta1.setEditable(false);</a:t>
            </a:r>
            <a:endParaRPr/>
          </a:p>
          <a:p>
            <a:pPr marL="0" lvl="0" indent="0" algn="l" rtl="0">
              <a:spcBef>
                <a:spcPts val="1600"/>
              </a:spcBef>
              <a:spcAft>
                <a:spcPts val="0"/>
              </a:spcAft>
              <a:buNone/>
            </a:pPr>
            <a:r>
              <a:rPr lang="en"/>
              <a:t>		ta4.setText(s4);</a:t>
            </a:r>
            <a:endParaRPr/>
          </a:p>
          <a:p>
            <a:pPr marL="0" lvl="0" indent="0" algn="l" rtl="0">
              <a:spcBef>
                <a:spcPts val="1600"/>
              </a:spcBef>
              <a:spcAft>
                <a:spcPts val="0"/>
              </a:spcAft>
              <a:buNone/>
            </a:pPr>
            <a:r>
              <a:rPr lang="en"/>
              <a:t>		ta1.setEditable(false);</a:t>
            </a:r>
            <a:endParaRPr/>
          </a:p>
          <a:p>
            <a:pPr marL="0" lvl="0" indent="0" algn="l" rtl="0">
              <a:spcBef>
                <a:spcPts val="1600"/>
              </a:spcBef>
              <a:spcAft>
                <a:spcPts val="0"/>
              </a:spcAft>
              <a:buNone/>
            </a:pPr>
            <a:r>
              <a:rPr lang="en"/>
              <a:t>		ta5.setText(s5);</a:t>
            </a:r>
            <a:endParaRPr/>
          </a:p>
          <a:p>
            <a:pPr marL="0" lvl="0" indent="0" algn="l" rtl="0">
              <a:spcBef>
                <a:spcPts val="1600"/>
              </a:spcBef>
              <a:spcAft>
                <a:spcPts val="0"/>
              </a:spcAft>
              <a:buNone/>
            </a:pPr>
            <a:r>
              <a:rPr lang="en"/>
              <a:t>		ta1.setEditable(false);			</a:t>
            </a:r>
            <a:endParaRPr/>
          </a:p>
          <a:p>
            <a:pPr marL="0" lvl="0" indent="0" algn="l" rtl="0">
              <a:spcBef>
                <a:spcPts val="1600"/>
              </a:spcBef>
              <a:spcAft>
                <a:spcPts val="0"/>
              </a:spcAft>
              <a:buNone/>
            </a:pPr>
            <a:r>
              <a:rPr lang="en"/>
              <a:t>                	}catch (Exception e) 	{</a:t>
            </a:r>
            <a:endParaRPr/>
          </a:p>
          <a:p>
            <a:pPr marL="0" lvl="0" indent="0" algn="l" rtl="0">
              <a:spcBef>
                <a:spcPts val="1600"/>
              </a:spcBef>
              <a:spcAft>
                <a:spcPts val="0"/>
              </a:spcAft>
              <a:buNone/>
            </a:pPr>
            <a:r>
              <a:rPr lang="en"/>
              <a:t>               		e.printStackTrace();</a:t>
            </a:r>
            <a:endParaRPr/>
          </a:p>
          <a:p>
            <a:pPr marL="0" lvl="0" indent="0" algn="l" rtl="0">
              <a:spcBef>
                <a:spcPts val="1600"/>
              </a:spcBef>
              <a:spcAft>
                <a:spcPts val="0"/>
              </a:spcAft>
              <a:buNone/>
            </a:pPr>
            <a:r>
              <a:rPr lang="en"/>
              <a:t>			System.out.println("Error "+e);</a:t>
            </a:r>
            <a:endParaRPr/>
          </a:p>
          <a:p>
            <a:pPr marL="0" lvl="0" indent="0" algn="l" rtl="0">
              <a:spcBef>
                <a:spcPts val="1600"/>
              </a:spcBef>
              <a:spcAft>
                <a:spcPts val="0"/>
              </a:spcAft>
              <a:buNone/>
            </a:pPr>
            <a:r>
              <a:rPr lang="en"/>
              <a:t>           	}</a:t>
            </a:r>
            <a:endParaRPr/>
          </a:p>
          <a:p>
            <a:pPr marL="0" lvl="0" indent="0" algn="l" rtl="0">
              <a:spcBef>
                <a:spcPts val="1600"/>
              </a:spcBef>
              <a:spcAft>
                <a:spcPts val="16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
              <a:t>Output window</a:t>
            </a:r>
            <a:endParaRPr/>
          </a:p>
          <a:p>
            <a:pPr marL="0" lvl="0" indent="0" algn="l" rtl="0">
              <a:spcBef>
                <a:spcPts val="0"/>
              </a:spcBef>
              <a:spcAft>
                <a:spcPts val="0"/>
              </a:spcAft>
              <a:buNone/>
            </a:pPr>
            <a:r>
              <a:rPr lang="en"/>
              <a:t>Log In                                            Mini statement</a:t>
            </a:r>
            <a:endParaRPr/>
          </a:p>
        </p:txBody>
      </p:sp>
      <p:pic>
        <p:nvPicPr>
          <p:cNvPr id="253" name="Google Shape;253;p34"/>
          <p:cNvPicPr preferRelativeResize="0"/>
          <p:nvPr/>
        </p:nvPicPr>
        <p:blipFill>
          <a:blip r:embed="rId3">
            <a:alphaModFix/>
          </a:blip>
          <a:stretch>
            <a:fillRect/>
          </a:stretch>
        </p:blipFill>
        <p:spPr>
          <a:xfrm>
            <a:off x="5178050" y="1334238"/>
            <a:ext cx="3505352" cy="3478075"/>
          </a:xfrm>
          <a:prstGeom prst="rect">
            <a:avLst/>
          </a:prstGeom>
          <a:noFill/>
          <a:ln>
            <a:noFill/>
          </a:ln>
        </p:spPr>
      </p:pic>
      <p:pic>
        <p:nvPicPr>
          <p:cNvPr id="254" name="Google Shape;254;p34"/>
          <p:cNvPicPr preferRelativeResize="0"/>
          <p:nvPr/>
        </p:nvPicPr>
        <p:blipFill>
          <a:blip r:embed="rId4">
            <a:alphaModFix/>
          </a:blip>
          <a:stretch>
            <a:fillRect/>
          </a:stretch>
        </p:blipFill>
        <p:spPr>
          <a:xfrm>
            <a:off x="486950" y="1307850"/>
            <a:ext cx="3973105" cy="353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Sign Up				Transaction</a:t>
            </a:r>
            <a:endParaRPr dirty="0"/>
          </a:p>
        </p:txBody>
      </p:sp>
      <p:pic>
        <p:nvPicPr>
          <p:cNvPr id="260" name="Google Shape;260;p35"/>
          <p:cNvPicPr preferRelativeResize="0"/>
          <p:nvPr/>
        </p:nvPicPr>
        <p:blipFill>
          <a:blip r:embed="rId3">
            <a:alphaModFix/>
          </a:blip>
          <a:stretch>
            <a:fillRect/>
          </a:stretch>
        </p:blipFill>
        <p:spPr>
          <a:xfrm>
            <a:off x="512448" y="1307850"/>
            <a:ext cx="3864401" cy="3530851"/>
          </a:xfrm>
          <a:prstGeom prst="rect">
            <a:avLst/>
          </a:prstGeom>
          <a:noFill/>
          <a:ln>
            <a:noFill/>
          </a:ln>
        </p:spPr>
      </p:pic>
      <p:pic>
        <p:nvPicPr>
          <p:cNvPr id="261" name="Google Shape;261;p35"/>
          <p:cNvPicPr preferRelativeResize="0"/>
          <p:nvPr/>
        </p:nvPicPr>
        <p:blipFill>
          <a:blip r:embed="rId4">
            <a:alphaModFix/>
          </a:blip>
          <a:stretch>
            <a:fillRect/>
          </a:stretch>
        </p:blipFill>
        <p:spPr>
          <a:xfrm>
            <a:off x="4963695" y="1307850"/>
            <a:ext cx="3611017" cy="3530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Deposit                                    Withdrawl  </a:t>
            </a:r>
            <a:endParaRPr/>
          </a:p>
        </p:txBody>
      </p:sp>
      <p:pic>
        <p:nvPicPr>
          <p:cNvPr id="267" name="Google Shape;267;p36"/>
          <p:cNvPicPr preferRelativeResize="0"/>
          <p:nvPr/>
        </p:nvPicPr>
        <p:blipFill>
          <a:blip r:embed="rId3">
            <a:alphaModFix/>
          </a:blip>
          <a:stretch>
            <a:fillRect/>
          </a:stretch>
        </p:blipFill>
        <p:spPr>
          <a:xfrm>
            <a:off x="1003450" y="1307850"/>
            <a:ext cx="3568558" cy="3530850"/>
          </a:xfrm>
          <a:prstGeom prst="rect">
            <a:avLst/>
          </a:prstGeom>
          <a:noFill/>
          <a:ln>
            <a:noFill/>
          </a:ln>
        </p:spPr>
      </p:pic>
      <p:pic>
        <p:nvPicPr>
          <p:cNvPr id="268" name="Google Shape;268;p36"/>
          <p:cNvPicPr preferRelativeResize="0"/>
          <p:nvPr/>
        </p:nvPicPr>
        <p:blipFill>
          <a:blip r:embed="rId4">
            <a:alphaModFix/>
          </a:blip>
          <a:stretch>
            <a:fillRect/>
          </a:stretch>
        </p:blipFill>
        <p:spPr>
          <a:xfrm>
            <a:off x="5003208" y="1307850"/>
            <a:ext cx="3613444" cy="3530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p:nvPr/>
        </p:nvSpPr>
        <p:spPr>
          <a:xfrm>
            <a:off x="1227125" y="1637900"/>
            <a:ext cx="7240800" cy="15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200" b="1">
                <a:solidFill>
                  <a:srgbClr val="FF0000"/>
                </a:solidFill>
                <a:latin typeface="Lato"/>
                <a:ea typeface="Lato"/>
                <a:cs typeface="Lato"/>
                <a:sym typeface="Lato"/>
              </a:rPr>
              <a:t>Thank you</a:t>
            </a:r>
            <a:endParaRPr sz="9200" b="1">
              <a:solidFill>
                <a:srgbClr val="FF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1228000" y="862525"/>
            <a:ext cx="7182300" cy="3397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On submitting the form, an account number and pin is generated automatically and given to the user.</a:t>
            </a:r>
            <a:endParaRPr sz="1600"/>
          </a:p>
          <a:p>
            <a:pPr marL="457200" lvl="0" indent="-330200" algn="l" rtl="0">
              <a:lnSpc>
                <a:spcPct val="150000"/>
              </a:lnSpc>
              <a:spcBef>
                <a:spcPts val="0"/>
              </a:spcBef>
              <a:spcAft>
                <a:spcPts val="0"/>
              </a:spcAft>
              <a:buSzPts val="1600"/>
              <a:buChar char="●"/>
            </a:pPr>
            <a:r>
              <a:rPr lang="en" sz="1600"/>
              <a:t>The user then has to deposit the minimum balance to his/her account which is 3000 and will prompt the user if the deposited balance is less than 3000 Rs.</a:t>
            </a:r>
            <a:endParaRPr sz="1600"/>
          </a:p>
          <a:p>
            <a:pPr marL="457200" lvl="0" indent="-330200" algn="l" rtl="0">
              <a:lnSpc>
                <a:spcPct val="150000"/>
              </a:lnSpc>
              <a:spcBef>
                <a:spcPts val="0"/>
              </a:spcBef>
              <a:spcAft>
                <a:spcPts val="0"/>
              </a:spcAft>
              <a:buSzPts val="1600"/>
              <a:buChar char="●"/>
            </a:pPr>
            <a:r>
              <a:rPr lang="en" sz="1600"/>
              <a:t>The user can then use these credentials to login to his/her account and perform various actions.</a:t>
            </a:r>
            <a:endParaRPr sz="16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6"/>
          <p:cNvPicPr preferRelativeResize="0"/>
          <p:nvPr/>
        </p:nvPicPr>
        <p:blipFill>
          <a:blip r:embed="rId3">
            <a:alphaModFix/>
          </a:blip>
          <a:stretch>
            <a:fillRect/>
          </a:stretch>
        </p:blipFill>
        <p:spPr>
          <a:xfrm>
            <a:off x="3500" y="667707"/>
            <a:ext cx="9137002" cy="4465349"/>
          </a:xfrm>
          <a:prstGeom prst="rect">
            <a:avLst/>
          </a:prstGeom>
          <a:noFill/>
          <a:ln>
            <a:noFill/>
          </a:ln>
        </p:spPr>
      </p:pic>
      <p:sp>
        <p:nvSpPr>
          <p:cNvPr id="152" name="Google Shape;152;p16"/>
          <p:cNvSpPr txBox="1"/>
          <p:nvPr/>
        </p:nvSpPr>
        <p:spPr>
          <a:xfrm>
            <a:off x="1320250" y="123775"/>
            <a:ext cx="5363400" cy="385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Lato"/>
                <a:ea typeface="Lato"/>
                <a:cs typeface="Lato"/>
                <a:sym typeface="Lato"/>
              </a:rPr>
              <a:t>Class diagram</a:t>
            </a:r>
            <a:endParaRPr sz="2400" b="1">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6978900" cy="6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their relationship</a:t>
            </a:r>
            <a:endParaRPr/>
          </a:p>
        </p:txBody>
      </p:sp>
      <p:sp>
        <p:nvSpPr>
          <p:cNvPr id="158" name="Google Shape;158;p17"/>
          <p:cNvSpPr txBox="1">
            <a:spLocks noGrp="1"/>
          </p:cNvSpPr>
          <p:nvPr>
            <p:ph type="body" idx="1"/>
          </p:nvPr>
        </p:nvSpPr>
        <p:spPr>
          <a:xfrm>
            <a:off x="1170725" y="969225"/>
            <a:ext cx="7743300" cy="370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rgbClr val="FFFFFF"/>
                </a:solidFill>
                <a:latin typeface="Arial"/>
                <a:ea typeface="Arial"/>
                <a:cs typeface="Arial"/>
                <a:sym typeface="Arial"/>
              </a:rPr>
              <a:t>1)</a:t>
            </a:r>
            <a:r>
              <a:rPr lang="en" sz="700" dirty="0">
                <a:solidFill>
                  <a:srgbClr val="FFFFFF"/>
                </a:solidFill>
                <a:latin typeface="Arial"/>
                <a:ea typeface="Arial"/>
                <a:cs typeface="Arial"/>
                <a:sym typeface="Arial"/>
              </a:rPr>
              <a:t>        </a:t>
            </a:r>
            <a:r>
              <a:rPr lang="en" sz="1600" dirty="0">
                <a:solidFill>
                  <a:srgbClr val="FFFFFF"/>
                </a:solidFill>
                <a:latin typeface="Arial"/>
                <a:ea typeface="Arial"/>
                <a:cs typeface="Arial"/>
                <a:sym typeface="Arial"/>
              </a:rPr>
              <a:t>jdbcConn</a:t>
            </a:r>
            <a:endParaRPr sz="1600" dirty="0">
              <a:solidFill>
                <a:srgbClr val="FFFFFF"/>
              </a:solidFill>
              <a:latin typeface="Arial"/>
              <a:ea typeface="Arial"/>
              <a:cs typeface="Arial"/>
              <a:sym typeface="Arial"/>
            </a:endParaRPr>
          </a:p>
          <a:p>
            <a:pPr marL="457200" lvl="0" indent="0" algn="l" rtl="0">
              <a:spcBef>
                <a:spcPts val="1200"/>
              </a:spcBef>
              <a:spcAft>
                <a:spcPts val="0"/>
              </a:spcAft>
              <a:buNone/>
            </a:pPr>
            <a:r>
              <a:rPr lang="en" sz="1600" dirty="0">
                <a:solidFill>
                  <a:srgbClr val="FFFFFF"/>
                </a:solidFill>
                <a:latin typeface="Arial"/>
                <a:ea typeface="Arial"/>
                <a:cs typeface="Arial"/>
                <a:sym typeface="Arial"/>
              </a:rPr>
              <a:t>This class is used for making the connection between java code and our database using jdbc drivers . Whenever we want to use update insert delete or any such query related to our database ,then first we have to make a object of this class to create a connection and then using this objects variables we can execute our database queries.</a:t>
            </a:r>
            <a:endParaRPr sz="1600" dirty="0">
              <a:solidFill>
                <a:srgbClr val="FFFFFF"/>
              </a:solidFill>
              <a:latin typeface="Arial"/>
              <a:ea typeface="Arial"/>
              <a:cs typeface="Arial"/>
              <a:sym typeface="Arial"/>
            </a:endParaRPr>
          </a:p>
          <a:p>
            <a:pPr marL="0" lvl="0" indent="-228600" algn="l" rtl="0">
              <a:spcBef>
                <a:spcPts val="1200"/>
              </a:spcBef>
              <a:spcAft>
                <a:spcPts val="0"/>
              </a:spcAft>
              <a:buNone/>
            </a:pPr>
            <a:r>
              <a:rPr lang="en" sz="1600" dirty="0">
                <a:solidFill>
                  <a:srgbClr val="FFFFFF"/>
                </a:solidFill>
                <a:latin typeface="Arial"/>
                <a:ea typeface="Arial"/>
                <a:cs typeface="Arial"/>
                <a:sym typeface="Arial"/>
              </a:rPr>
              <a:t> 2)    Login</a:t>
            </a:r>
            <a:endParaRPr sz="1600" dirty="0">
              <a:solidFill>
                <a:srgbClr val="FFFFFF"/>
              </a:solidFill>
              <a:latin typeface="Arial"/>
              <a:ea typeface="Arial"/>
              <a:cs typeface="Arial"/>
              <a:sym typeface="Arial"/>
            </a:endParaRPr>
          </a:p>
          <a:p>
            <a:pPr marL="457200" lvl="0" indent="0" algn="l" rtl="0">
              <a:spcBef>
                <a:spcPts val="1200"/>
              </a:spcBef>
              <a:spcAft>
                <a:spcPts val="0"/>
              </a:spcAft>
              <a:buNone/>
            </a:pPr>
            <a:r>
              <a:rPr lang="en" sz="1600" dirty="0">
                <a:solidFill>
                  <a:srgbClr val="FFFFFF"/>
                </a:solidFill>
                <a:latin typeface="Arial"/>
                <a:ea typeface="Arial"/>
                <a:cs typeface="Arial"/>
                <a:sym typeface="Arial"/>
              </a:rPr>
              <a:t>This class will check whether the user has entered correct details or not, if user has entered correct details then ,transactions class object will be created and then he will be able to perform the operations present in transaction class. If user is a new user ,then he can signup using signup button, as soon as signup button will be </a:t>
            </a:r>
            <a:endParaRPr sz="1600" dirty="0">
              <a:solidFill>
                <a:srgbClr val="FFFFFF"/>
              </a:solidFill>
              <a:latin typeface="Arial"/>
              <a:ea typeface="Arial"/>
              <a:cs typeface="Arial"/>
              <a:sym typeface="Arial"/>
            </a:endParaRPr>
          </a:p>
          <a:p>
            <a:pPr marL="0" lvl="0" indent="0" algn="l" rtl="0">
              <a:spcBef>
                <a:spcPts val="1200"/>
              </a:spcBef>
              <a:spcAft>
                <a:spcPts val="1600"/>
              </a:spcAft>
              <a:buNone/>
            </a:pPr>
            <a:endParaRPr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04000" y="267650"/>
            <a:ext cx="7736400" cy="46140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n" sz="1600">
                <a:latin typeface="Arial"/>
                <a:ea typeface="Arial"/>
                <a:cs typeface="Arial"/>
                <a:sym typeface="Arial"/>
              </a:rPr>
              <a:t>clicked ,signup1 class object will be created.</a:t>
            </a:r>
            <a:endParaRPr sz="1600">
              <a:latin typeface="Arial"/>
              <a:ea typeface="Arial"/>
              <a:cs typeface="Arial"/>
              <a:sym typeface="Arial"/>
            </a:endParaRPr>
          </a:p>
          <a:p>
            <a:pPr marL="457200" lvl="0" indent="0" algn="l" rtl="0">
              <a:spcBef>
                <a:spcPts val="1200"/>
              </a:spcBef>
              <a:spcAft>
                <a:spcPts val="0"/>
              </a:spcAft>
              <a:buNone/>
            </a:pPr>
            <a:r>
              <a:rPr lang="en" sz="1600">
                <a:latin typeface="Arial"/>
                <a:ea typeface="Arial"/>
                <a:cs typeface="Arial"/>
                <a:sym typeface="Arial"/>
              </a:rPr>
              <a:t>Login page will check user details from login table present in our database</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3)</a:t>
            </a:r>
            <a:r>
              <a:rPr lang="en" sz="700">
                <a:latin typeface="Arial"/>
                <a:ea typeface="Arial"/>
                <a:cs typeface="Arial"/>
                <a:sym typeface="Arial"/>
              </a:rPr>
              <a:t>      </a:t>
            </a:r>
            <a:r>
              <a:rPr lang="en" sz="1600">
                <a:latin typeface="Arial"/>
                <a:ea typeface="Arial"/>
                <a:cs typeface="Arial"/>
                <a:sym typeface="Arial"/>
              </a:rPr>
              <a:t>Transactions</a:t>
            </a:r>
            <a:endParaRPr sz="1600">
              <a:latin typeface="Arial"/>
              <a:ea typeface="Arial"/>
              <a:cs typeface="Arial"/>
              <a:sym typeface="Arial"/>
            </a:endParaRPr>
          </a:p>
          <a:p>
            <a:pPr marL="457200" lvl="0" indent="0" algn="l" rtl="0">
              <a:spcBef>
                <a:spcPts val="1200"/>
              </a:spcBef>
              <a:spcAft>
                <a:spcPts val="0"/>
              </a:spcAft>
              <a:buNone/>
            </a:pPr>
            <a:r>
              <a:rPr lang="en" sz="1600">
                <a:latin typeface="Arial"/>
                <a:ea typeface="Arial"/>
                <a:cs typeface="Arial"/>
                <a:sym typeface="Arial"/>
              </a:rPr>
              <a:t>Transaction class will allow user to perform various operation like deposit ,withdraw. After successfully logging in ,he will come to transactions page where he will get following operations:</a:t>
            </a:r>
            <a:endParaRPr sz="1600">
              <a:latin typeface="Arial"/>
              <a:ea typeface="Arial"/>
              <a:cs typeface="Arial"/>
              <a:sym typeface="Arial"/>
            </a:endParaRPr>
          </a:p>
          <a:p>
            <a:pPr marL="457200" lvl="0" indent="-330200" algn="l" rtl="0">
              <a:spcBef>
                <a:spcPts val="1200"/>
              </a:spcBef>
              <a:spcAft>
                <a:spcPts val="0"/>
              </a:spcAft>
              <a:buSzPts val="1600"/>
              <a:buFont typeface="Arial"/>
              <a:buChar char="●"/>
            </a:pPr>
            <a:r>
              <a:rPr lang="en" sz="1600">
                <a:latin typeface="Arial"/>
                <a:ea typeface="Arial"/>
                <a:cs typeface="Arial"/>
                <a:sym typeface="Arial"/>
              </a:rPr>
              <a:t>Deposit       </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 Withdraw           </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 Fast Cash</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Pin Change   </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Balance Enquiry  </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Mini Statement</a:t>
            </a:r>
            <a:endParaRPr sz="1600">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184150" y="118725"/>
            <a:ext cx="7772400" cy="483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latin typeface="Arial"/>
                <a:ea typeface="Arial"/>
                <a:cs typeface="Arial"/>
                <a:sym typeface="Arial"/>
              </a:rPr>
              <a:t>Balance Enquiry is function is defined not in a separate class but is present inside transaction class.</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If users want to know how much balance he has in his account, then he can use balance enquiry. Balance enquiry will go to transaction table and will check user’s latest balance and will display user’s balance in a pop up window.</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He can also logout of the transactions page using logout button ,and after logging out he will again reach to login page.</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4)   Deposit (1)</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This class can be called from transaction page and will be responsible for depositing the amount into user’s account.</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At the time of depositing amount he will be asked to enter the correct pin, and then to check whether he has entered correct pin or not ,we will have to call jdbcClass object and then with the help of this object will look into our login table for the entered pin.</a:t>
            </a:r>
            <a:endParaRPr sz="1600">
              <a:latin typeface="Arial"/>
              <a:ea typeface="Arial"/>
              <a:cs typeface="Arial"/>
              <a:sym typeface="Arial"/>
            </a:endParaRPr>
          </a:p>
          <a:p>
            <a:pPr marL="0" lvl="0" indent="0" algn="l" rtl="0">
              <a:spcBef>
                <a:spcPts val="1200"/>
              </a:spcBef>
              <a:spcAft>
                <a:spcPts val="0"/>
              </a:spcAft>
              <a:buNone/>
            </a:pPr>
            <a:endParaRPr sz="1600">
              <a:latin typeface="Arial"/>
              <a:ea typeface="Arial"/>
              <a:cs typeface="Arial"/>
              <a:sym typeface="Arial"/>
            </a:endParaRPr>
          </a:p>
          <a:p>
            <a:pPr marL="0" lvl="0" indent="0" algn="l" rtl="0">
              <a:spcBef>
                <a:spcPts val="1200"/>
              </a:spcBef>
              <a:spcAft>
                <a:spcPts val="1200"/>
              </a:spcAft>
              <a:buNone/>
            </a:pP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body" idx="1"/>
          </p:nvPr>
        </p:nvSpPr>
        <p:spPr>
          <a:xfrm>
            <a:off x="1201475" y="557850"/>
            <a:ext cx="7748700" cy="4027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latin typeface="Arial"/>
                <a:ea typeface="Arial"/>
                <a:cs typeface="Arial"/>
                <a:sym typeface="Arial"/>
              </a:rPr>
              <a:t>Entered money will be added into users balance in transaction table.</a:t>
            </a:r>
            <a:endParaRPr sz="1700"/>
          </a:p>
          <a:p>
            <a:pPr marL="0" lvl="0" indent="0" algn="l" rtl="0">
              <a:spcBef>
                <a:spcPts val="1200"/>
              </a:spcBef>
              <a:spcAft>
                <a:spcPts val="0"/>
              </a:spcAft>
              <a:buNone/>
            </a:pPr>
            <a:r>
              <a:rPr lang="en" sz="1700"/>
              <a:t>5)</a:t>
            </a:r>
            <a:r>
              <a:rPr lang="en" sz="700">
                <a:latin typeface="Arial"/>
                <a:ea typeface="Arial"/>
                <a:cs typeface="Arial"/>
                <a:sym typeface="Arial"/>
              </a:rPr>
              <a:t>  </a:t>
            </a:r>
            <a:r>
              <a:rPr lang="en" sz="1600">
                <a:latin typeface="Arial"/>
                <a:ea typeface="Arial"/>
                <a:cs typeface="Arial"/>
                <a:sym typeface="Arial"/>
              </a:rPr>
              <a:t>Withdraw</a:t>
            </a:r>
            <a:endParaRPr sz="1600">
              <a:latin typeface="Arial"/>
              <a:ea typeface="Arial"/>
              <a:cs typeface="Arial"/>
              <a:sym typeface="Arial"/>
            </a:endParaRPr>
          </a:p>
          <a:p>
            <a:pPr marL="0" lvl="0" indent="0" algn="l" rtl="0">
              <a:spcBef>
                <a:spcPts val="1600"/>
              </a:spcBef>
              <a:spcAft>
                <a:spcPts val="0"/>
              </a:spcAft>
              <a:buNone/>
            </a:pPr>
            <a:r>
              <a:rPr lang="en" sz="1600">
                <a:latin typeface="Arial"/>
                <a:ea typeface="Arial"/>
                <a:cs typeface="Arial"/>
                <a:sym typeface="Arial"/>
              </a:rPr>
              <a:t>Using this class user can withdraw amount from his account.He can withdraw whatever amount he wishes to but that much amount should be present in his account, if he tries to withdraw amount more than his balance ,then he will get an insufficient balance message. This class first check user’s balance in our database and then allow him to withdraw money</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Withdrawal amount will be deducted from user’s account balance in transaction table.</a:t>
            </a:r>
            <a:endParaRPr sz="1600">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body" idx="1"/>
          </p:nvPr>
        </p:nvSpPr>
        <p:spPr>
          <a:xfrm>
            <a:off x="1178325" y="112225"/>
            <a:ext cx="7780800" cy="4816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FFFFFF"/>
                </a:solidFill>
                <a:latin typeface="Arial"/>
                <a:ea typeface="Arial"/>
                <a:cs typeface="Arial"/>
                <a:sym typeface="Arial"/>
              </a:rPr>
              <a:t>6)</a:t>
            </a:r>
            <a:r>
              <a:rPr lang="en" sz="700">
                <a:solidFill>
                  <a:srgbClr val="FFFFFF"/>
                </a:solidFill>
                <a:latin typeface="Arial"/>
                <a:ea typeface="Arial"/>
                <a:cs typeface="Arial"/>
                <a:sym typeface="Arial"/>
              </a:rPr>
              <a:t>   </a:t>
            </a:r>
            <a:r>
              <a:rPr lang="en" sz="1600">
                <a:solidFill>
                  <a:srgbClr val="FFFFFF"/>
                </a:solidFill>
                <a:latin typeface="Arial"/>
                <a:ea typeface="Arial"/>
                <a:cs typeface="Arial"/>
                <a:sym typeface="Arial"/>
              </a:rPr>
              <a:t>Fast Cash</a:t>
            </a:r>
            <a:endParaRPr sz="1600">
              <a:solidFill>
                <a:srgbClr val="FFFFFF"/>
              </a:solidFill>
              <a:latin typeface="Arial"/>
              <a:ea typeface="Arial"/>
              <a:cs typeface="Arial"/>
              <a:sym typeface="Arial"/>
            </a:endParaRPr>
          </a:p>
          <a:p>
            <a:pPr marL="0" lvl="0" indent="0" algn="l" rtl="0">
              <a:spcBef>
                <a:spcPts val="1200"/>
              </a:spcBef>
              <a:spcAft>
                <a:spcPts val="0"/>
              </a:spcAft>
              <a:buNone/>
            </a:pPr>
            <a:r>
              <a:rPr lang="en" sz="1600">
                <a:solidFill>
                  <a:srgbClr val="FFFFFF"/>
                </a:solidFill>
                <a:latin typeface="Arial"/>
                <a:ea typeface="Arial"/>
                <a:cs typeface="Arial"/>
                <a:sym typeface="Arial"/>
              </a:rPr>
              <a:t>If the user is in hurry and he wants money immediately ,then he may use this class. This class will give many options to withdraw money like :100 ,500, 1000. In such way by only clicking on the following option he will be able to withdraw money from his account and corresponding amount will be deducted from his balance in transaction details table</a:t>
            </a:r>
            <a:endParaRPr sz="1600">
              <a:solidFill>
                <a:srgbClr val="FFFFFF"/>
              </a:solidFill>
            </a:endParaRPr>
          </a:p>
          <a:p>
            <a:pPr marL="0" lvl="0" indent="0" algn="l" rtl="0">
              <a:spcBef>
                <a:spcPts val="1200"/>
              </a:spcBef>
              <a:spcAft>
                <a:spcPts val="0"/>
              </a:spcAft>
              <a:buNone/>
            </a:pPr>
            <a:r>
              <a:rPr lang="en" sz="1600">
                <a:solidFill>
                  <a:srgbClr val="FFFFFF"/>
                </a:solidFill>
              </a:rPr>
              <a:t>7)</a:t>
            </a:r>
            <a:r>
              <a:rPr lang="en" sz="1000">
                <a:solidFill>
                  <a:srgbClr val="FFFFFF"/>
                </a:solidFill>
                <a:latin typeface="Arial"/>
                <a:ea typeface="Arial"/>
                <a:cs typeface="Arial"/>
                <a:sym typeface="Arial"/>
              </a:rPr>
              <a:t> </a:t>
            </a:r>
            <a:r>
              <a:rPr lang="en" sz="700">
                <a:solidFill>
                  <a:srgbClr val="FFFFFF"/>
                </a:solidFill>
                <a:latin typeface="Arial"/>
                <a:ea typeface="Arial"/>
                <a:cs typeface="Arial"/>
                <a:sym typeface="Arial"/>
              </a:rPr>
              <a:t>  </a:t>
            </a:r>
            <a:r>
              <a:rPr lang="en" sz="1600">
                <a:solidFill>
                  <a:srgbClr val="FFFFFF"/>
                </a:solidFill>
                <a:latin typeface="Arial"/>
                <a:ea typeface="Arial"/>
                <a:cs typeface="Arial"/>
                <a:sym typeface="Arial"/>
              </a:rPr>
              <a:t>Pin Change</a:t>
            </a:r>
            <a:endParaRPr sz="1600">
              <a:solidFill>
                <a:srgbClr val="FFFFFF"/>
              </a:solidFill>
              <a:latin typeface="Arial"/>
              <a:ea typeface="Arial"/>
              <a:cs typeface="Arial"/>
              <a:sym typeface="Arial"/>
            </a:endParaRPr>
          </a:p>
          <a:p>
            <a:pPr marL="0" lvl="0" indent="0" algn="l" rtl="0">
              <a:spcBef>
                <a:spcPts val="1600"/>
              </a:spcBef>
              <a:spcAft>
                <a:spcPts val="0"/>
              </a:spcAft>
              <a:buNone/>
            </a:pPr>
            <a:r>
              <a:rPr lang="en" sz="1600">
                <a:solidFill>
                  <a:srgbClr val="FFFFFF"/>
                </a:solidFill>
                <a:latin typeface="Arial"/>
                <a:ea typeface="Arial"/>
                <a:cs typeface="Arial"/>
                <a:sym typeface="Arial"/>
              </a:rPr>
              <a:t>If users wishes to change his pin number , then he can go to pin change to change his pin number. He first has to entered his current pin and then he will be asked to entered a new pin. After successfully changing the pin ,his pin number will be updated in login table , transaction table.</a:t>
            </a:r>
            <a:endParaRPr sz="1600">
              <a:solidFill>
                <a:srgbClr val="FFFFFF"/>
              </a:solidFill>
            </a:endParaRPr>
          </a:p>
          <a:p>
            <a:pPr marL="0" lvl="0" indent="0" algn="l" rtl="0">
              <a:spcBef>
                <a:spcPts val="1200"/>
              </a:spcBef>
              <a:spcAft>
                <a:spcPts val="16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2122</Words>
  <Application>Microsoft Office PowerPoint</Application>
  <PresentationFormat>On-screen Show (16:9)</PresentationFormat>
  <Paragraphs>190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Arial</vt:lpstr>
      <vt:lpstr>Montserrat</vt:lpstr>
      <vt:lpstr>Focus</vt:lpstr>
      <vt:lpstr>Bank Management System </vt:lpstr>
      <vt:lpstr>Introduction</vt:lpstr>
      <vt:lpstr>PowerPoint Presentation</vt:lpstr>
      <vt:lpstr>PowerPoint Presentation</vt:lpstr>
      <vt:lpstr>Classes and their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Tables</vt:lpstr>
      <vt:lpstr>PowerPoint Presentation</vt:lpstr>
      <vt:lpstr>PowerPoint Presentation</vt:lpstr>
      <vt:lpstr>Jdbc Connection</vt:lpstr>
      <vt:lpstr>Exception Handling  Signup </vt:lpstr>
      <vt:lpstr>PowerPoint Presentation</vt:lpstr>
      <vt:lpstr>Exception Handling  Mini Statement</vt:lpstr>
      <vt:lpstr>PowerPoint Presentation</vt:lpstr>
      <vt:lpstr>PowerPoint Presentation</vt:lpstr>
      <vt:lpstr>Output window Log In                                            Mini statement</vt:lpstr>
      <vt:lpstr>     Sign Up    Transaction</vt:lpstr>
      <vt:lpstr>       Deposit                                    Withdrawl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 </dc:title>
  <cp:lastModifiedBy>Lakshay Agarwal</cp:lastModifiedBy>
  <cp:revision>1</cp:revision>
  <dcterms:modified xsi:type="dcterms:W3CDTF">2020-11-27T12:38:38Z</dcterms:modified>
</cp:coreProperties>
</file>