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7" roundtripDataSignature="AMtx7mgwOIeZPVkOuz1oBIGOUvYhQhYY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This definition introduces three key objectives that are at the heart of computer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security: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• Confidentiality:  This term covers two related concepts: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Data confidentiality:  Assures that private or confidential information 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not made available or disclosed to unauthorized individuals.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 Privacy: Assures that individuals control or influence what information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related to them may be collected and stored and by whom and to whom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that information may be disclosed.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•Integrity: This term covers two related concepts: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 </a:t>
            </a:r>
            <a:endParaRPr/>
          </a:p>
        </p:txBody>
      </p:sp>
      <p:sp>
        <p:nvSpPr>
          <p:cNvPr id="103" name="Google Shape;10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32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A7D8B6">
              <a:alpha val="7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7620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Collegiate and Technical Education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228600" y="1600200"/>
            <a:ext cx="11734800" cy="4619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None/>
            </a:pPr>
            <a:r>
              <a:rPr b="1" lang="en-US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for Network Security(unit-1)</a:t>
            </a:r>
            <a:endParaRPr b="1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rgbClr val="0D5672"/>
              </a:buClr>
              <a:buSzPts val="2400"/>
              <a:buNone/>
            </a:pPr>
            <a:r>
              <a:rPr b="1" lang="en-US" sz="2400">
                <a:solidFill>
                  <a:srgbClr val="0D56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Course Outcome3 :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b="1" sz="2400">
              <a:solidFill>
                <a:srgbClr val="0D567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t/>
            </a:r>
            <a:endParaRPr b="1" sz="1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solidFill>
                  <a:srgbClr val="1367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Network Security and Management</a:t>
            </a:r>
            <a:r>
              <a:rPr b="1" i="0" lang="en-US" sz="3200" u="none" cap="none" strike="noStrike">
                <a:solidFill>
                  <a:srgbClr val="1367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solidFill>
                  <a:srgbClr val="1367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VI Semester)</a:t>
            </a:r>
            <a:endParaRPr/>
          </a:p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t/>
            </a:r>
            <a:endParaRPr b="1" sz="1200">
              <a:solidFill>
                <a:srgbClr val="13676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b="1" lang="en-US" sz="36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 and Engineering</a:t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rgbClr val="FF0000"/>
              </a:buClr>
              <a:buSzPts val="3600"/>
              <a:buNone/>
            </a:pPr>
            <a:r>
              <a:rPr b="1"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Session-3</a:t>
            </a:r>
            <a:endParaRPr b="1"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t/>
            </a:r>
            <a:endParaRPr b="1" sz="36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ogonew-removebg-preview.png"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1" y="0"/>
            <a:ext cx="943223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3276601" y="6488668"/>
            <a:ext cx="5071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 &amp; Engineering – 15CS62T</a:t>
            </a:r>
            <a:endParaRPr sz="1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165" name="Google Shape;165;p10"/>
          <p:cNvSpPr txBox="1"/>
          <p:nvPr>
            <p:ph idx="1" type="body"/>
          </p:nvPr>
        </p:nvSpPr>
        <p:spPr>
          <a:xfrm>
            <a:off x="609600" y="1600201"/>
            <a:ext cx="10439400" cy="3886199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rgbClr val="97DAF2"/>
              </a:gs>
              <a:gs pos="83000">
                <a:srgbClr val="97DAF2"/>
              </a:gs>
              <a:gs pos="100000">
                <a:srgbClr val="BAE6F6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Security Essentials: Applications and Standards, 4/e, William Stallings, Pearson Educaiton, ISBN: 9788131716649 (Chap 1).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http://williamstallings.com/NetworkSecurity/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http://www.tutorialspoint.com/NetworkSecurityEssentials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https://www.brainkart.com/article/A-Model-For-Network-Security_8384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0"/>
          <p:cNvSpPr/>
          <p:nvPr/>
        </p:nvSpPr>
        <p:spPr>
          <a:xfrm>
            <a:off x="3276601" y="6488668"/>
            <a:ext cx="5071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 &amp; Engineering – 15CS62T</a:t>
            </a:r>
            <a:endParaRPr sz="1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/>
          <p:nvPr/>
        </p:nvSpPr>
        <p:spPr>
          <a:xfrm>
            <a:off x="1392691" y="3962400"/>
            <a:ext cx="88392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3276601" y="6488668"/>
            <a:ext cx="5071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 &amp; Engineering – 15CS62T</a:t>
            </a:r>
            <a:endParaRPr sz="1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ction for Happiness on Twitter: &quot;Stay home, stay safe. Be kind to yourself  and others Image: @nikkimiles_… &quot;" id="173" name="Google Shape;1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400" y="1294151"/>
            <a:ext cx="2375747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685800" y="1386408"/>
            <a:ext cx="9220200" cy="4906963"/>
          </a:xfrm>
          <a:prstGeom prst="rect">
            <a:avLst/>
          </a:prstGeom>
          <a:gradFill>
            <a:gsLst>
              <a:gs pos="0">
                <a:srgbClr val="F2FAFD"/>
              </a:gs>
              <a:gs pos="74000">
                <a:srgbClr val="97DAF2"/>
              </a:gs>
              <a:gs pos="83000">
                <a:srgbClr val="97DAF2"/>
              </a:gs>
              <a:gs pos="100000">
                <a:srgbClr val="BAE6F6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Recap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26445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for Network Security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26445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for Network Access Security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26445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Standards</a:t>
            </a:r>
            <a:endParaRPr sz="2400">
              <a:solidFill>
                <a:srgbClr val="26445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3560309" y="6488668"/>
            <a:ext cx="5071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 &amp; Engineering – 15CS62T</a:t>
            </a:r>
            <a:endParaRPr sz="1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152400" y="3048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Recap</a:t>
            </a:r>
            <a:endParaRPr b="1" sz="3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3276601" y="6488668"/>
            <a:ext cx="5071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 &amp; Engineering – 15CS62T</a:t>
            </a:r>
            <a:endParaRPr sz="1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533400" y="1447800"/>
            <a:ext cx="27432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Services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3285345" y="1295401"/>
            <a:ext cx="2963055" cy="2964914"/>
          </a:xfrm>
          <a:prstGeom prst="rect">
            <a:avLst/>
          </a:prstGeom>
          <a:gradFill>
            <a:gsLst>
              <a:gs pos="0">
                <a:srgbClr val="F2FAFD"/>
              </a:gs>
              <a:gs pos="74000">
                <a:srgbClr val="97DAF2"/>
              </a:gs>
              <a:gs pos="83000">
                <a:srgbClr val="97DAF2"/>
              </a:gs>
              <a:gs pos="100000">
                <a:srgbClr val="BAE6F6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1B1B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1B1B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control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1B1B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confidentiality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1B1B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integrity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1B1B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Nonrepudiation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685799" y="5257800"/>
            <a:ext cx="32004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Mechanisms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3276601" y="6488668"/>
            <a:ext cx="5071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 &amp; Engineering – 15CS62T</a:t>
            </a:r>
            <a:endParaRPr sz="1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3810000" y="1207099"/>
            <a:ext cx="2971800" cy="19843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7696200" y="4953000"/>
            <a:ext cx="1905000" cy="762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8610600" y="5029200"/>
            <a:ext cx="1752600" cy="685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524000"/>
            <a:ext cx="9144000" cy="4876800"/>
          </a:xfrm>
          <a:prstGeom prst="rect">
            <a:avLst/>
          </a:prstGeom>
          <a:gradFill>
            <a:gsLst>
              <a:gs pos="0">
                <a:srgbClr val="F2FAFD"/>
              </a:gs>
              <a:gs pos="74000">
                <a:srgbClr val="97DAF2"/>
              </a:gs>
              <a:gs pos="83000">
                <a:srgbClr val="97DAF2"/>
              </a:gs>
              <a:gs pos="100000">
                <a:srgbClr val="BAE6F6"/>
              </a:gs>
            </a:gsLst>
            <a:lin ang="5400000" scaled="0"/>
          </a:gradFill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981200" y="433431"/>
            <a:ext cx="7010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for Network Security</a:t>
            </a:r>
            <a:endParaRPr sz="3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/>
          <p:nvPr/>
        </p:nvSpPr>
        <p:spPr>
          <a:xfrm>
            <a:off x="3276601" y="6488668"/>
            <a:ext cx="5071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 &amp; Engineering – 15CS62T</a:t>
            </a:r>
            <a:endParaRPr sz="1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gradFill>
            <a:gsLst>
              <a:gs pos="0">
                <a:srgbClr val="F2FAFD"/>
              </a:gs>
              <a:gs pos="74000">
                <a:srgbClr val="97DAF2"/>
              </a:gs>
              <a:gs pos="83000">
                <a:srgbClr val="97DAF2"/>
              </a:gs>
              <a:gs pos="100000">
                <a:srgbClr val="BAE6F6"/>
              </a:gs>
            </a:gsLst>
            <a:lin ang="5400000" scaled="0"/>
          </a:gradFill>
          <a:ln cap="flat" cmpd="sng" w="9525">
            <a:solidFill>
              <a:srgbClr val="A0AC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steps in designing a security service: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906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Design a suitable algorithm for the security transformation</a:t>
            </a:r>
            <a:endParaRPr/>
          </a:p>
          <a:p>
            <a:pPr indent="-381000" lvl="1" marL="9906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906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generate the secret information (keys) used by the algorithm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906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906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develop methods to distribute and share the secret information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906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906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specify a protocol enabling the principals to use the transformation and secret information for a security service 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914400" y="457200"/>
            <a:ext cx="8686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for Network Security</a:t>
            </a:r>
            <a:endParaRPr sz="3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609600" y="50454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Network Access Security Model</a:t>
            </a:r>
            <a:b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3276601" y="6488668"/>
            <a:ext cx="5071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 &amp; Engineering – 15CS62T</a:t>
            </a:r>
            <a:endParaRPr sz="1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3.pdf" id="135" name="Google Shape;135;p6"/>
          <p:cNvPicPr preferRelativeResize="0"/>
          <p:nvPr/>
        </p:nvPicPr>
        <p:blipFill rotWithShape="1">
          <a:blip r:embed="rId3">
            <a:alphaModFix/>
          </a:blip>
          <a:srcRect b="33634" l="2353" r="3529" t="28180"/>
          <a:stretch/>
        </p:blipFill>
        <p:spPr>
          <a:xfrm>
            <a:off x="1143000" y="1422816"/>
            <a:ext cx="9525000" cy="5040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/>
        </p:nvSpPr>
        <p:spPr>
          <a:xfrm>
            <a:off x="914400" y="1600200"/>
            <a:ext cx="9829800" cy="4648199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rgbClr val="97DAF2"/>
              </a:gs>
              <a:gs pos="83000">
                <a:srgbClr val="97DAF2"/>
              </a:gs>
              <a:gs pos="100000">
                <a:srgbClr val="BAE6F6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model which reflects a concern for protecting an     	information system from unwanted access.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ways to secure a system: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906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appropriate gatekeeper functions to identify users.</a:t>
            </a:r>
            <a:endParaRPr/>
          </a:p>
          <a:p>
            <a:pPr indent="-381000" lvl="1" marL="9906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906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security controls to ensure only authorised users access designated information or resources </a:t>
            </a:r>
            <a:endParaRPr/>
          </a:p>
        </p:txBody>
      </p:sp>
      <p:sp>
        <p:nvSpPr>
          <p:cNvPr id="141" name="Google Shape;141;p7"/>
          <p:cNvSpPr txBox="1"/>
          <p:nvPr>
            <p:ph type="title"/>
          </p:nvPr>
        </p:nvSpPr>
        <p:spPr>
          <a:xfrm>
            <a:off x="0" y="609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Network Access Security Model</a:t>
            </a:r>
            <a:b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3276601" y="6488668"/>
            <a:ext cx="5071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 &amp; Engineering – 15CS62T</a:t>
            </a:r>
            <a:endParaRPr sz="1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609600" y="87298"/>
            <a:ext cx="109728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Standards</a:t>
            </a:r>
            <a:endParaRPr sz="3200"/>
          </a:p>
        </p:txBody>
      </p:sp>
      <p:sp>
        <p:nvSpPr>
          <p:cNvPr id="148" name="Google Shape;148;p8"/>
          <p:cNvSpPr/>
          <p:nvPr/>
        </p:nvSpPr>
        <p:spPr>
          <a:xfrm>
            <a:off x="3276601" y="6488668"/>
            <a:ext cx="5071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 &amp; Engineering – 15CS62T</a:t>
            </a:r>
            <a:endParaRPr sz="1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617845" y="415033"/>
            <a:ext cx="356616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B1B10"/>
              </a:buClr>
              <a:buSzPts val="2800"/>
              <a:buFont typeface="Arial"/>
              <a:buNone/>
            </a:pPr>
            <a:r>
              <a:rPr b="1" lang="en-US" sz="24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NIST</a:t>
            </a:r>
            <a:endParaRPr b="1" sz="2400" u="sng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6324600" y="389994"/>
            <a:ext cx="356616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B1B10"/>
              </a:buClr>
              <a:buSzPts val="2800"/>
              <a:buFont typeface="Arial"/>
              <a:buNone/>
            </a:pPr>
            <a:r>
              <a:rPr b="1" lang="en-US" sz="24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ISOC(Internet Society)</a:t>
            </a:r>
            <a:endParaRPr b="1" sz="2400" u="sng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8"/>
          <p:cNvSpPr txBox="1"/>
          <p:nvPr/>
        </p:nvSpPr>
        <p:spPr>
          <a:xfrm>
            <a:off x="612098" y="1292260"/>
            <a:ext cx="4876800" cy="5032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marR="0" rtl="0" algn="just">
              <a:spcBef>
                <a:spcPts val="0"/>
              </a:spcBef>
              <a:spcAft>
                <a:spcPts val="0"/>
              </a:spcAft>
              <a:buClr>
                <a:srgbClr val="1B1B10"/>
              </a:buClr>
              <a:buSzPts val="1600"/>
              <a:buFont typeface="Arial"/>
              <a:buChar char="•"/>
            </a:pPr>
            <a:r>
              <a:rPr lang="en-US" sz="2400">
                <a:solidFill>
                  <a:srgbClr val="1B1B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Institute of Standards and Technology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0" marL="282575" marR="0" rtl="0" algn="just">
              <a:spcBef>
                <a:spcPts val="2000"/>
              </a:spcBef>
              <a:spcAft>
                <a:spcPts val="0"/>
              </a:spcAft>
              <a:buClr>
                <a:srgbClr val="1B1B10"/>
              </a:buClr>
              <a:buSzPts val="1600"/>
              <a:buFont typeface="Arial"/>
              <a:buChar char="•"/>
            </a:pPr>
            <a:r>
              <a:rPr lang="en-US" sz="2400">
                <a:solidFill>
                  <a:srgbClr val="1B1B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U.S. federal agency that deals with measurement science, standards, and technology related to U.S. government use and to the promotion of U.S. private-sector innovation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0" marL="282575" marR="0" rtl="0" algn="just">
              <a:spcBef>
                <a:spcPts val="2000"/>
              </a:spcBef>
              <a:spcAft>
                <a:spcPts val="0"/>
              </a:spcAft>
              <a:buClr>
                <a:srgbClr val="1B1B10"/>
              </a:buClr>
              <a:buSzPts val="1600"/>
              <a:buFont typeface="Arial"/>
              <a:buChar char="•"/>
            </a:pPr>
            <a:r>
              <a:rPr lang="en-US" sz="2400">
                <a:solidFill>
                  <a:srgbClr val="1B1B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NIST Federal Information Processing Standards (FIPS) and Special Publications (SP) have a worldwide impact</a:t>
            </a:r>
            <a:endParaRPr sz="2400">
              <a:solidFill>
                <a:srgbClr val="1B1B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5838169" y="788676"/>
            <a:ext cx="6400800" cy="5535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marR="0" rtl="0" algn="just">
              <a:spcBef>
                <a:spcPts val="2000"/>
              </a:spcBef>
              <a:spcAft>
                <a:spcPts val="0"/>
              </a:spcAft>
              <a:buClr>
                <a:srgbClr val="1B1B1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1B1B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membership society with worldwide organizational and individual membership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0" marL="282575" marR="0" rtl="0" algn="just">
              <a:spcBef>
                <a:spcPts val="2000"/>
              </a:spcBef>
              <a:spcAft>
                <a:spcPts val="0"/>
              </a:spcAft>
              <a:buClr>
                <a:srgbClr val="1B1B1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1B1B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leadership in addressing issues that confront the future of the Internet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0" marL="282575" marR="0" rtl="0" algn="just">
              <a:spcBef>
                <a:spcPts val="2000"/>
              </a:spcBef>
              <a:spcAft>
                <a:spcPts val="0"/>
              </a:spcAft>
              <a:buClr>
                <a:srgbClr val="1B1B1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1B1B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organization home for the groups responsible for Internet infrastructure standards, including the Internet Engineering Task Force (IETF) and the Internet Architecture Board (IAB)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0" marL="282575" marR="0" rtl="0" algn="just">
              <a:spcBef>
                <a:spcPts val="2000"/>
              </a:spcBef>
              <a:spcAft>
                <a:spcPts val="0"/>
              </a:spcAft>
              <a:buClr>
                <a:srgbClr val="1B1B1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1B1B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 standards and related specifications are published as Requests for Comments (RFCs)</a:t>
            </a:r>
            <a:endParaRPr sz="2400">
              <a:solidFill>
                <a:srgbClr val="1B1B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sz="3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9"/>
          <p:cNvSpPr txBox="1"/>
          <p:nvPr>
            <p:ph idx="1" type="body"/>
          </p:nvPr>
        </p:nvSpPr>
        <p:spPr>
          <a:xfrm>
            <a:off x="609600" y="1600201"/>
            <a:ext cx="7315200" cy="4038599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rgbClr val="97DAF2"/>
              </a:gs>
              <a:gs pos="83000">
                <a:srgbClr val="97DAF2"/>
              </a:gs>
              <a:gs pos="100000">
                <a:srgbClr val="BAE6F6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⮚"/>
            </a:pPr>
            <a:r>
              <a:rPr lang="en-US">
                <a:solidFill>
                  <a:srgbClr val="26445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for Network Security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⮚"/>
            </a:pPr>
            <a:r>
              <a:rPr lang="en-US">
                <a:solidFill>
                  <a:srgbClr val="26445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for Network Access Security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⮚"/>
            </a:pPr>
            <a:r>
              <a:rPr lang="en-US">
                <a:solidFill>
                  <a:srgbClr val="26445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Standards</a:t>
            </a:r>
            <a:endParaRPr>
              <a:solidFill>
                <a:srgbClr val="26445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59" name="Google Shape;159;p9"/>
          <p:cNvSpPr/>
          <p:nvPr/>
        </p:nvSpPr>
        <p:spPr>
          <a:xfrm>
            <a:off x="3276601" y="6488668"/>
            <a:ext cx="5071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 &amp; Engineering – 15CS62T</a:t>
            </a:r>
            <a:endParaRPr sz="1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Drua</dc:creator>
</cp:coreProperties>
</file>