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7" r:id="rId2"/>
    <p:sldId id="561" r:id="rId3"/>
    <p:sldId id="563" r:id="rId4"/>
    <p:sldId id="564" r:id="rId5"/>
    <p:sldId id="565" r:id="rId6"/>
    <p:sldId id="566" r:id="rId7"/>
    <p:sldId id="567" r:id="rId8"/>
    <p:sldId id="571" r:id="rId9"/>
    <p:sldId id="568" r:id="rId10"/>
    <p:sldId id="569" r:id="rId11"/>
    <p:sldId id="5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2679" autoAdjust="0"/>
  </p:normalViewPr>
  <p:slideViewPr>
    <p:cSldViewPr showGuides="1">
      <p:cViewPr varScale="1">
        <p:scale>
          <a:sx n="137" d="100"/>
          <a:sy n="137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D5B1-7B03-45D3-84E7-75966D4613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89BF6-4E99-403E-8465-B661805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6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89BF6-4E99-403E-8465-B6618051BD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C3EF-9163-4AB5-A82C-EF9476EC934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EBF7-F1FE-4DF2-A0BE-A12E86B69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Q 1.1</a:t>
            </a:r>
            <a:r>
              <a:rPr lang="en-US" sz="2200" dirty="0"/>
              <a:t>: 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Which of the following is not true?</a:t>
            </a:r>
            <a:endParaRPr lang="en-US" sz="2200" dirty="0"/>
          </a:p>
          <a:p>
            <a:endParaRPr lang="en-US" sz="22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A. Using a Gaussian kernel for KDE, all possible values for </a:t>
            </a:r>
            <a:r>
              <a:rPr lang="en-US" sz="2200" i="1" spc="-1" dirty="0">
                <a:solidFill>
                  <a:srgbClr val="000000"/>
                </a:solidFill>
                <a:ea typeface="DejaVu Sans"/>
              </a:rPr>
              <a:t>x</a:t>
            </a:r>
            <a:r>
              <a:rPr lang="en-US" sz="2200" spc="-1" baseline="-33000" dirty="0">
                <a:solidFill>
                  <a:srgbClr val="000000"/>
                </a:solidFill>
                <a:ea typeface="DejaVu Sans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 will have non-zero probability.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B. The goal of KDE is to approximate the true probability distribution function of X.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C. When using a histogram, every bucket must be represented explicitly in memory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D. With some kernels, KDE can assign zero probability to some subset of values for x</a:t>
            </a:r>
            <a:r>
              <a:rPr lang="en-US" sz="2200" spc="-1" baseline="-33000" dirty="0">
                <a:solidFill>
                  <a:srgbClr val="000000"/>
                </a:solidFill>
                <a:ea typeface="AR PL SungtiL GB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.</a:t>
            </a:r>
            <a:endParaRPr lang="en-US" sz="2200" spc="-1" dirty="0">
              <a:latin typeface="Arial"/>
            </a:endParaRPr>
          </a:p>
          <a:p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133254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1" dirty="0"/>
              <a:t>Q 2.3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 have trained a classifier, and you find there is significantly </a:t>
            </a:r>
            <a:r>
              <a:rPr lang="en-US" sz="2400" b="1" spc="-1" dirty="0">
                <a:solidFill>
                  <a:srgbClr val="000000"/>
                </a:solidFill>
                <a:ea typeface="DejaVu Sans"/>
              </a:rPr>
              <a:t>lower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loss on the test set than the training set. What is likely the case?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A. You have accidentally trained your classifier on the test set.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B.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Your classifier is generalizing well.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C. Your classifier is generalizing poorly.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D. Your classifier needs further training.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54526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1" dirty="0"/>
              <a:t>Q 2.3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 have trained a classifier, and you find there is significantly </a:t>
            </a:r>
            <a:r>
              <a:rPr lang="en-US" sz="2400" b="1" spc="-1" dirty="0">
                <a:solidFill>
                  <a:srgbClr val="000000"/>
                </a:solidFill>
                <a:ea typeface="DejaVu Sans"/>
              </a:rPr>
              <a:t>lower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loss on the test set than the training set. What is likely the case?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200" b="1" spc="-1" dirty="0">
                <a:solidFill>
                  <a:srgbClr val="0070C0"/>
                </a:solidFill>
                <a:ea typeface="AR PL SungtiL GB"/>
              </a:rPr>
              <a:t>A. You have accidentally trained your </a:t>
            </a:r>
            <a:r>
              <a:rPr lang="en-US" sz="2200" b="1" spc="-1" dirty="0">
                <a:solidFill>
                  <a:srgbClr val="0070C0"/>
                </a:solidFill>
                <a:ea typeface="DejaVu Sans"/>
              </a:rPr>
              <a:t>classifier on the test set.</a:t>
            </a:r>
            <a:r>
              <a:rPr lang="en-US" sz="2200" spc="-1" dirty="0">
                <a:solidFill>
                  <a:srgbClr val="0070C0"/>
                </a:solidFill>
                <a:ea typeface="DejaVu Sans"/>
              </a:rPr>
              <a:t> </a:t>
            </a:r>
            <a:r>
              <a:rPr lang="en-US" sz="2200" spc="-1" dirty="0">
                <a:solidFill>
                  <a:srgbClr val="FF0000"/>
                </a:solidFill>
                <a:ea typeface="DejaVu Sans"/>
              </a:rPr>
              <a:t>(This is very likely, loss will usually be the lowest on the data set on which a model has been trained)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B. 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Your classifier is generalizing well.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C. Your classifier is generalizing poorly.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D. Your classifier needs further training.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3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Q 1.1</a:t>
            </a:r>
            <a:r>
              <a:rPr lang="en-US" sz="2200" dirty="0"/>
              <a:t>: 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Which of the following is not true?</a:t>
            </a:r>
            <a:endParaRPr lang="en-US" sz="2200" dirty="0"/>
          </a:p>
          <a:p>
            <a:endParaRPr lang="en-US" sz="22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A. Using a Gaussian kernel for KDE, all possible values for </a:t>
            </a:r>
            <a:r>
              <a:rPr lang="en-US" sz="2200" i="1" spc="-1" dirty="0">
                <a:solidFill>
                  <a:srgbClr val="000000"/>
                </a:solidFill>
                <a:ea typeface="DejaVu Sans"/>
              </a:rPr>
              <a:t>x</a:t>
            </a:r>
            <a:r>
              <a:rPr lang="en-US" sz="2200" spc="-1" baseline="-33000" dirty="0">
                <a:solidFill>
                  <a:srgbClr val="000000"/>
                </a:solidFill>
                <a:ea typeface="DejaVu Sans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 will have non-zero probability.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B. The goal of KDE is to approximate the true probability distribution function of X.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70C0"/>
                </a:solidFill>
                <a:ea typeface="AR PL SungtiL GB"/>
              </a:rPr>
              <a:t>C. When using a histogram, every bucket must be represented explicitly in memory</a:t>
            </a:r>
            <a:endParaRPr lang="en-US" sz="22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D. With some kernels, KDE can assign zero probability to some subset of values for x</a:t>
            </a:r>
            <a:r>
              <a:rPr lang="en-US" sz="2200" spc="-1" baseline="-33000" dirty="0">
                <a:solidFill>
                  <a:srgbClr val="000000"/>
                </a:solidFill>
                <a:ea typeface="AR PL SungtiL GB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.</a:t>
            </a:r>
            <a:endParaRPr lang="en-US" sz="2200" spc="-1" dirty="0">
              <a:latin typeface="Arial"/>
            </a:endParaRPr>
          </a:p>
          <a:p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3644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Q 1.1</a:t>
            </a:r>
            <a:r>
              <a:rPr lang="en-US" sz="2200" dirty="0"/>
              <a:t>: 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Which of the following is not true?</a:t>
            </a:r>
            <a:endParaRPr lang="en-US" sz="2200" dirty="0"/>
          </a:p>
          <a:p>
            <a:endParaRPr lang="en-US" sz="22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A. Using a Gaussian kernel for KDE, all possible values for </a:t>
            </a:r>
            <a:r>
              <a:rPr lang="en-US" sz="2200" i="1" spc="-1" dirty="0">
                <a:solidFill>
                  <a:srgbClr val="000000"/>
                </a:solidFill>
                <a:ea typeface="DejaVu Sans"/>
              </a:rPr>
              <a:t>x</a:t>
            </a:r>
            <a:r>
              <a:rPr lang="en-US" sz="2200" spc="-1" baseline="-33000" dirty="0">
                <a:solidFill>
                  <a:srgbClr val="000000"/>
                </a:solidFill>
                <a:ea typeface="DejaVu Sans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DejaVu Sans"/>
              </a:rPr>
              <a:t> will have non-zero probability.</a:t>
            </a:r>
            <a:r>
              <a:rPr lang="en-US" sz="2200" spc="-1" dirty="0">
                <a:solidFill>
                  <a:srgbClr val="FF0000"/>
                </a:solidFill>
                <a:ea typeface="AR PL SungtiL GB"/>
              </a:rPr>
              <a:t> (Gaussian PDF positive for all inputs)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DejaVu Sans"/>
              </a:rPr>
              <a:t>B. The goal of KDE is to approximate the true probability distribution function of X.</a:t>
            </a:r>
            <a:r>
              <a:rPr lang="en-US" sz="2200" spc="-1" dirty="0">
                <a:solidFill>
                  <a:srgbClr val="FF0000"/>
                </a:solidFill>
                <a:ea typeface="AR PL SungtiL GB"/>
              </a:rPr>
              <a:t> (same goal as histograms)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70C0"/>
                </a:solidFill>
                <a:ea typeface="AR PL SungtiL GB"/>
              </a:rPr>
              <a:t>C. When using a histogram, every bucket must be represented explicitly in memory</a:t>
            </a:r>
            <a:endParaRPr lang="en-US" sz="22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D. With some kernels, KDE can assign zero probability to some subset of values for x</a:t>
            </a:r>
            <a:r>
              <a:rPr lang="en-US" sz="2200" spc="-1" baseline="-33000" dirty="0">
                <a:solidFill>
                  <a:srgbClr val="000000"/>
                </a:solidFill>
                <a:ea typeface="AR PL SungtiL GB"/>
              </a:rPr>
              <a:t>i</a:t>
            </a:r>
            <a:r>
              <a:rPr lang="en-US" sz="2200" spc="-1" dirty="0">
                <a:solidFill>
                  <a:srgbClr val="000000"/>
                </a:solidFill>
                <a:ea typeface="AR PL SungtiL GB"/>
              </a:rPr>
              <a:t>.</a:t>
            </a:r>
            <a:r>
              <a:rPr lang="en-US" sz="2200" spc="-1" dirty="0">
                <a:solidFill>
                  <a:srgbClr val="FF0000"/>
                </a:solidFill>
                <a:ea typeface="AR PL SungtiL GB"/>
              </a:rPr>
              <a:t> (Consider K = uniform(0,1))</a:t>
            </a:r>
            <a:endParaRPr lang="en-US" sz="22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200" spc="-1" dirty="0">
              <a:latin typeface="Arial"/>
            </a:endParaRPr>
          </a:p>
          <a:p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283194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Q 2.1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</a:rPr>
              <a:t>When we train a model, we are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A. Optimizing the parameters and keeping the features fixed.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B. Optimizing the features and keeping the parameters fixed. </a:t>
            </a: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C. Optimizing the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the features.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D. Keeping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features fixed and changing the predictions.</a:t>
            </a: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378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Q 2.1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</a:rPr>
              <a:t>When we train a model, we are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70C0"/>
                </a:solidFill>
                <a:ea typeface="DejaVu Sans"/>
              </a:rPr>
              <a:t>A. Optimizing the parameters and keeping the features fixed.</a:t>
            </a:r>
            <a:endParaRPr lang="en-US" sz="24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B. Optimizing the features and keeping the parameters fixed. </a:t>
            </a: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C. Optimizing the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the features.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D. Keeping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features fixed and changing the predictions.</a:t>
            </a: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2011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Q 2.1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</a:rPr>
              <a:t>When we train a model, we are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70C0"/>
                </a:solidFill>
                <a:ea typeface="DejaVu Sans"/>
              </a:rPr>
              <a:t>A. Optimizing the parameters and keeping the features fixed.</a:t>
            </a:r>
            <a:endParaRPr lang="en-US" sz="24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B. Optimizing the features and keeping the parameters fixed) </a:t>
            </a:r>
            <a:r>
              <a:rPr lang="en-US" sz="2400" spc="-1" dirty="0">
                <a:solidFill>
                  <a:srgbClr val="FF0000"/>
                </a:solidFill>
                <a:ea typeface="DejaVu Sans"/>
              </a:rPr>
              <a:t>(Feature vectors </a:t>
            </a:r>
            <a:r>
              <a:rPr lang="en-US" sz="2400" i="1" spc="-1" dirty="0">
                <a:solidFill>
                  <a:srgbClr val="FF0000"/>
                </a:solidFill>
                <a:ea typeface="DejaVu Sans"/>
              </a:rPr>
              <a:t>x</a:t>
            </a:r>
            <a:r>
              <a:rPr lang="en-US" sz="2400" spc="-1" dirty="0">
                <a:solidFill>
                  <a:srgbClr val="FF0000"/>
                </a:solidFill>
                <a:ea typeface="DejaVu Sans"/>
              </a:rPr>
              <a:t>i don’t change during training).</a:t>
            </a:r>
            <a:endParaRPr lang="en-US" sz="2400" spc="-1" dirty="0">
              <a:solidFill>
                <a:srgbClr val="000000"/>
              </a:solidFill>
              <a:ea typeface="DejaVu Sans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C. Optimizing the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the features. </a:t>
            </a:r>
            <a:r>
              <a:rPr lang="en-US" sz="2400" spc="-1" dirty="0">
                <a:solidFill>
                  <a:srgbClr val="FF0000"/>
                </a:solidFill>
                <a:ea typeface="AR PL SungtiL GB"/>
              </a:rPr>
              <a:t>(Same as B)</a:t>
            </a:r>
            <a:endParaRPr lang="en-US" sz="2400" spc="-1" dirty="0">
              <a:solidFill>
                <a:srgbClr val="FF000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D. Keeping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parameters</a:t>
            </a: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 and features fixed and changing the predictions. </a:t>
            </a:r>
            <a:r>
              <a:rPr lang="en-US" sz="2400" spc="-1" dirty="0">
                <a:solidFill>
                  <a:srgbClr val="FF0000"/>
                </a:solidFill>
                <a:ea typeface="AR PL SungtiL GB"/>
              </a:rPr>
              <a:t>(We can’t train if we don’t change the parameters)</a:t>
            </a:r>
            <a:endParaRPr lang="en-US" sz="2400" spc="-1" dirty="0">
              <a:solidFill>
                <a:srgbClr val="FF0000"/>
              </a:solidFill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3607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1" dirty="0"/>
              <a:t>Q 2.2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 have trained a classifier, and you find there is significantly </a:t>
            </a:r>
            <a:r>
              <a:rPr lang="en-US" sz="2400" b="1" spc="-1" dirty="0">
                <a:solidFill>
                  <a:srgbClr val="000000"/>
                </a:solidFill>
                <a:ea typeface="DejaVu Sans"/>
              </a:rPr>
              <a:t>higher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loss on the test set than the training set. What is likely the case?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A. You have accidentally trained your classifier on the test set.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B.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Your classifier is generalizing well.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C. Your classifier is generalizing poorly.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D. Your classifier is ready for use.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69689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1" dirty="0"/>
              <a:t>Q 2.2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 have trained a classifier, and you find there is significantly </a:t>
            </a:r>
            <a:r>
              <a:rPr lang="en-US" sz="2400" b="1" spc="-1" dirty="0">
                <a:solidFill>
                  <a:srgbClr val="000000"/>
                </a:solidFill>
                <a:ea typeface="DejaVu Sans"/>
              </a:rPr>
              <a:t>higher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loss on the test set than the training set. What is likely the case?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A. You have accidentally trained your classifier on the test set. </a:t>
            </a: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AR PL SungtiL GB"/>
              </a:rPr>
              <a:t>B.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Your classifier is generalizing well. </a:t>
            </a:r>
            <a:endParaRPr lang="en-US" sz="2400" b="1" spc="-1" dirty="0">
              <a:solidFill>
                <a:srgbClr val="FF0000"/>
              </a:solidFill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70C0"/>
                </a:solidFill>
                <a:ea typeface="DejaVu Sans"/>
              </a:rPr>
              <a:t>C. Your classifier is generalizing poorly.</a:t>
            </a:r>
            <a:endParaRPr lang="en-US" sz="24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D. Your classifier is ready for use.</a:t>
            </a:r>
            <a:endParaRPr lang="en-US" sz="2400" spc="-1" dirty="0"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72765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19F-7C58-344A-A725-190FF82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Break &amp;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E90-00A9-8C4B-A3AB-BA7DFB17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7373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1" dirty="0"/>
              <a:t>Q 2.2</a:t>
            </a:r>
            <a:r>
              <a:rPr lang="en-US" sz="2400" dirty="0"/>
              <a:t>: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You have trained a classifier, and you find there is significantly </a:t>
            </a:r>
            <a:r>
              <a:rPr lang="en-US" sz="2400" b="1" spc="-1" dirty="0">
                <a:solidFill>
                  <a:srgbClr val="000000"/>
                </a:solidFill>
                <a:ea typeface="DejaVu Sans"/>
              </a:rPr>
              <a:t>higher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loss on the test set than the training set. What is likely the case?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spc="-1" dirty="0"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DejaVu Sans"/>
              </a:rPr>
              <a:t>A. You have accidentally trained your classifier on the test set. </a:t>
            </a:r>
            <a:r>
              <a:rPr lang="en-US" sz="2000" b="1" spc="-1" dirty="0">
                <a:solidFill>
                  <a:srgbClr val="FF0000"/>
                </a:solidFill>
                <a:ea typeface="DejaVu Sans"/>
              </a:rPr>
              <a:t>(No, this would make test loss lower)</a:t>
            </a:r>
            <a:endParaRPr lang="en-US" sz="2000" b="1" spc="-1" dirty="0">
              <a:solidFill>
                <a:srgbClr val="FF0000"/>
              </a:solidFill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AR PL SungtiL GB"/>
              </a:rPr>
              <a:t>B. </a:t>
            </a:r>
            <a:r>
              <a:rPr lang="en-US" sz="2000" spc="-1" dirty="0">
                <a:solidFill>
                  <a:srgbClr val="000000"/>
                </a:solidFill>
                <a:ea typeface="DejaVu Sans"/>
              </a:rPr>
              <a:t>Your classifier is generalizing well. </a:t>
            </a:r>
            <a:r>
              <a:rPr lang="en-US" sz="2000" b="1" spc="-1" dirty="0">
                <a:solidFill>
                  <a:srgbClr val="FF0000"/>
                </a:solidFill>
                <a:ea typeface="DejaVu Sans"/>
              </a:rPr>
              <a:t>(No, test loss is high means poor generalization)</a:t>
            </a:r>
            <a:endParaRPr lang="en-US" sz="2000" b="1" spc="-1" dirty="0">
              <a:solidFill>
                <a:srgbClr val="FF0000"/>
              </a:solidFill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70C0"/>
                </a:solidFill>
                <a:ea typeface="DejaVu Sans"/>
              </a:rPr>
              <a:t>C. Your classifier is generalizing poorly.</a:t>
            </a:r>
            <a:endParaRPr lang="en-US" sz="2000" b="1" spc="-1" dirty="0">
              <a:solidFill>
                <a:srgbClr val="0070C0"/>
              </a:solidFill>
              <a:latin typeface="Arial"/>
            </a:endParaRPr>
          </a:p>
          <a:p>
            <a:pPr marL="343080" indent="-3420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DejaVu Sans"/>
              </a:rPr>
              <a:t>D. Your classifier is ready for use. </a:t>
            </a:r>
            <a:r>
              <a:rPr lang="en-US" sz="2000" b="1" spc="-1" dirty="0">
                <a:solidFill>
                  <a:srgbClr val="FF0000"/>
                </a:solidFill>
                <a:ea typeface="DejaVu Sans"/>
              </a:rPr>
              <a:t>(No, will perform poorly on new data)</a:t>
            </a:r>
            <a:endParaRPr lang="en-US" sz="2000" b="1" spc="-1" dirty="0">
              <a:solidFill>
                <a:srgbClr val="FF0000"/>
              </a:solidFill>
              <a:latin typeface="Arial"/>
            </a:endParaRPr>
          </a:p>
          <a:p>
            <a:pPr marL="343080" indent="-34200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3759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899</Words>
  <Application>Microsoft Macintosh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  <vt:lpstr>Break &amp;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</dc:creator>
  <cp:lastModifiedBy>Frederic Sala</cp:lastModifiedBy>
  <cp:revision>765</cp:revision>
  <dcterms:created xsi:type="dcterms:W3CDTF">2021-01-26T04:47:15Z</dcterms:created>
  <dcterms:modified xsi:type="dcterms:W3CDTF">2021-02-25T16:40:26Z</dcterms:modified>
</cp:coreProperties>
</file>