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264" r:id="rId5"/>
    <p:sldId id="259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AF9-CBB8-4706-BF11-373C0442FD0F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ABF2-5568-4D90-B2B0-2BB6EF61C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AF9-CBB8-4706-BF11-373C0442FD0F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ABF2-5568-4D90-B2B0-2BB6EF61C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1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AF9-CBB8-4706-BF11-373C0442FD0F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ABF2-5568-4D90-B2B0-2BB6EF61C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5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AF9-CBB8-4706-BF11-373C0442FD0F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ABF2-5568-4D90-B2B0-2BB6EF61C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5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AF9-CBB8-4706-BF11-373C0442FD0F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ABF2-5568-4D90-B2B0-2BB6EF61C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AF9-CBB8-4706-BF11-373C0442FD0F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ABF2-5568-4D90-B2B0-2BB6EF61C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2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AF9-CBB8-4706-BF11-373C0442FD0F}" type="datetimeFigureOut">
              <a:rPr lang="en-US" smtClean="0"/>
              <a:t>4/8/21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ABF2-5568-4D90-B2B0-2BB6EF61C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8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AF9-CBB8-4706-BF11-373C0442FD0F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ABF2-5568-4D90-B2B0-2BB6EF61C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5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AF9-CBB8-4706-BF11-373C0442FD0F}" type="datetimeFigureOut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ABF2-5568-4D90-B2B0-2BB6EF61C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9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AF9-CBB8-4706-BF11-373C0442FD0F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ABF2-5568-4D90-B2B0-2BB6EF61C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1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AF9-CBB8-4706-BF11-373C0442FD0F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ABF2-5568-4D90-B2B0-2BB6EF61C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9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50AF9-CBB8-4706-BF11-373C0442FD0F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2ABF2-5568-4D90-B2B0-2BB6EF61C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5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30" y="154616"/>
            <a:ext cx="11923929" cy="1226852"/>
          </a:xfrm>
          <a:ln>
            <a:noFill/>
          </a:ln>
        </p:spPr>
        <p:txBody>
          <a:bodyPr anchor="t"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Q1-1: You are running BFS on a finite tree-structured state space graph that does not have a goal state. What is the behavior of BFS?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30" y="1453830"/>
            <a:ext cx="4944230" cy="5335097"/>
          </a:xfrm>
          <a:ln>
            <a:noFill/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Visit all N nodes, then return one at random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Visit all N nodes, then return “failure”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Visit all N nodes, then return the node farthest from the initial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 stuck in an infinite loop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9742636" y="1453830"/>
            <a:ext cx="2315595" cy="5335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flipH="1">
            <a:off x="5071960" y="2515205"/>
            <a:ext cx="1309105" cy="450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8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30" y="154616"/>
            <a:ext cx="11923929" cy="1226852"/>
          </a:xfrm>
          <a:ln>
            <a:noFill/>
          </a:ln>
        </p:spPr>
        <p:txBody>
          <a:bodyPr anchor="t"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Q3-3: Consider the state space graph below. Goal states have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borders. Nodes are expanded left to right when there are ties. What solution path is returned by DFS?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2635" y="1453830"/>
            <a:ext cx="2309023" cy="5335097"/>
          </a:xfrm>
          <a:ln>
            <a:noFill/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IADFH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IADFJ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IAG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ICEG</a:t>
            </a:r>
          </a:p>
        </p:txBody>
      </p:sp>
      <p:sp>
        <p:nvSpPr>
          <p:cNvPr id="7" name="Oval 6"/>
          <p:cNvSpPr/>
          <p:nvPr/>
        </p:nvSpPr>
        <p:spPr>
          <a:xfrm>
            <a:off x="1955981" y="1543199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8" name="Oval 7"/>
          <p:cNvSpPr/>
          <p:nvPr/>
        </p:nvSpPr>
        <p:spPr>
          <a:xfrm>
            <a:off x="718143" y="2625885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1955981" y="2626981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3171892" y="2625885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3171892" y="3870302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13" name="Straight Arrow Connector 12"/>
          <p:cNvCxnSpPr>
            <a:endCxn id="9" idx="0"/>
          </p:cNvCxnSpPr>
          <p:nvPr/>
        </p:nvCxnSpPr>
        <p:spPr>
          <a:xfrm>
            <a:off x="2225696" y="2082629"/>
            <a:ext cx="0" cy="5443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10" idx="1"/>
          </p:cNvCxnSpPr>
          <p:nvPr/>
        </p:nvCxnSpPr>
        <p:spPr>
          <a:xfrm>
            <a:off x="2416413" y="2003631"/>
            <a:ext cx="834477" cy="701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7"/>
          </p:cNvCxnSpPr>
          <p:nvPr/>
        </p:nvCxnSpPr>
        <p:spPr>
          <a:xfrm flipH="1">
            <a:off x="1178575" y="2003631"/>
            <a:ext cx="856404" cy="701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4"/>
            <a:endCxn id="11" idx="0"/>
          </p:cNvCxnSpPr>
          <p:nvPr/>
        </p:nvCxnSpPr>
        <p:spPr>
          <a:xfrm>
            <a:off x="3441607" y="3165315"/>
            <a:ext cx="0" cy="7049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4"/>
            <a:endCxn id="32" idx="0"/>
          </p:cNvCxnSpPr>
          <p:nvPr/>
        </p:nvCxnSpPr>
        <p:spPr>
          <a:xfrm>
            <a:off x="987858" y="3165315"/>
            <a:ext cx="2997" cy="685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00502" y="18814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2215" y="32282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21873" y="189963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3476428" y="3239984"/>
            <a:ext cx="469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8163" y="44294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721140" y="3850567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35" name="Straight Arrow Connector 34"/>
          <p:cNvCxnSpPr>
            <a:stCxn id="32" idx="4"/>
            <a:endCxn id="37" idx="0"/>
          </p:cNvCxnSpPr>
          <p:nvPr/>
        </p:nvCxnSpPr>
        <p:spPr>
          <a:xfrm>
            <a:off x="990855" y="4389997"/>
            <a:ext cx="2191" cy="685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2282" y="56541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37" name="Oval 36"/>
          <p:cNvSpPr/>
          <p:nvPr/>
        </p:nvSpPr>
        <p:spPr>
          <a:xfrm>
            <a:off x="723331" y="5075249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8065079" y="1442927"/>
            <a:ext cx="1309105" cy="450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37" idx="4"/>
            <a:endCxn id="26" idx="0"/>
          </p:cNvCxnSpPr>
          <p:nvPr/>
        </p:nvCxnSpPr>
        <p:spPr>
          <a:xfrm flipH="1">
            <a:off x="987858" y="5614679"/>
            <a:ext cx="5188" cy="685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18143" y="6299931"/>
            <a:ext cx="539430" cy="53943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200502" y="5535681"/>
            <a:ext cx="1036745" cy="7444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950793" y="6280139"/>
            <a:ext cx="539430" cy="53943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cxnSp>
        <p:nvCxnSpPr>
          <p:cNvPr id="38" name="Straight Arrow Connector 37"/>
          <p:cNvCxnSpPr>
            <a:stCxn id="8" idx="5"/>
            <a:endCxn id="40" idx="1"/>
          </p:cNvCxnSpPr>
          <p:nvPr/>
        </p:nvCxnSpPr>
        <p:spPr>
          <a:xfrm>
            <a:off x="1178575" y="3086317"/>
            <a:ext cx="2072314" cy="2107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71891" y="5114719"/>
            <a:ext cx="539430" cy="53943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41" name="Straight Arrow Connector 40"/>
          <p:cNvCxnSpPr>
            <a:stCxn id="11" idx="4"/>
            <a:endCxn id="40" idx="0"/>
          </p:cNvCxnSpPr>
          <p:nvPr/>
        </p:nvCxnSpPr>
        <p:spPr>
          <a:xfrm flipH="1">
            <a:off x="3441606" y="4409732"/>
            <a:ext cx="1" cy="7049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flipH="1">
            <a:off x="3476428" y="4439885"/>
            <a:ext cx="469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 flipH="1">
            <a:off x="2236996" y="3709118"/>
            <a:ext cx="469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8" name="TextBox 47"/>
          <p:cNvSpPr txBox="1"/>
          <p:nvPr/>
        </p:nvSpPr>
        <p:spPr>
          <a:xfrm flipH="1">
            <a:off x="1670502" y="5512542"/>
            <a:ext cx="469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 flipH="1">
            <a:off x="2255329" y="2129740"/>
            <a:ext cx="469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7213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30" y="154616"/>
            <a:ext cx="11923929" cy="1226852"/>
          </a:xfrm>
          <a:ln>
            <a:noFill/>
          </a:ln>
        </p:spPr>
        <p:txBody>
          <a:bodyPr anchor="t"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Q3-4: Consider the state space graph below. Goal states have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borders. Nodes are expanded left to right when there are ties. What solution path is returned by IDS?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2635" y="1453830"/>
            <a:ext cx="2309023" cy="5335097"/>
          </a:xfrm>
          <a:ln>
            <a:noFill/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IADFH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IADFJ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IAG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ICEG</a:t>
            </a:r>
          </a:p>
        </p:txBody>
      </p:sp>
      <p:sp>
        <p:nvSpPr>
          <p:cNvPr id="7" name="Oval 6"/>
          <p:cNvSpPr/>
          <p:nvPr/>
        </p:nvSpPr>
        <p:spPr>
          <a:xfrm>
            <a:off x="1955981" y="1543199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8" name="Oval 7"/>
          <p:cNvSpPr/>
          <p:nvPr/>
        </p:nvSpPr>
        <p:spPr>
          <a:xfrm>
            <a:off x="718143" y="2625885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1955981" y="2626981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3171892" y="2625885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3171892" y="3870302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13" name="Straight Arrow Connector 12"/>
          <p:cNvCxnSpPr>
            <a:endCxn id="9" idx="0"/>
          </p:cNvCxnSpPr>
          <p:nvPr/>
        </p:nvCxnSpPr>
        <p:spPr>
          <a:xfrm>
            <a:off x="2225696" y="2082629"/>
            <a:ext cx="0" cy="5443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10" idx="1"/>
          </p:cNvCxnSpPr>
          <p:nvPr/>
        </p:nvCxnSpPr>
        <p:spPr>
          <a:xfrm>
            <a:off x="2416413" y="2003631"/>
            <a:ext cx="834477" cy="701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7"/>
          </p:cNvCxnSpPr>
          <p:nvPr/>
        </p:nvCxnSpPr>
        <p:spPr>
          <a:xfrm flipH="1">
            <a:off x="1178575" y="2003631"/>
            <a:ext cx="856404" cy="701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4"/>
            <a:endCxn id="11" idx="0"/>
          </p:cNvCxnSpPr>
          <p:nvPr/>
        </p:nvCxnSpPr>
        <p:spPr>
          <a:xfrm>
            <a:off x="3441607" y="3165315"/>
            <a:ext cx="0" cy="7049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4"/>
            <a:endCxn id="32" idx="0"/>
          </p:cNvCxnSpPr>
          <p:nvPr/>
        </p:nvCxnSpPr>
        <p:spPr>
          <a:xfrm>
            <a:off x="987858" y="3165315"/>
            <a:ext cx="2997" cy="685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00502" y="18814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2215" y="32282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21873" y="189963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3476428" y="3239984"/>
            <a:ext cx="469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8163" y="44294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721140" y="3850567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35" name="Straight Arrow Connector 34"/>
          <p:cNvCxnSpPr>
            <a:stCxn id="32" idx="4"/>
            <a:endCxn id="37" idx="0"/>
          </p:cNvCxnSpPr>
          <p:nvPr/>
        </p:nvCxnSpPr>
        <p:spPr>
          <a:xfrm>
            <a:off x="990855" y="4389997"/>
            <a:ext cx="2191" cy="685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2282" y="56541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37" name="Oval 36"/>
          <p:cNvSpPr/>
          <p:nvPr/>
        </p:nvSpPr>
        <p:spPr>
          <a:xfrm>
            <a:off x="723331" y="5075249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8065079" y="3495390"/>
            <a:ext cx="1309105" cy="450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37" idx="4"/>
            <a:endCxn id="26" idx="0"/>
          </p:cNvCxnSpPr>
          <p:nvPr/>
        </p:nvCxnSpPr>
        <p:spPr>
          <a:xfrm flipH="1">
            <a:off x="987858" y="5614679"/>
            <a:ext cx="5188" cy="685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18143" y="6299931"/>
            <a:ext cx="539430" cy="53943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200502" y="5535681"/>
            <a:ext cx="1036745" cy="7444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950793" y="6280139"/>
            <a:ext cx="539430" cy="53943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cxnSp>
        <p:nvCxnSpPr>
          <p:cNvPr id="38" name="Straight Arrow Connector 37"/>
          <p:cNvCxnSpPr>
            <a:stCxn id="8" idx="5"/>
            <a:endCxn id="40" idx="1"/>
          </p:cNvCxnSpPr>
          <p:nvPr/>
        </p:nvCxnSpPr>
        <p:spPr>
          <a:xfrm>
            <a:off x="1178575" y="3086317"/>
            <a:ext cx="2072314" cy="2107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71891" y="5114719"/>
            <a:ext cx="539430" cy="53943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41" name="Straight Arrow Connector 40"/>
          <p:cNvCxnSpPr>
            <a:stCxn id="11" idx="4"/>
            <a:endCxn id="40" idx="0"/>
          </p:cNvCxnSpPr>
          <p:nvPr/>
        </p:nvCxnSpPr>
        <p:spPr>
          <a:xfrm flipH="1">
            <a:off x="3441606" y="4409732"/>
            <a:ext cx="1" cy="7049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flipH="1">
            <a:off x="3476428" y="4439885"/>
            <a:ext cx="469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 flipH="1">
            <a:off x="2236996" y="3709118"/>
            <a:ext cx="469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8" name="TextBox 47"/>
          <p:cNvSpPr txBox="1"/>
          <p:nvPr/>
        </p:nvSpPr>
        <p:spPr>
          <a:xfrm flipH="1">
            <a:off x="1670502" y="5512542"/>
            <a:ext cx="469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 flipH="1">
            <a:off x="2255329" y="2129740"/>
            <a:ext cx="469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1363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30" y="154616"/>
            <a:ext cx="11923929" cy="1226852"/>
          </a:xfrm>
          <a:ln>
            <a:noFill/>
          </a:ln>
        </p:spPr>
        <p:txBody>
          <a:bodyPr anchor="t"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Q1-2: You are running UCS in the state space graph below. You just called the successor function on node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What is the cost of node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2635" y="1453830"/>
            <a:ext cx="2309023" cy="5335097"/>
          </a:xfrm>
          <a:ln>
            <a:noFill/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" name="Oval 6"/>
          <p:cNvSpPr/>
          <p:nvPr/>
        </p:nvSpPr>
        <p:spPr>
          <a:xfrm>
            <a:off x="1955981" y="1543199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8" name="Oval 7"/>
          <p:cNvSpPr/>
          <p:nvPr/>
        </p:nvSpPr>
        <p:spPr>
          <a:xfrm>
            <a:off x="718143" y="2625885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1955981" y="2626981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3171892" y="2625885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3171892" y="3870302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13" name="Straight Arrow Connector 12"/>
          <p:cNvCxnSpPr>
            <a:endCxn id="9" idx="0"/>
          </p:cNvCxnSpPr>
          <p:nvPr/>
        </p:nvCxnSpPr>
        <p:spPr>
          <a:xfrm>
            <a:off x="2225696" y="2082629"/>
            <a:ext cx="0" cy="5443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10" idx="1"/>
          </p:cNvCxnSpPr>
          <p:nvPr/>
        </p:nvCxnSpPr>
        <p:spPr>
          <a:xfrm>
            <a:off x="2416413" y="2003631"/>
            <a:ext cx="834477" cy="701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7"/>
          </p:cNvCxnSpPr>
          <p:nvPr/>
        </p:nvCxnSpPr>
        <p:spPr>
          <a:xfrm flipH="1">
            <a:off x="1178575" y="2003631"/>
            <a:ext cx="856404" cy="701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4"/>
            <a:endCxn id="11" idx="0"/>
          </p:cNvCxnSpPr>
          <p:nvPr/>
        </p:nvCxnSpPr>
        <p:spPr>
          <a:xfrm>
            <a:off x="3441607" y="3165315"/>
            <a:ext cx="0" cy="7049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32" idx="0"/>
          </p:cNvCxnSpPr>
          <p:nvPr/>
        </p:nvCxnSpPr>
        <p:spPr>
          <a:xfrm>
            <a:off x="2225696" y="3166411"/>
            <a:ext cx="0" cy="685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00502" y="18814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03003" y="222577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21873" y="189963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3476428" y="3239984"/>
            <a:ext cx="469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89430" y="319008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2" name="Oval 31"/>
          <p:cNvSpPr/>
          <p:nvPr/>
        </p:nvSpPr>
        <p:spPr>
          <a:xfrm>
            <a:off x="1955981" y="3851663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35" name="Straight Arrow Connector 34"/>
          <p:cNvCxnSpPr>
            <a:stCxn id="32" idx="4"/>
            <a:endCxn id="37" idx="0"/>
          </p:cNvCxnSpPr>
          <p:nvPr/>
        </p:nvCxnSpPr>
        <p:spPr>
          <a:xfrm>
            <a:off x="2225696" y="4391093"/>
            <a:ext cx="2191" cy="685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91621" y="441476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7" name="Oval 36"/>
          <p:cNvSpPr/>
          <p:nvPr/>
        </p:nvSpPr>
        <p:spPr>
          <a:xfrm>
            <a:off x="1958172" y="5076345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8065079" y="4508465"/>
            <a:ext cx="1309105" cy="450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0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30" y="154616"/>
            <a:ext cx="11923929" cy="1226852"/>
          </a:xfrm>
          <a:ln>
            <a:noFill/>
          </a:ln>
        </p:spPr>
        <p:txBody>
          <a:bodyPr anchor="t"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Q1-3: You are running UCS in the state space graph below. You just expanded (visited) node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What node will the search expand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2635" y="1453830"/>
            <a:ext cx="2309023" cy="5335097"/>
          </a:xfrm>
          <a:ln>
            <a:noFill/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" name="Oval 6"/>
          <p:cNvSpPr/>
          <p:nvPr/>
        </p:nvSpPr>
        <p:spPr>
          <a:xfrm>
            <a:off x="1955981" y="1543199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8" name="Oval 7"/>
          <p:cNvSpPr/>
          <p:nvPr/>
        </p:nvSpPr>
        <p:spPr>
          <a:xfrm>
            <a:off x="718143" y="2625885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1955981" y="2626981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3171892" y="2625885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3171892" y="3870302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13" name="Straight Arrow Connector 12"/>
          <p:cNvCxnSpPr>
            <a:endCxn id="9" idx="0"/>
          </p:cNvCxnSpPr>
          <p:nvPr/>
        </p:nvCxnSpPr>
        <p:spPr>
          <a:xfrm>
            <a:off x="2225696" y="2082629"/>
            <a:ext cx="0" cy="5443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10" idx="1"/>
          </p:cNvCxnSpPr>
          <p:nvPr/>
        </p:nvCxnSpPr>
        <p:spPr>
          <a:xfrm>
            <a:off x="2416413" y="2003631"/>
            <a:ext cx="834477" cy="701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7"/>
          </p:cNvCxnSpPr>
          <p:nvPr/>
        </p:nvCxnSpPr>
        <p:spPr>
          <a:xfrm flipH="1">
            <a:off x="1178575" y="2003631"/>
            <a:ext cx="856404" cy="701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4"/>
            <a:endCxn id="11" idx="0"/>
          </p:cNvCxnSpPr>
          <p:nvPr/>
        </p:nvCxnSpPr>
        <p:spPr>
          <a:xfrm>
            <a:off x="3441607" y="3165315"/>
            <a:ext cx="0" cy="7049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32" idx="0"/>
          </p:cNvCxnSpPr>
          <p:nvPr/>
        </p:nvCxnSpPr>
        <p:spPr>
          <a:xfrm>
            <a:off x="2225696" y="3166411"/>
            <a:ext cx="0" cy="685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00502" y="18814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03003" y="222577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21873" y="189963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3476428" y="3239984"/>
            <a:ext cx="469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89430" y="319008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2" name="Oval 31"/>
          <p:cNvSpPr/>
          <p:nvPr/>
        </p:nvSpPr>
        <p:spPr>
          <a:xfrm>
            <a:off x="1955981" y="3851663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35" name="Straight Arrow Connector 34"/>
          <p:cNvCxnSpPr>
            <a:stCxn id="32" idx="4"/>
            <a:endCxn id="37" idx="0"/>
          </p:cNvCxnSpPr>
          <p:nvPr/>
        </p:nvCxnSpPr>
        <p:spPr>
          <a:xfrm>
            <a:off x="2225696" y="4391093"/>
            <a:ext cx="2191" cy="685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91621" y="441476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7" name="Oval 36"/>
          <p:cNvSpPr/>
          <p:nvPr/>
        </p:nvSpPr>
        <p:spPr>
          <a:xfrm>
            <a:off x="1958172" y="5076345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8141885" y="2464299"/>
            <a:ext cx="1309105" cy="450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3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30" y="154616"/>
            <a:ext cx="11923929" cy="1226852"/>
          </a:xfrm>
          <a:ln>
            <a:noFill/>
          </a:ln>
        </p:spPr>
        <p:txBody>
          <a:bodyPr anchor="t"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Q2-1: You are running DFS in the state space graph below. DFS expands nodes left to right.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is the goal state. The state space graph is infinite (the path after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does not terminate). What is the behavior of DFS?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2635" y="1453830"/>
            <a:ext cx="2309023" cy="5335097"/>
          </a:xfrm>
          <a:ln>
            <a:noFill/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Get stuck in an infinite loop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Return A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Return G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Return “failure”</a:t>
            </a:r>
          </a:p>
        </p:txBody>
      </p:sp>
      <p:sp>
        <p:nvSpPr>
          <p:cNvPr id="7" name="Oval 6"/>
          <p:cNvSpPr/>
          <p:nvPr/>
        </p:nvSpPr>
        <p:spPr>
          <a:xfrm>
            <a:off x="1955981" y="1543199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8" name="Oval 7"/>
          <p:cNvSpPr/>
          <p:nvPr/>
        </p:nvSpPr>
        <p:spPr>
          <a:xfrm>
            <a:off x="718143" y="2625885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1955981" y="2626981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3171892" y="2625885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3171892" y="3870302"/>
            <a:ext cx="539430" cy="53943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13" name="Straight Arrow Connector 12"/>
          <p:cNvCxnSpPr>
            <a:endCxn id="9" idx="0"/>
          </p:cNvCxnSpPr>
          <p:nvPr/>
        </p:nvCxnSpPr>
        <p:spPr>
          <a:xfrm>
            <a:off x="2225696" y="2082629"/>
            <a:ext cx="0" cy="5443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10" idx="1"/>
          </p:cNvCxnSpPr>
          <p:nvPr/>
        </p:nvCxnSpPr>
        <p:spPr>
          <a:xfrm>
            <a:off x="2416413" y="2003631"/>
            <a:ext cx="834477" cy="701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7"/>
          </p:cNvCxnSpPr>
          <p:nvPr/>
        </p:nvCxnSpPr>
        <p:spPr>
          <a:xfrm flipH="1">
            <a:off x="1178575" y="2003631"/>
            <a:ext cx="856404" cy="701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4"/>
            <a:endCxn id="11" idx="0"/>
          </p:cNvCxnSpPr>
          <p:nvPr/>
        </p:nvCxnSpPr>
        <p:spPr>
          <a:xfrm>
            <a:off x="3441607" y="3165315"/>
            <a:ext cx="0" cy="7049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32" idx="0"/>
          </p:cNvCxnSpPr>
          <p:nvPr/>
        </p:nvCxnSpPr>
        <p:spPr>
          <a:xfrm>
            <a:off x="2225696" y="3166411"/>
            <a:ext cx="0" cy="685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00502" y="18814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03003" y="222577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21873" y="189963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3476428" y="3239984"/>
            <a:ext cx="469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89430" y="319008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2" name="Oval 31"/>
          <p:cNvSpPr/>
          <p:nvPr/>
        </p:nvSpPr>
        <p:spPr>
          <a:xfrm>
            <a:off x="1955981" y="3851663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35" name="Straight Arrow Connector 34"/>
          <p:cNvCxnSpPr>
            <a:stCxn id="32" idx="4"/>
            <a:endCxn id="37" idx="0"/>
          </p:cNvCxnSpPr>
          <p:nvPr/>
        </p:nvCxnSpPr>
        <p:spPr>
          <a:xfrm>
            <a:off x="2225696" y="4391093"/>
            <a:ext cx="2191" cy="685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91621" y="441476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8141885" y="1805921"/>
            <a:ext cx="1309105" cy="450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79474" y="515411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853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30" y="154616"/>
            <a:ext cx="11923929" cy="1226852"/>
          </a:xfrm>
          <a:ln>
            <a:noFill/>
          </a:ln>
        </p:spPr>
        <p:txBody>
          <a:bodyPr anchor="t"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Q2-2: You need to search a randomly generated state space graph with one goal, uniform edges costs, d=2, and m=100. Considering worst case behavior, do you select BFS or DFS for your 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30" y="1453830"/>
            <a:ext cx="4944230" cy="5335097"/>
          </a:xfrm>
          <a:ln>
            <a:noFill/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BFS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</a:p>
        </p:txBody>
      </p:sp>
      <p:sp>
        <p:nvSpPr>
          <p:cNvPr id="4" name="Rectangle 3"/>
          <p:cNvSpPr/>
          <p:nvPr/>
        </p:nvSpPr>
        <p:spPr>
          <a:xfrm>
            <a:off x="9742636" y="1453830"/>
            <a:ext cx="2315595" cy="5335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flipH="1">
            <a:off x="2085358" y="1453830"/>
            <a:ext cx="1309105" cy="450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3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30" y="154616"/>
            <a:ext cx="11923929" cy="1226852"/>
          </a:xfrm>
          <a:ln>
            <a:noFill/>
          </a:ln>
        </p:spPr>
        <p:txBody>
          <a:bodyPr anchor="t"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Q2-3: You need to search a randomly generated state space graph with one goal, uniform edges costs, d=25, and m=25. Considering worst case behavior, do you select BFS or DFS for your 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30" y="1453830"/>
            <a:ext cx="4944230" cy="5335097"/>
          </a:xfrm>
          <a:ln>
            <a:noFill/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BFS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</a:p>
        </p:txBody>
      </p:sp>
      <p:sp>
        <p:nvSpPr>
          <p:cNvPr id="4" name="Rectangle 3"/>
          <p:cNvSpPr/>
          <p:nvPr/>
        </p:nvSpPr>
        <p:spPr>
          <a:xfrm>
            <a:off x="9742636" y="1453830"/>
            <a:ext cx="2315595" cy="5335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flipH="1">
            <a:off x="2085358" y="2440588"/>
            <a:ext cx="1309105" cy="450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7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30" y="154616"/>
            <a:ext cx="11923929" cy="1226852"/>
          </a:xfrm>
          <a:ln>
            <a:noFill/>
          </a:ln>
        </p:spPr>
        <p:txBody>
          <a:bodyPr anchor="t"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Q2-4: You need to search a randomly generated state space graph with many goals, uniform edges costs, d=5, and m=10. Considering worst case behavior, do you select BFS or DFS for your 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30" y="1453830"/>
            <a:ext cx="4944230" cy="5335097"/>
          </a:xfrm>
          <a:ln>
            <a:noFill/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BFS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</a:p>
        </p:txBody>
      </p:sp>
      <p:sp>
        <p:nvSpPr>
          <p:cNvPr id="4" name="Rectangle 3"/>
          <p:cNvSpPr/>
          <p:nvPr/>
        </p:nvSpPr>
        <p:spPr>
          <a:xfrm>
            <a:off x="9742636" y="1453830"/>
            <a:ext cx="2315595" cy="5335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flipH="1">
            <a:off x="2085358" y="1453830"/>
            <a:ext cx="1309105" cy="450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8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30" y="154616"/>
            <a:ext cx="11923929" cy="1226852"/>
          </a:xfrm>
          <a:ln>
            <a:noFill/>
          </a:ln>
        </p:spPr>
        <p:txBody>
          <a:bodyPr anchor="t"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Q3-1: Consider the state space graph below. Goal states have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borders. Nodes are expanded left to right when there are ties. What solution path is returned by BFS?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2635" y="1453830"/>
            <a:ext cx="2309023" cy="5335097"/>
          </a:xfrm>
          <a:ln>
            <a:noFill/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IADFH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IADFJ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IAG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ICEG</a:t>
            </a:r>
          </a:p>
        </p:txBody>
      </p:sp>
      <p:sp>
        <p:nvSpPr>
          <p:cNvPr id="7" name="Oval 6"/>
          <p:cNvSpPr/>
          <p:nvPr/>
        </p:nvSpPr>
        <p:spPr>
          <a:xfrm>
            <a:off x="1955981" y="1543199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8" name="Oval 7"/>
          <p:cNvSpPr/>
          <p:nvPr/>
        </p:nvSpPr>
        <p:spPr>
          <a:xfrm>
            <a:off x="718143" y="2625885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1955981" y="2626981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3171892" y="2625885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3171892" y="3870302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13" name="Straight Arrow Connector 12"/>
          <p:cNvCxnSpPr>
            <a:endCxn id="9" idx="0"/>
          </p:cNvCxnSpPr>
          <p:nvPr/>
        </p:nvCxnSpPr>
        <p:spPr>
          <a:xfrm>
            <a:off x="2225696" y="2082629"/>
            <a:ext cx="0" cy="5443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10" idx="1"/>
          </p:cNvCxnSpPr>
          <p:nvPr/>
        </p:nvCxnSpPr>
        <p:spPr>
          <a:xfrm>
            <a:off x="2416413" y="2003631"/>
            <a:ext cx="834477" cy="701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7"/>
          </p:cNvCxnSpPr>
          <p:nvPr/>
        </p:nvCxnSpPr>
        <p:spPr>
          <a:xfrm flipH="1">
            <a:off x="1178575" y="2003631"/>
            <a:ext cx="856404" cy="701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4"/>
            <a:endCxn id="11" idx="0"/>
          </p:cNvCxnSpPr>
          <p:nvPr/>
        </p:nvCxnSpPr>
        <p:spPr>
          <a:xfrm>
            <a:off x="3441607" y="3165315"/>
            <a:ext cx="0" cy="7049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4"/>
            <a:endCxn id="32" idx="0"/>
          </p:cNvCxnSpPr>
          <p:nvPr/>
        </p:nvCxnSpPr>
        <p:spPr>
          <a:xfrm>
            <a:off x="987858" y="3165315"/>
            <a:ext cx="2997" cy="685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00502" y="18814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2215" y="32282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21873" y="189963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3476428" y="3239984"/>
            <a:ext cx="469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8163" y="44294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721140" y="3850567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35" name="Straight Arrow Connector 34"/>
          <p:cNvCxnSpPr>
            <a:stCxn id="32" idx="4"/>
            <a:endCxn id="37" idx="0"/>
          </p:cNvCxnSpPr>
          <p:nvPr/>
        </p:nvCxnSpPr>
        <p:spPr>
          <a:xfrm>
            <a:off x="990855" y="4389997"/>
            <a:ext cx="2191" cy="685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2282" y="56541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37" name="Oval 36"/>
          <p:cNvSpPr/>
          <p:nvPr/>
        </p:nvSpPr>
        <p:spPr>
          <a:xfrm>
            <a:off x="723331" y="5075249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8065079" y="3521698"/>
            <a:ext cx="1309105" cy="450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37" idx="4"/>
            <a:endCxn id="26" idx="0"/>
          </p:cNvCxnSpPr>
          <p:nvPr/>
        </p:nvCxnSpPr>
        <p:spPr>
          <a:xfrm flipH="1">
            <a:off x="987858" y="5614679"/>
            <a:ext cx="5188" cy="685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18143" y="6299931"/>
            <a:ext cx="539430" cy="53943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200502" y="5535681"/>
            <a:ext cx="1036745" cy="7444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950793" y="6280139"/>
            <a:ext cx="539430" cy="53943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cxnSp>
        <p:nvCxnSpPr>
          <p:cNvPr id="38" name="Straight Arrow Connector 37"/>
          <p:cNvCxnSpPr>
            <a:stCxn id="8" idx="5"/>
            <a:endCxn id="40" idx="1"/>
          </p:cNvCxnSpPr>
          <p:nvPr/>
        </p:nvCxnSpPr>
        <p:spPr>
          <a:xfrm>
            <a:off x="1178575" y="3086317"/>
            <a:ext cx="2072314" cy="2107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71891" y="5114719"/>
            <a:ext cx="539430" cy="53943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41" name="Straight Arrow Connector 40"/>
          <p:cNvCxnSpPr>
            <a:stCxn id="11" idx="4"/>
            <a:endCxn id="40" idx="0"/>
          </p:cNvCxnSpPr>
          <p:nvPr/>
        </p:nvCxnSpPr>
        <p:spPr>
          <a:xfrm flipH="1">
            <a:off x="3441606" y="4409732"/>
            <a:ext cx="1" cy="7049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flipH="1">
            <a:off x="3476428" y="4439885"/>
            <a:ext cx="469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 flipH="1">
            <a:off x="2236996" y="3709118"/>
            <a:ext cx="469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8" name="TextBox 47"/>
          <p:cNvSpPr txBox="1"/>
          <p:nvPr/>
        </p:nvSpPr>
        <p:spPr>
          <a:xfrm flipH="1">
            <a:off x="1670502" y="5512542"/>
            <a:ext cx="469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 flipH="1">
            <a:off x="2255329" y="2129740"/>
            <a:ext cx="469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877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30" y="154616"/>
            <a:ext cx="11923929" cy="1226852"/>
          </a:xfrm>
          <a:ln>
            <a:noFill/>
          </a:ln>
        </p:spPr>
        <p:txBody>
          <a:bodyPr anchor="t"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Q3-2: Consider the state space graph below. Goal states have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borders. Nodes are expanded left to right when there are ties. What solution path is returned by UCS?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2635" y="1453830"/>
            <a:ext cx="2309023" cy="5335097"/>
          </a:xfrm>
          <a:ln>
            <a:noFill/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IADFH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IADFJ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IAG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ICEG</a:t>
            </a:r>
          </a:p>
        </p:txBody>
      </p:sp>
      <p:sp>
        <p:nvSpPr>
          <p:cNvPr id="7" name="Oval 6"/>
          <p:cNvSpPr/>
          <p:nvPr/>
        </p:nvSpPr>
        <p:spPr>
          <a:xfrm>
            <a:off x="1955981" y="1543199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8" name="Oval 7"/>
          <p:cNvSpPr/>
          <p:nvPr/>
        </p:nvSpPr>
        <p:spPr>
          <a:xfrm>
            <a:off x="718143" y="2625885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1955981" y="2626981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3171892" y="2625885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3171892" y="3870302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13" name="Straight Arrow Connector 12"/>
          <p:cNvCxnSpPr>
            <a:endCxn id="9" idx="0"/>
          </p:cNvCxnSpPr>
          <p:nvPr/>
        </p:nvCxnSpPr>
        <p:spPr>
          <a:xfrm>
            <a:off x="2225696" y="2082629"/>
            <a:ext cx="0" cy="5443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10" idx="1"/>
          </p:cNvCxnSpPr>
          <p:nvPr/>
        </p:nvCxnSpPr>
        <p:spPr>
          <a:xfrm>
            <a:off x="2416413" y="2003631"/>
            <a:ext cx="834477" cy="701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7"/>
          </p:cNvCxnSpPr>
          <p:nvPr/>
        </p:nvCxnSpPr>
        <p:spPr>
          <a:xfrm flipH="1">
            <a:off x="1178575" y="2003631"/>
            <a:ext cx="856404" cy="701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4"/>
            <a:endCxn id="11" idx="0"/>
          </p:cNvCxnSpPr>
          <p:nvPr/>
        </p:nvCxnSpPr>
        <p:spPr>
          <a:xfrm>
            <a:off x="3441607" y="3165315"/>
            <a:ext cx="0" cy="7049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4"/>
            <a:endCxn id="32" idx="0"/>
          </p:cNvCxnSpPr>
          <p:nvPr/>
        </p:nvCxnSpPr>
        <p:spPr>
          <a:xfrm>
            <a:off x="987858" y="3165315"/>
            <a:ext cx="2997" cy="685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00502" y="18814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2215" y="32282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21873" y="189963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3476428" y="3239984"/>
            <a:ext cx="469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8163" y="44294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721140" y="3850567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35" name="Straight Arrow Connector 34"/>
          <p:cNvCxnSpPr>
            <a:stCxn id="32" idx="4"/>
            <a:endCxn id="37" idx="0"/>
          </p:cNvCxnSpPr>
          <p:nvPr/>
        </p:nvCxnSpPr>
        <p:spPr>
          <a:xfrm>
            <a:off x="990855" y="4389997"/>
            <a:ext cx="2191" cy="685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2282" y="56541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37" name="Oval 36"/>
          <p:cNvSpPr/>
          <p:nvPr/>
        </p:nvSpPr>
        <p:spPr>
          <a:xfrm>
            <a:off x="723331" y="5075249"/>
            <a:ext cx="539430" cy="539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8065079" y="4508465"/>
            <a:ext cx="1309105" cy="450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37" idx="4"/>
            <a:endCxn id="26" idx="0"/>
          </p:cNvCxnSpPr>
          <p:nvPr/>
        </p:nvCxnSpPr>
        <p:spPr>
          <a:xfrm flipH="1">
            <a:off x="987858" y="5614679"/>
            <a:ext cx="5188" cy="685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18143" y="6299931"/>
            <a:ext cx="539430" cy="53943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200502" y="5535681"/>
            <a:ext cx="1036745" cy="7444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950793" y="6280139"/>
            <a:ext cx="539430" cy="53943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cxnSp>
        <p:nvCxnSpPr>
          <p:cNvPr id="38" name="Straight Arrow Connector 37"/>
          <p:cNvCxnSpPr>
            <a:stCxn id="8" idx="5"/>
            <a:endCxn id="40" idx="1"/>
          </p:cNvCxnSpPr>
          <p:nvPr/>
        </p:nvCxnSpPr>
        <p:spPr>
          <a:xfrm>
            <a:off x="1178575" y="3086317"/>
            <a:ext cx="2072314" cy="2107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71891" y="5114719"/>
            <a:ext cx="539430" cy="53943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41" name="Straight Arrow Connector 40"/>
          <p:cNvCxnSpPr>
            <a:stCxn id="11" idx="4"/>
            <a:endCxn id="40" idx="0"/>
          </p:cNvCxnSpPr>
          <p:nvPr/>
        </p:nvCxnSpPr>
        <p:spPr>
          <a:xfrm flipH="1">
            <a:off x="3441606" y="4409732"/>
            <a:ext cx="1" cy="7049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flipH="1">
            <a:off x="3476428" y="4439885"/>
            <a:ext cx="469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 flipH="1">
            <a:off x="2236996" y="3709118"/>
            <a:ext cx="469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8" name="TextBox 47"/>
          <p:cNvSpPr txBox="1"/>
          <p:nvPr/>
        </p:nvSpPr>
        <p:spPr>
          <a:xfrm flipH="1">
            <a:off x="1670502" y="5512542"/>
            <a:ext cx="469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 flipH="1">
            <a:off x="2255329" y="2129740"/>
            <a:ext cx="469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0746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608</Words>
  <Application>Microsoft Macintosh PowerPoint</Application>
  <PresentationFormat>Widescreen</PresentationFormat>
  <Paragraphs>192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Q1-1: You are running BFS on a finite tree-structured state space graph that does not have a goal state. What is the behavior of BFS?</vt:lpstr>
      <vt:lpstr>Q1-2: You are running UCS in the state space graph below. You just called the successor function on node D. What is the cost of node F?</vt:lpstr>
      <vt:lpstr>Q1-3: You are running UCS in the state space graph below. You just expanded (visited) node C. What node will the search expand next?</vt:lpstr>
      <vt:lpstr>Q2-1: You are running DFS in the state space graph below. DFS expands nodes left to right. G is the goal state. The state space graph is infinite (the path after D does not terminate). What is the behavior of DFS?</vt:lpstr>
      <vt:lpstr>Q2-2: You need to search a randomly generated state space graph with one goal, uniform edges costs, d=2, and m=100. Considering worst case behavior, do you select BFS or DFS for your search?</vt:lpstr>
      <vt:lpstr>Q2-3: You need to search a randomly generated state space graph with one goal, uniform edges costs, d=25, and m=25. Considering worst case behavior, do you select BFS or DFS for your search?</vt:lpstr>
      <vt:lpstr>Q2-4: You need to search a randomly generated state space graph with many goals, uniform edges costs, d=5, and m=10. Considering worst case behavior, do you select BFS or DFS for your search?</vt:lpstr>
      <vt:lpstr>Q3-1: Consider the state space graph below. Goal states have bold borders. Nodes are expanded left to right when there are ties. What solution path is returned by BFS?</vt:lpstr>
      <vt:lpstr>Q3-2: Consider the state space graph below. Goal states have bold borders. Nodes are expanded left to right when there are ties. What solution path is returned by UCS?</vt:lpstr>
      <vt:lpstr>Q3-3: Consider the state space graph below. Goal states have bold borders. Nodes are expanded left to right when there are ties. What solution path is returned by DFS?</vt:lpstr>
      <vt:lpstr>Q3-4: Consider the state space graph below. Goal states have bold borders. Nodes are expanded left to right when there are ties. What solution path is returned by IDS?</vt:lpstr>
    </vt:vector>
  </TitlesOfParts>
  <Company>Wisconsin Institutes for Discovery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Gitter, Tony</dc:creator>
  <cp:lastModifiedBy>Sharon Li</cp:lastModifiedBy>
  <cp:revision>18</cp:revision>
  <dcterms:created xsi:type="dcterms:W3CDTF">2020-09-03T15:28:15Z</dcterms:created>
  <dcterms:modified xsi:type="dcterms:W3CDTF">2021-04-08T20:52:09Z</dcterms:modified>
</cp:coreProperties>
</file>