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56" r:id="rId8"/>
    <p:sldId id="257"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C542A2-74C8-4D35-8644-8FB4D2B3E6E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114701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C542A2-74C8-4D35-8644-8FB4D2B3E6E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16327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C542A2-74C8-4D35-8644-8FB4D2B3E6E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272566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C542A2-74C8-4D35-8644-8FB4D2B3E6E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9339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C542A2-74C8-4D35-8644-8FB4D2B3E6E0}"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304864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C542A2-74C8-4D35-8644-8FB4D2B3E6E0}"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25988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C542A2-74C8-4D35-8644-8FB4D2B3E6E0}"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193796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C542A2-74C8-4D35-8644-8FB4D2B3E6E0}"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232827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542A2-74C8-4D35-8644-8FB4D2B3E6E0}"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229066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542A2-74C8-4D35-8644-8FB4D2B3E6E0}"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4150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542A2-74C8-4D35-8644-8FB4D2B3E6E0}"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2BCAD-6337-46C1-B16C-3C7370BB6A5D}" type="slidenum">
              <a:rPr lang="en-IN" smtClean="0"/>
              <a:t>‹#›</a:t>
            </a:fld>
            <a:endParaRPr lang="en-IN"/>
          </a:p>
        </p:txBody>
      </p:sp>
    </p:spTree>
    <p:extLst>
      <p:ext uri="{BB962C8B-B14F-4D97-AF65-F5344CB8AC3E}">
        <p14:creationId xmlns:p14="http://schemas.microsoft.com/office/powerpoint/2010/main" val="134513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542A2-74C8-4D35-8644-8FB4D2B3E6E0}" type="datetimeFigureOut">
              <a:rPr lang="en-IN" smtClean="0"/>
              <a:t>03-08-2023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2BCAD-6337-46C1-B16C-3C7370BB6A5D}" type="slidenum">
              <a:rPr lang="en-IN" smtClean="0"/>
              <a:t>‹#›</a:t>
            </a:fld>
            <a:endParaRPr lang="en-IN"/>
          </a:p>
        </p:txBody>
      </p:sp>
    </p:spTree>
    <p:extLst>
      <p:ext uri="{BB962C8B-B14F-4D97-AF65-F5344CB8AC3E}">
        <p14:creationId xmlns:p14="http://schemas.microsoft.com/office/powerpoint/2010/main" val="221876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9397" y="90152"/>
            <a:ext cx="11204620" cy="6247864"/>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Schema Design: </a:t>
            </a:r>
            <a:r>
              <a:rPr lang="en-US" sz="2000" dirty="0" smtClean="0">
                <a:latin typeface="Times New Roman" panose="02020603050405020304" pitchFamily="18" charset="0"/>
                <a:cs typeface="Times New Roman" panose="02020603050405020304" pitchFamily="18" charset="0"/>
              </a:rPr>
              <a:t>Stars, Snowflakes, and Fact Constellations: Schemas for Multidimensional Databases The entity relationship data model is commonly used in the design of relational databases, where a database schema consists of a set of entities and the relationships between them. Such a data model is appropriate for online transaction processing. A data warehouse, however, requires a concise, subject-oriented schema that facilitates on-line data analysis. The most popular data model for a data warehouse is a multidimensional model. Such a model can exist in the form of a star schema, a snowflake schema, or a fact constellation schema. Let’s look at each of these schema types. Star schema: The most common modeling paradigm is the star schema, in which the data warehouse contains (1) a large central table (fact table) containing the bulk of the data, with no redundancy, and (2) a set of smaller attendant tables (dimension tables), one for each dimension. The schema graph resembles a starburst, with the dimension tables displayed in a radial pattern around the central fact table.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t>Star schema: </a:t>
            </a:r>
            <a:r>
              <a:rPr lang="en-US" sz="2000" dirty="0" smtClean="0"/>
              <a:t>A star schema for All Electronics sales is shown in Figure. Sales are considered along four dimensions, name, time, item, branch, and location. The schema contains a central fact table for sales that contains keys to each of the four dimensions, along with two measures: dollars sold and units sold. To minimize the size of the fact table, dimension identifiers (such as time key and item key) are system-generated identifiers. Notice that in the star schema, each dimension is represented by only one table, and each table contains a set of attributes. For example, the location dimension table contains the attribute set {location key, street, city, province or state, country}. This constraint may introduce some redundancy.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17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220" y="927279"/>
            <a:ext cx="10766738" cy="3170099"/>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Tier-2</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The middle tier is an OLAP server that is typically implemented using either a relational OLAP (ROLAP) model or a multidimensional OLAP. OLAP model is an extended relational DBMS </a:t>
            </a:r>
            <a:r>
              <a:rPr lang="en-US" sz="2000" dirty="0" err="1" smtClean="0">
                <a:latin typeface="Times New Roman" panose="02020603050405020304" pitchFamily="18" charset="0"/>
                <a:cs typeface="Times New Roman" panose="02020603050405020304" pitchFamily="18" charset="0"/>
              </a:rPr>
              <a:t>thatmaps</a:t>
            </a:r>
            <a:r>
              <a:rPr lang="en-US" sz="2000" dirty="0" smtClean="0">
                <a:latin typeface="Times New Roman" panose="02020603050405020304" pitchFamily="18" charset="0"/>
                <a:cs typeface="Times New Roman" panose="02020603050405020304" pitchFamily="18" charset="0"/>
              </a:rPr>
              <a:t> operations on multidimensional data to standard relational operations. A multidimensional OLAP (MOLAP) model, that is, a special-purpose server that directly implements multidimensional data and operations.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Tier-3</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The top tier is a front-end client layer, which contains query and reporting tools, analysis tools, and/or data mining tools (e.g., trend analysis, prediction, and so 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4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63" y="-218942"/>
            <a:ext cx="10792496" cy="6478073"/>
          </a:xfrm>
          <a:prstGeom prst="rect">
            <a:avLst/>
          </a:prstGeom>
        </p:spPr>
      </p:pic>
    </p:spTree>
    <p:extLst>
      <p:ext uri="{BB962C8B-B14F-4D97-AF65-F5344CB8AC3E}">
        <p14:creationId xmlns:p14="http://schemas.microsoft.com/office/powerpoint/2010/main" val="209150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3345" y="1533465"/>
            <a:ext cx="8538693" cy="5940088"/>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Snowflake schema.: </a:t>
            </a:r>
            <a:r>
              <a:rPr lang="en-US" sz="2000" dirty="0" smtClean="0">
                <a:latin typeface="Times New Roman" panose="02020603050405020304" pitchFamily="18" charset="0"/>
                <a:cs typeface="Times New Roman" panose="02020603050405020304" pitchFamily="18" charset="0"/>
              </a:rPr>
              <a:t>A snowflake schema for </a:t>
            </a:r>
            <a:r>
              <a:rPr lang="en-US" sz="2000" dirty="0" err="1" smtClean="0">
                <a:latin typeface="Times New Roman" panose="02020603050405020304" pitchFamily="18" charset="0"/>
                <a:cs typeface="Times New Roman" panose="02020603050405020304" pitchFamily="18" charset="0"/>
              </a:rPr>
              <a:t>AllElectronics</a:t>
            </a:r>
            <a:r>
              <a:rPr lang="en-US" sz="2000" dirty="0" smtClean="0">
                <a:latin typeface="Times New Roman" panose="02020603050405020304" pitchFamily="18" charset="0"/>
                <a:cs typeface="Times New Roman" panose="02020603050405020304" pitchFamily="18" charset="0"/>
              </a:rPr>
              <a:t> sales is given in Figure Here, the sales fact table is identical to that of the star schema in Figure . The main difference between the two schemas is in the definition of dimension tables. The single dimension table for item in the star schema is normalized in the snowflake schema, resulting in new item and supplier tables. For example, the item dimension table now contains the attributes item key, item name, brand, type, and supplier key, where supplier key is linked to the supplier dimension table, containing supplier key and supplier type information. Similarly, the single dimension table for location in the star schema can be normalized into two new tables: location and city. The city key in the new location table links to the city dimension. Notice that further normalization can be performed on province or state and country in the snowflake schema</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71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8" y="1168419"/>
            <a:ext cx="9478852" cy="5155107"/>
          </a:xfrm>
          <a:prstGeom prst="rect">
            <a:avLst/>
          </a:prstGeom>
        </p:spPr>
      </p:pic>
    </p:spTree>
    <p:extLst>
      <p:ext uri="{BB962C8B-B14F-4D97-AF65-F5344CB8AC3E}">
        <p14:creationId xmlns:p14="http://schemas.microsoft.com/office/powerpoint/2010/main" val="340788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0411" y="207058"/>
            <a:ext cx="9869510" cy="5847755"/>
          </a:xfrm>
          <a:prstGeom prst="rect">
            <a:avLst/>
          </a:prstGeom>
        </p:spPr>
        <p:txBody>
          <a:bodyPr wrap="square">
            <a:spAutoFit/>
          </a:bodyPr>
          <a:lstStyle/>
          <a:p>
            <a:endParaRPr lang="en-US" dirty="0" smtClean="0"/>
          </a:p>
          <a:p>
            <a:endParaRPr lang="en-US" dirty="0"/>
          </a:p>
          <a:p>
            <a:endParaRPr lang="en-US" dirty="0" smtClean="0"/>
          </a:p>
          <a:p>
            <a:pPr algn="just"/>
            <a:r>
              <a:rPr lang="en-US" sz="2000" b="1" dirty="0" smtClean="0">
                <a:latin typeface="Times New Roman" panose="02020603050405020304" pitchFamily="18" charset="0"/>
                <a:cs typeface="Times New Roman" panose="02020603050405020304" pitchFamily="18" charset="0"/>
              </a:rPr>
              <a:t>Fact constellation. </a:t>
            </a:r>
          </a:p>
          <a:p>
            <a:pPr algn="just"/>
            <a:r>
              <a:rPr lang="en-US" sz="2000" dirty="0" smtClean="0">
                <a:latin typeface="Times New Roman" panose="02020603050405020304" pitchFamily="18" charset="0"/>
                <a:cs typeface="Times New Roman" panose="02020603050405020304" pitchFamily="18" charset="0"/>
              </a:rPr>
              <a:t>A fact constellation schema is shown in Figure. This schema specifies two fact tables, sales and shipping. The sales table definition is identical to that of the star schema . The shipping table has five dimensions, or keys: item key, time key, shipper key, from location, and to location, and two measures: dollars cost and units shipped. A fact constellation schema allows dimension tables to be shared between fact tables. For example, the dimensions tables for time, item, and location are shared between both the sales and shipping fact tables. In data warehousing, there is a distinction between a data warehouse and a data mart. </a:t>
            </a:r>
          </a:p>
          <a:p>
            <a:pPr algn="just"/>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 data warehouse collects information about subjects that span the entire organization, such as customers, items, sales, assets, and personnel, and thus its scope is enterprise-wide. For data warehouses, the fact constellation schema is commonly used, since it can model multiple, interrelated subjects. A data mart, on the other hand, is a department subset of the data warehouse that focuses on selected subjects, and thus its scope is department wide. For data marts, the star or snowflake schema are commonly used, since both are geared toward modeling single subjects, although the star schema is more popular and efficient.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41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37" y="283335"/>
            <a:ext cx="10599313" cy="5447764"/>
          </a:xfrm>
          <a:prstGeom prst="rect">
            <a:avLst/>
          </a:prstGeom>
        </p:spPr>
      </p:pic>
    </p:spTree>
    <p:extLst>
      <p:ext uri="{BB962C8B-B14F-4D97-AF65-F5344CB8AC3E}">
        <p14:creationId xmlns:p14="http://schemas.microsoft.com/office/powerpoint/2010/main" val="294216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2534" y="859783"/>
            <a:ext cx="8864957" cy="5435078"/>
          </a:xfrm>
          <a:prstGeom prst="rect">
            <a:avLst/>
          </a:prstGeom>
        </p:spPr>
        <p:txBody>
          <a:bodyPr wrap="square">
            <a:spAutoFit/>
          </a:bodyPr>
          <a:lstStyle/>
          <a:p>
            <a:pPr algn="just">
              <a:lnSpc>
                <a:spcPct val="107000"/>
              </a:lnSpc>
              <a:spcAft>
                <a:spcPts val="800"/>
              </a:spcAft>
            </a:pPr>
            <a:r>
              <a:rPr lang="en-IN" sz="2100" b="1" dirty="0" smtClean="0">
                <a:effectLst/>
                <a:latin typeface="Calibri" panose="020F0502020204030204" pitchFamily="34" charset="0"/>
                <a:ea typeface="Calibri" panose="020F0502020204030204" pitchFamily="34" charset="0"/>
                <a:cs typeface="Mangal" panose="02040503050203030202" pitchFamily="18" charset="0"/>
              </a:rPr>
              <a:t>Data Warehouse Design Process:</a:t>
            </a:r>
            <a:endParaRPr lang="en-IN" sz="2100" dirty="0" smtClean="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100" dirty="0" smtClean="0">
                <a:effectLst/>
                <a:latin typeface="Calibri" panose="020F0502020204030204" pitchFamily="34" charset="0"/>
                <a:ea typeface="Calibri" panose="020F0502020204030204" pitchFamily="34" charset="0"/>
                <a:cs typeface="Mangal" panose="02040503050203030202" pitchFamily="18" charset="0"/>
              </a:rPr>
              <a:t>A data warehouse can be built using a top-down approach, a bottom-up approach, or a combination of both. </a:t>
            </a:r>
          </a:p>
          <a:p>
            <a:pPr marL="342900" lvl="0" indent="-342900" algn="just">
              <a:lnSpc>
                <a:spcPct val="107000"/>
              </a:lnSpc>
              <a:spcAft>
                <a:spcPts val="0"/>
              </a:spcAft>
              <a:buFont typeface="Symbol" panose="05050102010706020507" pitchFamily="18" charset="2"/>
              <a:buChar char=""/>
            </a:pPr>
            <a:r>
              <a:rPr lang="en-IN" sz="2100" dirty="0" smtClean="0">
                <a:effectLst/>
                <a:latin typeface="Calibri" panose="020F0502020204030204" pitchFamily="34" charset="0"/>
                <a:ea typeface="Calibri" panose="020F0502020204030204" pitchFamily="34" charset="0"/>
                <a:cs typeface="Mangal" panose="02040503050203030202" pitchFamily="18" charset="0"/>
              </a:rPr>
              <a:t>The top-down approach starts with the overall design and planning. It is useful in cases where the technology is mature and well known, and where the business problems that must be solved are clear and well understood. </a:t>
            </a:r>
          </a:p>
          <a:p>
            <a:pPr marL="342900" lvl="0" indent="-342900" algn="just">
              <a:lnSpc>
                <a:spcPct val="107000"/>
              </a:lnSpc>
              <a:spcAft>
                <a:spcPts val="0"/>
              </a:spcAft>
              <a:buFont typeface="Symbol" panose="05050102010706020507" pitchFamily="18" charset="2"/>
              <a:buChar char=""/>
            </a:pPr>
            <a:r>
              <a:rPr lang="en-IN" sz="2100" dirty="0" smtClean="0">
                <a:effectLst/>
                <a:latin typeface="Calibri" panose="020F0502020204030204" pitchFamily="34" charset="0"/>
                <a:ea typeface="Calibri" panose="020F0502020204030204" pitchFamily="34" charset="0"/>
                <a:cs typeface="Mangal" panose="02040503050203030202" pitchFamily="18" charset="0"/>
              </a:rPr>
              <a:t>The bottom-up approach starts with experiments and prototypes. This is useful in the early stage of business </a:t>
            </a:r>
            <a:r>
              <a:rPr lang="en-IN" sz="2100" dirty="0" err="1" smtClean="0">
                <a:effectLst/>
                <a:latin typeface="Calibri" panose="020F0502020204030204" pitchFamily="34" charset="0"/>
                <a:ea typeface="Calibri" panose="020F0502020204030204" pitchFamily="34" charset="0"/>
                <a:cs typeface="Mangal" panose="02040503050203030202" pitchFamily="18" charset="0"/>
              </a:rPr>
              <a:t>modeling</a:t>
            </a:r>
            <a:r>
              <a:rPr lang="en-IN" sz="2100" dirty="0" smtClean="0">
                <a:effectLst/>
                <a:latin typeface="Calibri" panose="020F0502020204030204" pitchFamily="34" charset="0"/>
                <a:ea typeface="Calibri" panose="020F0502020204030204" pitchFamily="34" charset="0"/>
                <a:cs typeface="Mangal" panose="02040503050203030202" pitchFamily="18" charset="0"/>
              </a:rPr>
              <a:t> and technology development. It allows an organization to move forward at considerably less expense and to evaluate the benefits of the technology before making significant commitments. </a:t>
            </a:r>
          </a:p>
          <a:p>
            <a:pPr marL="342900" lvl="0" indent="-342900" algn="just">
              <a:lnSpc>
                <a:spcPct val="107000"/>
              </a:lnSpc>
              <a:spcAft>
                <a:spcPts val="0"/>
              </a:spcAft>
              <a:buFont typeface="Symbol" panose="05050102010706020507" pitchFamily="18" charset="2"/>
              <a:buChar char=""/>
            </a:pPr>
            <a:r>
              <a:rPr lang="en-IN" sz="2100" dirty="0" smtClean="0">
                <a:effectLst/>
                <a:latin typeface="Calibri" panose="020F0502020204030204" pitchFamily="34" charset="0"/>
                <a:ea typeface="Calibri" panose="020F0502020204030204" pitchFamily="34" charset="0"/>
                <a:cs typeface="Mangal" panose="02040503050203030202" pitchFamily="18" charset="0"/>
              </a:rPr>
              <a:t>In the combined approach, an organization can exploit the planned and strategic nature of the top-down approach while retaining the rapid implementation and opportunistic application of the bottom-up approach .</a:t>
            </a:r>
          </a:p>
          <a:p>
            <a:pPr marL="457200" algn="just">
              <a:lnSpc>
                <a:spcPct val="107000"/>
              </a:lnSpc>
              <a:spcAft>
                <a:spcPts val="800"/>
              </a:spcAft>
            </a:pPr>
            <a:r>
              <a:rPr lang="en-IN" dirty="0" smtClean="0">
                <a:effectLst/>
                <a:latin typeface="Calibri" panose="020F0502020204030204" pitchFamily="34"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0955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980" y="-29334"/>
            <a:ext cx="9272789" cy="6536851"/>
          </a:xfrm>
          <a:prstGeom prst="rect">
            <a:avLst/>
          </a:prstGeom>
        </p:spPr>
      </p:pic>
    </p:spTree>
    <p:extLst>
      <p:ext uri="{BB962C8B-B14F-4D97-AF65-F5344CB8AC3E}">
        <p14:creationId xmlns:p14="http://schemas.microsoft.com/office/powerpoint/2010/main" val="115601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977" y="231820"/>
            <a:ext cx="9942491" cy="5601533"/>
          </a:xfrm>
          <a:prstGeom prst="rect">
            <a:avLst/>
          </a:prstGeom>
        </p:spPr>
        <p:txBody>
          <a:bodyPr wrap="square">
            <a:spAutoFit/>
          </a:bodyPr>
          <a:lstStyle/>
          <a:p>
            <a:pPr algn="just"/>
            <a:endParaRPr lang="en-US" sz="2000" b="1" dirty="0" smtClean="0"/>
          </a:p>
          <a:p>
            <a:pPr algn="just"/>
            <a:endParaRPr lang="en-US" sz="2000" b="1" dirty="0"/>
          </a:p>
          <a:p>
            <a:pPr algn="just"/>
            <a:r>
              <a:rPr lang="en-US" sz="2000" b="1" dirty="0" smtClean="0"/>
              <a:t>Tier-1: </a:t>
            </a:r>
          </a:p>
          <a:p>
            <a:pPr algn="just"/>
            <a:endParaRPr lang="en-US" sz="2000" b="1" dirty="0"/>
          </a:p>
          <a:p>
            <a:pPr algn="just"/>
            <a:endParaRPr lang="en-US" sz="2000" b="1" dirty="0" smtClean="0"/>
          </a:p>
          <a:p>
            <a:pPr algn="just"/>
            <a:r>
              <a:rPr lang="en-US" sz="2000" dirty="0" smtClean="0">
                <a:latin typeface="Times New Roman" panose="02020603050405020304" pitchFamily="18" charset="0"/>
                <a:cs typeface="Times New Roman" panose="02020603050405020304" pitchFamily="18" charset="0"/>
              </a:rPr>
              <a:t>The bottom tier is a warehouse database server that is almost always a </a:t>
            </a:r>
            <a:r>
              <a:rPr lang="en-US" sz="2000" dirty="0" err="1" smtClean="0">
                <a:latin typeface="Times New Roman" panose="02020603050405020304" pitchFamily="18" charset="0"/>
                <a:cs typeface="Times New Roman" panose="02020603050405020304" pitchFamily="18" charset="0"/>
              </a:rPr>
              <a:t>relationaldatabase</a:t>
            </a:r>
            <a:r>
              <a:rPr lang="en-US" sz="2000" dirty="0" smtClean="0">
                <a:latin typeface="Times New Roman" panose="02020603050405020304" pitchFamily="18" charset="0"/>
                <a:cs typeface="Times New Roman" panose="02020603050405020304" pitchFamily="18" charset="0"/>
              </a:rPr>
              <a:t> system. Back-end tools and utilities are used to feed data into the </a:t>
            </a:r>
            <a:r>
              <a:rPr lang="en-US" sz="2000" dirty="0" err="1" smtClean="0">
                <a:latin typeface="Times New Roman" panose="02020603050405020304" pitchFamily="18" charset="0"/>
                <a:cs typeface="Times New Roman" panose="02020603050405020304" pitchFamily="18" charset="0"/>
              </a:rPr>
              <a:t>bottomtier</a:t>
            </a:r>
            <a:r>
              <a:rPr lang="en-US" sz="2000" dirty="0" smtClean="0">
                <a:latin typeface="Times New Roman" panose="02020603050405020304" pitchFamily="18" charset="0"/>
                <a:cs typeface="Times New Roman" panose="02020603050405020304" pitchFamily="18" charset="0"/>
              </a:rPr>
              <a:t> from operational databases or other external sources (such as customer </a:t>
            </a:r>
            <a:r>
              <a:rPr lang="en-US" sz="2000" dirty="0" err="1" smtClean="0">
                <a:latin typeface="Times New Roman" panose="02020603050405020304" pitchFamily="18" charset="0"/>
                <a:cs typeface="Times New Roman" panose="02020603050405020304" pitchFamily="18" charset="0"/>
              </a:rPr>
              <a:t>profileinformation</a:t>
            </a:r>
            <a:r>
              <a:rPr lang="en-US" sz="2000" dirty="0" smtClean="0">
                <a:latin typeface="Times New Roman" panose="02020603050405020304" pitchFamily="18" charset="0"/>
                <a:cs typeface="Times New Roman" panose="02020603050405020304" pitchFamily="18" charset="0"/>
              </a:rPr>
              <a:t> provided by external consultants). These tools and utilities </a:t>
            </a:r>
            <a:r>
              <a:rPr lang="en-US" sz="2000" dirty="0" err="1" smtClean="0">
                <a:latin typeface="Times New Roman" panose="02020603050405020304" pitchFamily="18" charset="0"/>
                <a:cs typeface="Times New Roman" panose="02020603050405020304" pitchFamily="18" charset="0"/>
              </a:rPr>
              <a:t>performdataextraction</a:t>
            </a:r>
            <a:r>
              <a:rPr lang="en-US" sz="2000" dirty="0" smtClean="0">
                <a:latin typeface="Times New Roman" panose="02020603050405020304" pitchFamily="18" charset="0"/>
                <a:cs typeface="Times New Roman" panose="02020603050405020304" pitchFamily="18" charset="0"/>
              </a:rPr>
              <a:t>, cleaning, and transformation (e.g., to merge similar data from </a:t>
            </a:r>
            <a:r>
              <a:rPr lang="en-US" sz="2000" dirty="0" err="1" smtClean="0">
                <a:latin typeface="Times New Roman" panose="02020603050405020304" pitchFamily="18" charset="0"/>
                <a:cs typeface="Times New Roman" panose="02020603050405020304" pitchFamily="18" charset="0"/>
              </a:rPr>
              <a:t>differentsources</a:t>
            </a:r>
            <a:r>
              <a:rPr lang="en-US" sz="2000" dirty="0" smtClean="0">
                <a:latin typeface="Times New Roman" panose="02020603050405020304" pitchFamily="18" charset="0"/>
                <a:cs typeface="Times New Roman" panose="02020603050405020304" pitchFamily="18" charset="0"/>
              </a:rPr>
              <a:t> into a unified format), as well as load and refresh functions to update </a:t>
            </a:r>
            <a:r>
              <a:rPr lang="en-US" sz="2000" dirty="0" err="1" smtClean="0">
                <a:latin typeface="Times New Roman" panose="02020603050405020304" pitchFamily="18" charset="0"/>
                <a:cs typeface="Times New Roman" panose="02020603050405020304" pitchFamily="18" charset="0"/>
              </a:rPr>
              <a:t>thedata</a:t>
            </a:r>
            <a:r>
              <a:rPr lang="en-US" sz="2000" dirty="0" smtClean="0">
                <a:latin typeface="Times New Roman" panose="02020603050405020304" pitchFamily="18" charset="0"/>
                <a:cs typeface="Times New Roman" panose="02020603050405020304" pitchFamily="18" charset="0"/>
              </a:rPr>
              <a:t> warehouse . The data are by the underlying DBMS </a:t>
            </a:r>
            <a:r>
              <a:rPr lang="en-US" sz="2000" dirty="0" err="1" smtClean="0">
                <a:latin typeface="Times New Roman" panose="02020603050405020304" pitchFamily="18" charset="0"/>
                <a:cs typeface="Times New Roman" panose="02020603050405020304" pitchFamily="18" charset="0"/>
              </a:rPr>
              <a:t>andallows</a:t>
            </a:r>
            <a:r>
              <a:rPr lang="en-US" sz="2000" dirty="0" smtClean="0">
                <a:latin typeface="Times New Roman" panose="02020603050405020304" pitchFamily="18" charset="0"/>
                <a:cs typeface="Times New Roman" panose="02020603050405020304" pitchFamily="18" charset="0"/>
              </a:rPr>
              <a:t> client programs to generate </a:t>
            </a:r>
            <a:r>
              <a:rPr lang="en-US" sz="2000" dirty="0" smtClean="0">
                <a:latin typeface="Times New Roman" panose="02020603050405020304" pitchFamily="18" charset="0"/>
                <a:cs typeface="Times New Roman" panose="02020603050405020304" pitchFamily="18" charset="0"/>
              </a:rPr>
              <a:t>extracted using application </a:t>
            </a:r>
            <a:r>
              <a:rPr lang="en-US" sz="2000" dirty="0" err="1" smtClean="0">
                <a:latin typeface="Times New Roman" panose="02020603050405020304" pitchFamily="18" charset="0"/>
                <a:cs typeface="Times New Roman" panose="02020603050405020304" pitchFamily="18" charset="0"/>
              </a:rPr>
              <a:t>programinterfaces</a:t>
            </a:r>
            <a:r>
              <a:rPr lang="en-US" sz="2000" dirty="0" smtClean="0">
                <a:latin typeface="Times New Roman" panose="02020603050405020304" pitchFamily="18" charset="0"/>
                <a:cs typeface="Times New Roman" panose="02020603050405020304" pitchFamily="18" charset="0"/>
              </a:rPr>
              <a:t> known as gateways. A gateway is supported </a:t>
            </a:r>
            <a:r>
              <a:rPr lang="en-US" sz="2000" dirty="0" smtClean="0">
                <a:latin typeface="Times New Roman" panose="02020603050405020304" pitchFamily="18" charset="0"/>
                <a:cs typeface="Times New Roman" panose="02020603050405020304" pitchFamily="18" charset="0"/>
              </a:rPr>
              <a:t>SQL code to be executed at a server. Examples</a:t>
            </a:r>
          </a:p>
          <a:p>
            <a:pPr algn="just"/>
            <a:r>
              <a:rPr lang="en-US" sz="2000" dirty="0" smtClean="0">
                <a:latin typeface="Times New Roman" panose="02020603050405020304" pitchFamily="18" charset="0"/>
                <a:cs typeface="Times New Roman" panose="02020603050405020304" pitchFamily="18" charset="0"/>
              </a:rPr>
              <a:t>of gateways include ODBC (Open Database Connection) and OLEDB (Open </a:t>
            </a:r>
            <a:r>
              <a:rPr lang="en-US" sz="2000" dirty="0" err="1" smtClean="0">
                <a:latin typeface="Times New Roman" panose="02020603050405020304" pitchFamily="18" charset="0"/>
                <a:cs typeface="Times New Roman" panose="02020603050405020304" pitchFamily="18" charset="0"/>
              </a:rPr>
              <a:t>Linkingand</a:t>
            </a:r>
            <a:r>
              <a:rPr lang="en-US" sz="2000" dirty="0" smtClean="0">
                <a:latin typeface="Times New Roman" panose="02020603050405020304" pitchFamily="18" charset="0"/>
                <a:cs typeface="Times New Roman" panose="02020603050405020304" pitchFamily="18" charset="0"/>
              </a:rPr>
              <a:t> Embedding for Databases) by Microsoft and JDBC (Java Database Connection). This tier also contains a metadata repository, which stores information </a:t>
            </a:r>
            <a:r>
              <a:rPr lang="en-US" sz="2000" dirty="0" err="1" smtClean="0">
                <a:latin typeface="Times New Roman" panose="02020603050405020304" pitchFamily="18" charset="0"/>
                <a:cs typeface="Times New Roman" panose="02020603050405020304" pitchFamily="18" charset="0"/>
              </a:rPr>
              <a:t>aboutthe</a:t>
            </a:r>
            <a:r>
              <a:rPr lang="en-US" sz="2000" dirty="0" smtClean="0">
                <a:latin typeface="Times New Roman" panose="02020603050405020304" pitchFamily="18" charset="0"/>
                <a:cs typeface="Times New Roman" panose="02020603050405020304" pitchFamily="18" charset="0"/>
              </a:rPr>
              <a:t> data warehouse and its contents. </a:t>
            </a:r>
          </a:p>
          <a:p>
            <a:endParaRPr lang="en-US" dirty="0"/>
          </a:p>
        </p:txBody>
      </p:sp>
    </p:spTree>
    <p:extLst>
      <p:ext uri="{BB962C8B-B14F-4D97-AF65-F5344CB8AC3E}">
        <p14:creationId xmlns:p14="http://schemas.microsoft.com/office/powerpoint/2010/main" val="1308303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1052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Mangal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Sunita</dc:creator>
  <cp:lastModifiedBy>Sunita</cp:lastModifiedBy>
  <cp:revision>4</cp:revision>
  <dcterms:created xsi:type="dcterms:W3CDTF">2023-08-03T12:47:30Z</dcterms:created>
  <dcterms:modified xsi:type="dcterms:W3CDTF">2023-08-03T13:17:23Z</dcterms:modified>
</cp:coreProperties>
</file>