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444240"/>
            <a:ext cx="7722720" cy="243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8600" y="766440"/>
            <a:ext cx="6203880" cy="2930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7263360" y="803160"/>
            <a:ext cx="165168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28960" y="2807640"/>
            <a:ext cx="3693240" cy="18655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4763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1313280"/>
            <a:ext cx="6575760" cy="1323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74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7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94;p23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97;p24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28600" y="89604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228600" y="228060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2751840" y="89604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2751840" y="228060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228600" y="366516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2751840" y="366516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5655240" y="896040"/>
            <a:ext cx="3259800" cy="401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888480"/>
            <a:ext cx="7495920" cy="150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276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778280" y="228600"/>
            <a:ext cx="4137120" cy="4686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600" y="891720"/>
            <a:ext cx="3602520" cy="40230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0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669600"/>
            <a:ext cx="5617080" cy="1292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" name="Google Shape;86;p18"/>
          <p:cNvSpPr/>
          <p:nvPr/>
        </p:nvSpPr>
        <p:spPr>
          <a:xfrm>
            <a:off x="6732360" y="3519720"/>
            <a:ext cx="2182680" cy="79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  <a:hlinkClick r:id="rId3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600" y="447840"/>
            <a:ext cx="7724520" cy="242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7700" b="1" u="none" strike="noStrike" dirty="0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Building the Web witz HTML</a:t>
            </a:r>
            <a:endParaRPr lang="fr-FR" sz="77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676600" y="3009960"/>
            <a:ext cx="6238440" cy="828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Understanding the essentials of HTML in web development.</a:t>
            </a: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dirty="0">
                <a:solidFill>
                  <a:schemeClr val="dk1"/>
                </a:solidFill>
                <a:latin typeface="Hind"/>
              </a:rPr>
              <a:t>By Lakshay Kaushik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42" name="Google Shape;108;p25"/>
          <p:cNvCxnSpPr/>
          <p:nvPr/>
        </p:nvCxnSpPr>
        <p:spPr>
          <a:xfrm>
            <a:off x="114120" y="4451760"/>
            <a:ext cx="360" cy="7491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3" name="Google Shape;109;p25"/>
          <p:cNvCxnSpPr/>
          <p:nvPr/>
        </p:nvCxnSpPr>
        <p:spPr>
          <a:xfrm>
            <a:off x="5219280" y="3838320"/>
            <a:ext cx="36964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E321A6-9D6A-6EEA-38AF-80090D15FE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13" y="-187654"/>
            <a:ext cx="1995487" cy="1137428"/>
          </a:xfrm>
          <a:prstGeom prst="rect">
            <a:avLst/>
          </a:prstGeom>
        </p:spPr>
      </p:pic>
      <p:pic>
        <p:nvPicPr>
          <p:cNvPr id="1026" name="Picture 2" descr="Dronacharya College of Engineering Gurgaon Admissions 2024-25">
            <a:extLst>
              <a:ext uri="{FF2B5EF4-FFF2-40B4-BE49-F238E27FC236}">
                <a16:creationId xmlns:a16="http://schemas.microsoft.com/office/drawing/2014/main" id="{062950B0-88D2-4C9E-A3BC-7C797D57F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9" b="37791"/>
          <a:stretch>
            <a:fillRect/>
          </a:stretch>
        </p:blipFill>
        <p:spPr bwMode="auto">
          <a:xfrm>
            <a:off x="288132" y="134601"/>
            <a:ext cx="2095500" cy="4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Nesting and Hierarchical Structure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HTML allows elements to be nested within one another, creating a hierarchical structure. This is important for organizing content and ensuring proper styling and functionality. Understanding how to nest elements is crucial for effective web development.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28600" y="762120"/>
            <a:ext cx="6200280" cy="29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HTML Elements and Attributes</a:t>
            </a:r>
            <a:endParaRPr lang="fr-FR" sz="5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7267680" y="800280"/>
            <a:ext cx="164736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03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ubTitle"/>
          </p:nvPr>
        </p:nvSpPr>
        <p:spPr>
          <a:xfrm>
            <a:off x="228600" y="3943440"/>
            <a:ext cx="65052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buNone/>
            </a:pPr>
            <a:endParaRPr lang="en-US" sz="1400" b="0" u="none" strike="noStrike">
              <a:solidFill>
                <a:schemeClr val="dk1"/>
              </a:solidFill>
              <a:effectLst/>
              <a:uFillTx/>
              <a:latin typeface="Hind"/>
              <a:ea typeface="Hind"/>
            </a:endParaRPr>
          </a:p>
        </p:txBody>
      </p:sp>
      <p:cxnSp>
        <p:nvCxnSpPr>
          <p:cNvPr id="72" name="Google Shape;182;p29"/>
          <p:cNvCxnSpPr/>
          <p:nvPr/>
        </p:nvCxnSpPr>
        <p:spPr>
          <a:xfrm>
            <a:off x="249840" y="4340160"/>
            <a:ext cx="36964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Commonly Used HTML Elements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Common HTML elements include paragraphs, headings, links, images, and lists. Each serves a specific purpose and contributes to the overall layout and functionality of a web page.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75" name="Google Shape;189;p30"/>
          <p:cNvPicPr/>
          <p:nvPr/>
        </p:nvPicPr>
        <p:blipFill>
          <a:blip r:embed="rId2"/>
          <a:srcRect l="6496" r="5217"/>
          <a:stretch/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Understanding Attributes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Attributes provide additional information about HTML elements. They are placed within the opening tag and can control various properties, such as links' destination or images' alt text.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Role of Semantic HTML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Semantic HTML uses specific tags to convey meaning about the content. This enhances accessibility and SEO, making it easier for search engines and assistive technologies to interpret web pages.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28600" y="762120"/>
            <a:ext cx="6200280" cy="29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Building Blocks of Web Pages</a:t>
            </a:r>
            <a:endParaRPr lang="fr-FR" sz="5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7267680" y="800280"/>
            <a:ext cx="164736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04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ubTitle"/>
          </p:nvPr>
        </p:nvSpPr>
        <p:spPr>
          <a:xfrm>
            <a:off x="228600" y="3943440"/>
            <a:ext cx="65052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buNone/>
            </a:pPr>
            <a:endParaRPr lang="en-US" sz="1400" b="0" u="none" strike="noStrike">
              <a:solidFill>
                <a:schemeClr val="dk1"/>
              </a:solidFill>
              <a:effectLst/>
              <a:uFillTx/>
              <a:latin typeface="Hind"/>
              <a:ea typeface="Hind"/>
            </a:endParaRPr>
          </a:p>
        </p:txBody>
      </p:sp>
      <p:cxnSp>
        <p:nvCxnSpPr>
          <p:cNvPr id="83" name="Google Shape;182;p29"/>
          <p:cNvCxnSpPr/>
          <p:nvPr/>
        </p:nvCxnSpPr>
        <p:spPr>
          <a:xfrm>
            <a:off x="249840" y="4340160"/>
            <a:ext cx="36964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Incorporating CSS and JavaScript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CSS and JavaScript are essential for styling and adding interactivity to HTML content. By integrating these technologies, developers can create dynamic and visually appealing web pages.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Multimedia Elements in HTML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HTML supports various multimedia elements like audio, video, and images. These elements enrich user experience and engagement, making web pages more interactive and informative.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88" name="Google Shape;189;p30"/>
          <p:cNvPicPr/>
          <p:nvPr/>
        </p:nvPicPr>
        <p:blipFill>
          <a:blip r:embed="rId2"/>
          <a:srcRect l="6496" r="5217"/>
          <a:stretch/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Best Practices for HTML Coding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Effective HTML coding practices include using semantic tags, validating code, and ensuring accessibility. Following these guidelines promotes better performance and compatibility across web browsers.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Conclusions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HTML is the foundation of web development, integral in structuring content. Mastering HTML concepts and best practices is essential for creating effective and accessible web pages.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93" name="Google Shape;189;p30"/>
          <p:cNvPicPr/>
          <p:nvPr/>
        </p:nvPicPr>
        <p:blipFill>
          <a:blip r:embed="rId2"/>
          <a:srcRect l="6496" r="5217"/>
          <a:stretch/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Introduction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HTML is the foundational language for creating web pages. It structures and presents content on the web, making it essential for web development.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46" name="Google Shape;189;p30"/>
          <p:cNvPicPr/>
          <p:nvPr/>
        </p:nvPicPr>
        <p:blipFill>
          <a:blip r:embed="rId2"/>
          <a:srcRect l="6496" r="5217"/>
          <a:stretch/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8600" y="666720"/>
            <a:ext cx="5619240" cy="129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72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Thank you!</a:t>
            </a:r>
            <a:endParaRPr lang="fr-FR" sz="7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228600" y="1962000"/>
            <a:ext cx="2609640" cy="1047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dirty="0">
                <a:solidFill>
                  <a:srgbClr val="FFFFFF"/>
                </a:solidFill>
                <a:latin typeface="OpenSymbol"/>
              </a:rPr>
              <a:t>Happy Learning!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dirty="0">
                <a:solidFill>
                  <a:srgbClr val="FFFFFF"/>
                </a:solidFill>
                <a:latin typeface="OpenSymbol"/>
              </a:rPr>
              <a:t>Regards</a:t>
            </a:r>
            <a:endParaRPr lang="en-US" sz="1400" b="0" u="none" strike="noStrike" dirty="0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FFFFFF"/>
                </a:solidFill>
                <a:effectLst/>
                <a:uFillTx/>
                <a:latin typeface="OpenSymbol"/>
              </a:rPr>
              <a:t>--Lakshay Kaushik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FFFFFF"/>
                </a:solidFill>
                <a:effectLst/>
                <a:uFillTx/>
                <a:latin typeface="OpenSymbol"/>
              </a:rPr>
              <a:t>--IoT Club DCE</a:t>
            </a:r>
          </a:p>
        </p:txBody>
      </p:sp>
      <p:sp>
        <p:nvSpPr>
          <p:cNvPr id="96" name="Google Shape;310;p38"/>
          <p:cNvSpPr/>
          <p:nvPr/>
        </p:nvSpPr>
        <p:spPr>
          <a:xfrm>
            <a:off x="6657840" y="4324320"/>
            <a:ext cx="2180880" cy="1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 fontScale="70000" lnSpcReduction="20000"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+00 000 000 000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97" name="Google Shape;311;p38"/>
          <p:cNvCxnSpPr/>
          <p:nvPr/>
        </p:nvCxnSpPr>
        <p:spPr>
          <a:xfrm>
            <a:off x="290520" y="3008880"/>
            <a:ext cx="25441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98" name="Google Shape;312;p38"/>
          <p:cNvGrpSpPr/>
          <p:nvPr/>
        </p:nvGrpSpPr>
        <p:grpSpPr>
          <a:xfrm>
            <a:off x="8580960" y="3185280"/>
            <a:ext cx="257760" cy="257760"/>
            <a:chOff x="8580960" y="3185280"/>
            <a:chExt cx="257760" cy="257760"/>
          </a:xfrm>
        </p:grpSpPr>
        <p:sp>
          <p:nvSpPr>
            <p:cNvPr id="99" name="Google Shape;313;p38"/>
            <p:cNvSpPr/>
            <p:nvPr/>
          </p:nvSpPr>
          <p:spPr>
            <a:xfrm>
              <a:off x="8653680" y="3248280"/>
              <a:ext cx="112320" cy="13212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0 h 132120"/>
                <a:gd name="textAreaBottom" fmla="*/ 132480 h 132120"/>
              </a:gdLst>
              <a:ahLst/>
              <a:cxnLst/>
              <a:rect l="textAreaLeft" t="textAreaTop" r="textAreaRight" b="textAreaBottom"/>
              <a:pathLst>
                <a:path w="1496854" h="1758990">
                  <a:moveTo>
                    <a:pt x="0" y="0"/>
                  </a:moveTo>
                  <a:lnTo>
                    <a:pt x="1229717" y="1758990"/>
                  </a:lnTo>
                  <a:lnTo>
                    <a:pt x="1496855" y="1758990"/>
                  </a:lnTo>
                  <a:lnTo>
                    <a:pt x="26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" name="Google Shape;314;p38"/>
            <p:cNvSpPr/>
            <p:nvPr/>
          </p:nvSpPr>
          <p:spPr>
            <a:xfrm>
              <a:off x="8580960" y="3185280"/>
              <a:ext cx="257760" cy="257760"/>
            </a:xfrm>
            <a:custGeom>
              <a:avLst/>
              <a:gdLst>
                <a:gd name="textAreaLeft" fmla="*/ 0 w 257760"/>
                <a:gd name="textAreaRight" fmla="*/ 258120 w 257760"/>
                <a:gd name="textAreaTop" fmla="*/ 0 h 257760"/>
                <a:gd name="textAreaBottom" fmla="*/ 258120 h 257760"/>
              </a:gdLst>
              <a:ahLst/>
              <a:cxnLst/>
              <a:rect l="textAreaLeft" t="textAreaTop" r="textAreaRight" b="textAreaBottom"/>
              <a:pathLst>
                <a:path w="3429000" h="3429000">
                  <a:moveTo>
                    <a:pt x="1714500" y="0"/>
                  </a:moveTo>
                  <a:cubicBezTo>
                    <a:pt x="767627" y="0"/>
                    <a:pt x="0" y="767627"/>
                    <a:pt x="0" y="1714500"/>
                  </a:cubicBezTo>
                  <a:cubicBezTo>
                    <a:pt x="0" y="2661374"/>
                    <a:pt x="767627" y="3429000"/>
                    <a:pt x="1714500" y="3429000"/>
                  </a:cubicBezTo>
                  <a:cubicBezTo>
                    <a:pt x="2661374" y="3429000"/>
                    <a:pt x="3429000" y="2661374"/>
                    <a:pt x="3429000" y="1714500"/>
                  </a:cubicBezTo>
                  <a:cubicBezTo>
                    <a:pt x="3429000" y="767627"/>
                    <a:pt x="2661374" y="0"/>
                    <a:pt x="1714500" y="0"/>
                  </a:cubicBezTo>
                  <a:close/>
                  <a:moveTo>
                    <a:pt x="2113209" y="2721067"/>
                  </a:moveTo>
                  <a:lnTo>
                    <a:pt x="1575663" y="1938768"/>
                  </a:lnTo>
                  <a:lnTo>
                    <a:pt x="902663" y="2721067"/>
                  </a:lnTo>
                  <a:lnTo>
                    <a:pt x="728725" y="2721067"/>
                  </a:lnTo>
                  <a:lnTo>
                    <a:pt x="1498448" y="1826397"/>
                  </a:lnTo>
                  <a:lnTo>
                    <a:pt x="728725" y="706173"/>
                  </a:lnTo>
                  <a:lnTo>
                    <a:pt x="1315791" y="706173"/>
                  </a:lnTo>
                  <a:lnTo>
                    <a:pt x="1824804" y="1446971"/>
                  </a:lnTo>
                  <a:lnTo>
                    <a:pt x="2462089" y="706173"/>
                  </a:lnTo>
                  <a:lnTo>
                    <a:pt x="2635998" y="706173"/>
                  </a:lnTo>
                  <a:lnTo>
                    <a:pt x="1902047" y="1559343"/>
                  </a:lnTo>
                  <a:lnTo>
                    <a:pt x="1901991" y="1559343"/>
                  </a:lnTo>
                  <a:lnTo>
                    <a:pt x="2700247" y="2721067"/>
                  </a:lnTo>
                  <a:lnTo>
                    <a:pt x="2113181" y="2721067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01" name="Google Shape;315;p38"/>
          <p:cNvGrpSpPr/>
          <p:nvPr/>
        </p:nvGrpSpPr>
        <p:grpSpPr>
          <a:xfrm>
            <a:off x="7267680" y="3191400"/>
            <a:ext cx="238320" cy="238320"/>
            <a:chOff x="7267680" y="3191400"/>
            <a:chExt cx="238320" cy="238320"/>
          </a:xfrm>
        </p:grpSpPr>
        <p:sp>
          <p:nvSpPr>
            <p:cNvPr id="102" name="Google Shape;316;p38"/>
            <p:cNvSpPr/>
            <p:nvPr/>
          </p:nvSpPr>
          <p:spPr>
            <a:xfrm>
              <a:off x="7380360" y="3233160"/>
              <a:ext cx="81360" cy="19656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196560"/>
                <a:gd name="textAreaBottom" fmla="*/ 196920 h 196560"/>
              </a:gdLst>
              <a:ahLst/>
              <a:cxnLst/>
              <a:rect l="textAreaLeft" t="textAreaTop" r="textAreaRight" b="textAreaBottom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3" name="Google Shape;317;p38"/>
            <p:cNvSpPr/>
            <p:nvPr/>
          </p:nvSpPr>
          <p:spPr>
            <a:xfrm>
              <a:off x="7267680" y="3191400"/>
              <a:ext cx="238320" cy="23832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238320"/>
                <a:gd name="textAreaBottom" fmla="*/ 238680 h 238320"/>
              </a:gdLst>
              <a:ahLst/>
              <a:cxnLst/>
              <a:rect l="textAreaLeft" t="textAreaTop" r="textAreaRight" b="textAreaBottom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04" name="Google Shape;318;p38"/>
          <p:cNvGrpSpPr/>
          <p:nvPr/>
        </p:nvGrpSpPr>
        <p:grpSpPr>
          <a:xfrm>
            <a:off x="8138520" y="3191400"/>
            <a:ext cx="238320" cy="238320"/>
            <a:chOff x="8138520" y="3191400"/>
            <a:chExt cx="238320" cy="238320"/>
          </a:xfrm>
        </p:grpSpPr>
        <p:sp>
          <p:nvSpPr>
            <p:cNvPr id="105" name="Google Shape;319;p38"/>
            <p:cNvSpPr/>
            <p:nvPr/>
          </p:nvSpPr>
          <p:spPr>
            <a:xfrm>
              <a:off x="8188200" y="3233880"/>
              <a:ext cx="13680" cy="1368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13680"/>
                <a:gd name="textAreaBottom" fmla="*/ 14040 h 13680"/>
              </a:gdLst>
              <a:ahLst/>
              <a:cxnLst/>
              <a:rect l="textAreaLeft" t="textAreaTop" r="textAreaRight" b="textAreaBottom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" bIns="6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6" name="Google Shape;320;p38"/>
            <p:cNvSpPr/>
            <p:nvPr/>
          </p:nvSpPr>
          <p:spPr>
            <a:xfrm>
              <a:off x="8138520" y="3191400"/>
              <a:ext cx="238320" cy="23832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238320"/>
                <a:gd name="textAreaBottom" fmla="*/ 238680 h 238320"/>
              </a:gdLst>
              <a:ahLst/>
              <a:cxnLst/>
              <a:rect l="textAreaLeft" t="textAreaTop" r="textAreaRight" b="textAreaBottom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7" name="Google Shape;321;p38"/>
            <p:cNvSpPr/>
            <p:nvPr/>
          </p:nvSpPr>
          <p:spPr>
            <a:xfrm>
              <a:off x="8244000" y="3289320"/>
              <a:ext cx="83520" cy="9792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97920"/>
                <a:gd name="textAreaBottom" fmla="*/ 98280 h 97920"/>
              </a:gdLst>
              <a:ahLst/>
              <a:cxnLst/>
              <a:rect l="textAreaLeft" t="textAreaTop" r="textAreaRight" b="textAreaBottom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" name="Google Shape;322;p38"/>
            <p:cNvSpPr/>
            <p:nvPr/>
          </p:nvSpPr>
          <p:spPr>
            <a:xfrm>
              <a:off x="8188200" y="3289680"/>
              <a:ext cx="13680" cy="9756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97560"/>
                <a:gd name="textAreaBottom" fmla="*/ 97920 h 97560"/>
              </a:gdLst>
              <a:ahLst/>
              <a:cxnLst/>
              <a:rect l="textAreaLeft" t="textAreaTop" r="textAreaRight" b="textAreaBottom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09" name="Google Shape;323;p38"/>
          <p:cNvGrpSpPr/>
          <p:nvPr/>
        </p:nvGrpSpPr>
        <p:grpSpPr>
          <a:xfrm>
            <a:off x="7701840" y="3191400"/>
            <a:ext cx="238320" cy="238320"/>
            <a:chOff x="7701840" y="3191400"/>
            <a:chExt cx="238320" cy="238320"/>
          </a:xfrm>
        </p:grpSpPr>
        <p:sp>
          <p:nvSpPr>
            <p:cNvPr id="110" name="Google Shape;324;p38"/>
            <p:cNvSpPr/>
            <p:nvPr/>
          </p:nvSpPr>
          <p:spPr>
            <a:xfrm>
              <a:off x="7744320" y="3233880"/>
              <a:ext cx="153360" cy="153360"/>
            </a:xfrm>
            <a:custGeom>
              <a:avLst/>
              <a:gdLst>
                <a:gd name="textAreaLeft" fmla="*/ 0 w 153360"/>
                <a:gd name="textAreaRight" fmla="*/ 153720 w 153360"/>
                <a:gd name="textAreaTop" fmla="*/ 0 h 153360"/>
                <a:gd name="textAreaBottom" fmla="*/ 153720 h 153360"/>
              </a:gdLst>
              <a:ahLst/>
              <a:cxnLst/>
              <a:rect l="textAreaLeft" t="textAreaTop" r="textAreaRight" b="textAreaBottom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680" bIns="76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1" name="Google Shape;325;p38"/>
            <p:cNvSpPr/>
            <p:nvPr/>
          </p:nvSpPr>
          <p:spPr>
            <a:xfrm>
              <a:off x="7786440" y="3275640"/>
              <a:ext cx="69480" cy="694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69480"/>
                <a:gd name="textAreaBottom" fmla="*/ 69840 h 69480"/>
              </a:gdLst>
              <a:ahLst/>
              <a:cxnLst/>
              <a:rect l="textAreaLeft" t="textAreaTop" r="textAreaRight" b="textAreaBottom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2" name="Google Shape;326;p38"/>
            <p:cNvSpPr/>
            <p:nvPr/>
          </p:nvSpPr>
          <p:spPr>
            <a:xfrm>
              <a:off x="7701840" y="3191400"/>
              <a:ext cx="238320" cy="23832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238320"/>
                <a:gd name="textAreaBottom" fmla="*/ 238680 h 238320"/>
              </a:gdLst>
              <a:ahLst/>
              <a:cxnLst/>
              <a:rect l="textAreaLeft" t="textAreaTop" r="textAreaRight" b="textAreaBottom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80F30B0-34F4-8925-E7E0-A8DDEA59E181}"/>
              </a:ext>
            </a:extLst>
          </p:cNvPr>
          <p:cNvSpPr/>
          <p:nvPr/>
        </p:nvSpPr>
        <p:spPr>
          <a:xfrm>
            <a:off x="6657840" y="3543300"/>
            <a:ext cx="2278991" cy="1214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28600" y="762120"/>
            <a:ext cx="6200280" cy="29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Introduction to HTML</a:t>
            </a:r>
            <a:endParaRPr lang="fr-FR" sz="5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7267680" y="800280"/>
            <a:ext cx="164736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01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ubTitle"/>
          </p:nvPr>
        </p:nvSpPr>
        <p:spPr>
          <a:xfrm>
            <a:off x="228600" y="3943440"/>
            <a:ext cx="65052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buNone/>
            </a:pPr>
            <a:endParaRPr lang="en-US" sz="1400" b="0" u="none" strike="noStrike">
              <a:solidFill>
                <a:schemeClr val="dk1"/>
              </a:solidFill>
              <a:effectLst/>
              <a:uFillTx/>
              <a:latin typeface="Hind"/>
              <a:ea typeface="Hind"/>
            </a:endParaRPr>
          </a:p>
        </p:txBody>
      </p:sp>
      <p:cxnSp>
        <p:nvCxnSpPr>
          <p:cNvPr id="50" name="Google Shape;182;p29"/>
          <p:cNvCxnSpPr/>
          <p:nvPr/>
        </p:nvCxnSpPr>
        <p:spPr>
          <a:xfrm>
            <a:off x="249840" y="4340160"/>
            <a:ext cx="36964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Definition and Purpose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HTML (Hypertext Markup Language) is the standard markup language used to create web pages. It provides a structure for content, allowing browsers to render it effectively.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Importance in Web Development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HTML is crucial for web development as it forms the backbone of websites. Without HTML, there would be no way to structure text, images, or links on a page.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Evolution of HTML Standards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HTML has evolved significantly since its inception. Each version has introduced new elements and improvements, keeping up with the advancing needs of web technologies.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57" name="Google Shape;189;p30"/>
          <p:cNvPicPr/>
          <p:nvPr/>
        </p:nvPicPr>
        <p:blipFill>
          <a:blip r:embed="rId2"/>
          <a:srcRect l="6496" r="5217"/>
          <a:stretch/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8600" y="762120"/>
            <a:ext cx="6200280" cy="29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Structure of HTML</a:t>
            </a:r>
            <a:endParaRPr lang="fr-FR" sz="5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title"/>
          </p:nvPr>
        </p:nvSpPr>
        <p:spPr>
          <a:xfrm>
            <a:off x="7267680" y="800280"/>
            <a:ext cx="164736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02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ubTitle"/>
          </p:nvPr>
        </p:nvSpPr>
        <p:spPr>
          <a:xfrm>
            <a:off x="228600" y="3943440"/>
            <a:ext cx="65052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buNone/>
            </a:pPr>
            <a:endParaRPr lang="en-US" sz="1400" b="0" u="none" strike="noStrike">
              <a:solidFill>
                <a:schemeClr val="dk1"/>
              </a:solidFill>
              <a:effectLst/>
              <a:uFillTx/>
              <a:latin typeface="Hind"/>
              <a:ea typeface="Hind"/>
            </a:endParaRPr>
          </a:p>
        </p:txBody>
      </p:sp>
      <p:cxnSp>
        <p:nvCxnSpPr>
          <p:cNvPr id="61" name="Google Shape;182;p29"/>
          <p:cNvCxnSpPr/>
          <p:nvPr/>
        </p:nvCxnSpPr>
        <p:spPr>
          <a:xfrm>
            <a:off x="249840" y="4340160"/>
            <a:ext cx="36964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Basic HTML Document Structure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A basic HTML document consists of a doctype declaration, head section, and body. This structure is essential for browsers to interpret the document correctly.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Key HTML Tags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Key HTML tags include , , , and . Each tag serves a specific function in structuring content and defining its type.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66" name="Google Shape;189;p30"/>
          <p:cNvPicPr/>
          <p:nvPr/>
        </p:nvPicPr>
        <p:blipFill>
          <a:blip r:embed="rId2"/>
          <a:srcRect l="6496" r="5217"/>
          <a:stretch/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523</Words>
  <Application>Microsoft Office PowerPoint</Application>
  <PresentationFormat>On-screen Show (16:9)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Hind</vt:lpstr>
      <vt:lpstr>OpenSymbol</vt:lpstr>
      <vt:lpstr>Space Grotesk</vt:lpstr>
      <vt:lpstr>Symbol</vt:lpstr>
      <vt:lpstr>Wingdings</vt:lpstr>
      <vt:lpstr>Dark Theme by Slidesgo</vt:lpstr>
      <vt:lpstr>Slidesgo Final Pages</vt:lpstr>
      <vt:lpstr>Building the Web witz HTML</vt:lpstr>
      <vt:lpstr>Introduction</vt:lpstr>
      <vt:lpstr>Introduction to HTML</vt:lpstr>
      <vt:lpstr>Definition and Purpose</vt:lpstr>
      <vt:lpstr>Importance in Web Development</vt:lpstr>
      <vt:lpstr>Evolution of HTML Standards</vt:lpstr>
      <vt:lpstr>Structure of HTML</vt:lpstr>
      <vt:lpstr>Basic HTML Document Structure</vt:lpstr>
      <vt:lpstr>Key HTML Tags</vt:lpstr>
      <vt:lpstr>Nesting and Hierarchical Structure</vt:lpstr>
      <vt:lpstr>HTML Elements and Attributes</vt:lpstr>
      <vt:lpstr>Commonly Used HTML Elements</vt:lpstr>
      <vt:lpstr>Understanding Attributes</vt:lpstr>
      <vt:lpstr>Role of Semantic HTML</vt:lpstr>
      <vt:lpstr>Building Blocks of Web Pages</vt:lpstr>
      <vt:lpstr>Incorporating CSS and JavaScript</vt:lpstr>
      <vt:lpstr>Multimedia Elements in HTML</vt:lpstr>
      <vt:lpstr>Best Practices for HTML Coding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Hp</cp:lastModifiedBy>
  <cp:revision>2</cp:revision>
  <dcterms:modified xsi:type="dcterms:W3CDTF">2025-08-25T13:20:58Z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2025-08-25T13:11:34Z</dcterms:created>
  <dc:creator>Unknown Creator</dc:creator>
  <dc:description/>
  <dc:language>en-US</dc:language>
  <cp:lastModifiedBy>Unknown Creator</cp:lastModifiedBy>
  <dcterms:modified xsi:type="dcterms:W3CDTF">2025-08-25T13:11:34Z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20</vt:r8>
  </property>
</Properties>
</file>