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5" r:id="rId4"/>
  </p:sldMasterIdLst>
  <p:notesMasterIdLst>
    <p:notesMasterId r:id="rId31"/>
  </p:notesMasterIdLst>
  <p:sldIdLst>
    <p:sldId id="256" r:id="rId5"/>
    <p:sldId id="2146847054" r:id="rId6"/>
    <p:sldId id="262" r:id="rId7"/>
    <p:sldId id="263" r:id="rId8"/>
    <p:sldId id="265" r:id="rId9"/>
    <p:sldId id="2146847069" r:id="rId10"/>
    <p:sldId id="2146847058" r:id="rId11"/>
    <p:sldId id="2146847060" r:id="rId12"/>
    <p:sldId id="2146847061" r:id="rId13"/>
    <p:sldId id="2146847059" r:id="rId14"/>
    <p:sldId id="2146847062" r:id="rId15"/>
    <p:sldId id="2146847063" r:id="rId16"/>
    <p:sldId id="266" r:id="rId17"/>
    <p:sldId id="2146847064" r:id="rId18"/>
    <p:sldId id="2146847065" r:id="rId19"/>
    <p:sldId id="2146847066" r:id="rId20"/>
    <p:sldId id="2146847067" r:id="rId21"/>
    <p:sldId id="2146847068" r:id="rId22"/>
    <p:sldId id="2146847071" r:id="rId23"/>
    <p:sldId id="267" r:id="rId24"/>
    <p:sldId id="2146847070" r:id="rId25"/>
    <p:sldId id="268" r:id="rId26"/>
    <p:sldId id="269" r:id="rId27"/>
    <p:sldId id="2146847056" r:id="rId28"/>
    <p:sldId id="2146847057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1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7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05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2177143"/>
            <a:ext cx="6558137" cy="135941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/>
                <a:ea typeface="+mn-lt"/>
                <a:cs typeface="Arial"/>
              </a:rPr>
              <a:t>Coronavirus Tweet Sentiment Analysis 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370" y="5078110"/>
            <a:ext cx="9294755" cy="789289"/>
          </a:xfrm>
          <a:prstGeom prst="rect">
            <a:avLst/>
          </a:prstGeom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rial"/>
                <a:cs typeface="Arial"/>
              </a:rPr>
              <a:t>Presented By: Lakshay Rao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904A6-0642-816D-C650-D690FC11B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7" b="-20"/>
          <a:stretch/>
        </p:blipFill>
        <p:spPr>
          <a:xfrm>
            <a:off x="6372808" y="-89094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-2450420" y="1425343"/>
            <a:ext cx="1172023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latin typeface="Arial"/>
                <a:cs typeface="Arial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3820-6D5F-4D49-A03B-8B62239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EDA on location of tweets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4F566-2046-438A-AB8C-23FC2014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240" y="2141538"/>
            <a:ext cx="6566545" cy="3649662"/>
          </a:xfrm>
        </p:spPr>
      </p:pic>
    </p:spTree>
    <p:extLst>
      <p:ext uri="{BB962C8B-B14F-4D97-AF65-F5344CB8AC3E}">
        <p14:creationId xmlns:p14="http://schemas.microsoft.com/office/powerpoint/2010/main" val="326333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F646-A845-495E-BBD6-BFBAB56F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4B17-8BC9-4623-A29C-CE24F74C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3500" dirty="0"/>
              <a:t>STEMMING</a:t>
            </a:r>
          </a:p>
          <a:p>
            <a:endParaRPr lang="en-IN" dirty="0"/>
          </a:p>
          <a:p>
            <a:r>
              <a:rPr lang="en-IN" dirty="0"/>
              <a:t>Stemming is a process of stripping the rule-based process of suffixes from a word 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process simplifies the text and helps in text analysis tasks such as sentiment analysis, where the focus is on the core meaning of words rather than their specific variations.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ECECEC"/>
                </a:solidFill>
                <a:latin typeface="Söhne"/>
              </a:rPr>
              <a:t>For Example:-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Original Sentence: "I was riding my bicycle when I saw many bikes riding beside me."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After stemming, the sentence might be transformed to: "I was ride my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bicycl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when I saw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mani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bike ride beside me.”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ECECEC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temming has reduced different variations of the words "riding," "bicycle," and "bikes" to their common root form "ride" and "bike."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F67-AD1D-4AC7-B411-446B4C09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D230-3C32-4F5E-9FB1-CFE88716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process , a group of sentences is converted into a token . It is also called as “ text Segmentation” or “Lexical Analysis”. </a:t>
            </a:r>
          </a:p>
          <a:p>
            <a:r>
              <a:rPr lang="en-IN" dirty="0"/>
              <a:t>This can be done by python’s NLTK library’s </a:t>
            </a:r>
            <a:r>
              <a:rPr lang="en-IN" dirty="0" err="1"/>
              <a:t>word_tokenize</a:t>
            </a:r>
            <a:r>
              <a:rPr lang="en-IN" dirty="0"/>
              <a:t>() function .</a:t>
            </a:r>
          </a:p>
        </p:txBody>
      </p:sp>
    </p:spTree>
    <p:extLst>
      <p:ext uri="{BB962C8B-B14F-4D97-AF65-F5344CB8AC3E}">
        <p14:creationId xmlns:p14="http://schemas.microsoft.com/office/powerpoint/2010/main" val="125056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19265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AlgorithmS</a:t>
            </a: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calculate the test accuracy and the validation accuracy , various models have been used such as </a:t>
            </a:r>
          </a:p>
          <a:p>
            <a:r>
              <a:rPr lang="en-US" sz="2400" dirty="0"/>
              <a:t>Naïve Bayes </a:t>
            </a:r>
          </a:p>
          <a:p>
            <a:r>
              <a:rPr lang="en-US" sz="2400" dirty="0" err="1"/>
              <a:t>Logisitic</a:t>
            </a:r>
            <a:r>
              <a:rPr lang="en-US" sz="2400" dirty="0"/>
              <a:t> Regression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 err="1"/>
              <a:t>XGBoost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also found the all the test’s accuracy.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6FCE-8059-417E-BFFD-B8B30697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Naïve bayes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E510-70F3-48CE-8F1C-D3EA3100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It's a probabilistic classifier based on Bayes' theorem with the "naive" assumption of independence between features. It's simple and efficient, often used for text classification tasks like sentiment analysis.</a:t>
            </a:r>
          </a:p>
          <a:p>
            <a:endParaRPr lang="en-US" sz="2000" dirty="0">
              <a:solidFill>
                <a:srgbClr val="ECECEC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ECECEC"/>
                </a:solidFill>
                <a:latin typeface="Söhne"/>
              </a:rPr>
              <a:t>Binary classification accuracy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ECECEC"/>
                </a:solidFill>
                <a:latin typeface="Söhne"/>
              </a:rPr>
              <a:t>Training accuracy score ; 0.9955786035683883</a:t>
            </a:r>
          </a:p>
          <a:p>
            <a:pPr marL="0" indent="0">
              <a:buNone/>
            </a:pPr>
            <a:r>
              <a:rPr lang="en-IN" sz="1900" dirty="0"/>
              <a:t>Validation Accuracy: 0.9957610923873389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800" dirty="0"/>
              <a:t>Multiclass classification accuracy </a:t>
            </a:r>
          </a:p>
          <a:p>
            <a:pPr marL="0" indent="0">
              <a:buNone/>
            </a:pPr>
            <a:r>
              <a:rPr lang="en-IN" sz="1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Training Accuracy: 0.9714911137749518</a:t>
            </a:r>
          </a:p>
          <a:p>
            <a:pPr marL="0" indent="0">
              <a:buNone/>
            </a:pPr>
            <a:r>
              <a:rPr lang="en-IN" sz="1900" dirty="0"/>
              <a:t>Validation Accuracy: 0.9720301587853097</a:t>
            </a:r>
          </a:p>
        </p:txBody>
      </p:sp>
    </p:spTree>
    <p:extLst>
      <p:ext uri="{BB962C8B-B14F-4D97-AF65-F5344CB8AC3E}">
        <p14:creationId xmlns:p14="http://schemas.microsoft.com/office/powerpoint/2010/main" val="358665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5842-E500-4E11-A323-C39D86B8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DD1C-0BCE-4EEE-82BB-0BEBC0CE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It's a linear model used for binary classification tasks. It estimates the probability that a given instance belongs to a particular class.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CECEC"/>
                </a:solidFill>
                <a:latin typeface="Söhne"/>
              </a:rPr>
              <a:t>Binary classification accuracy </a:t>
            </a:r>
          </a:p>
          <a:p>
            <a:pPr marL="0" indent="0">
              <a:buNone/>
            </a:pPr>
            <a:r>
              <a:rPr lang="en-IN" sz="1600" dirty="0"/>
              <a:t>Training Accuracy: 0.9949792394155765</a:t>
            </a:r>
          </a:p>
          <a:p>
            <a:pPr marL="0" indent="0">
              <a:buNone/>
            </a:pPr>
            <a:r>
              <a:rPr lang="en-IN" sz="1600" dirty="0"/>
              <a:t>Validation Accuracy: 0.9945450123345263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50B0-2F69-42E9-A6CB-586DC177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365" y="3766565"/>
            <a:ext cx="4100728" cy="42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0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E4-EA6B-4E29-975C-2E3E9751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2BB-8AF6-441E-B4A4-0D03D977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It's an ensemble learning method that constructs multiple decision trees during training and outputs the mode of the classes (classification) or mean prediction (regression) of the individual trees.</a:t>
            </a:r>
            <a:endParaRPr lang="en-US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Training Accuracy: 1.0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Validation Accuracy: 0.9998957645669018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EF74-A251-4642-89EE-85B008C6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29" y="4283260"/>
            <a:ext cx="5546271" cy="2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147D-95FA-4860-978A-1ADF743C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>
                <a:solidFill>
                  <a:schemeClr val="accent1"/>
                </a:solidFill>
                <a:latin typeface="Arial"/>
                <a:cs typeface="Arial"/>
              </a:rPr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2A47-FACB-4640-807C-9264A768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It's an optimized implementation of gradient boosting, a machine learning technique that builds a series of weak learners (typically decision trees) sequentially, where each new model corrects the errors of its predecessor.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Accuracy: 1.0</a:t>
            </a:r>
          </a:p>
          <a:p>
            <a:pPr marL="0" indent="0">
              <a:buNone/>
            </a:pPr>
            <a:r>
              <a:rPr lang="en-US" dirty="0"/>
              <a:t>Validation Accuracy: 0.9998957645669018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3FD68-7AB2-4C05-B921-9A43C4EB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67" y="4033157"/>
            <a:ext cx="7065033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869E-6949-4CF8-87FA-8D9BA44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>
                <a:solidFill>
                  <a:schemeClr val="accent1"/>
                </a:solidFill>
                <a:latin typeface="Arial"/>
                <a:cs typeface="Arial"/>
              </a:rPr>
              <a:t>catboost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CDE4-E508-4D7A-97FF-89A3E11E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It's a gradient boosting library that is particularly effective for categorical features.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CatBoost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automatically handles categorical variables and reduces the need for extensive data preprocessing.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Accuracy: 1.0</a:t>
            </a:r>
          </a:p>
          <a:p>
            <a:pPr marL="0" indent="0">
              <a:buNone/>
            </a:pPr>
            <a:r>
              <a:rPr lang="en-US" dirty="0"/>
              <a:t>Validation Accuracy: 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91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0125-9CE4-4FFD-95CA-E1D09982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F3F2-8C30-40A0-8A2D-10C5AAD5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above performed observations and the training on various models have been done on Google colaboratory and deployed there only.</a:t>
            </a:r>
          </a:p>
          <a:p>
            <a:endParaRPr lang="en-IN" dirty="0"/>
          </a:p>
          <a:p>
            <a:r>
              <a:rPr lang="en-IN" dirty="0"/>
              <a:t>Training of model on the given dataset and running all the algorithms have been done on Google </a:t>
            </a:r>
            <a:r>
              <a:rPr lang="en-IN" dirty="0" err="1"/>
              <a:t>Colab</a:t>
            </a:r>
            <a:r>
              <a:rPr lang="en-IN" dirty="0"/>
              <a:t> itself only.</a:t>
            </a:r>
          </a:p>
        </p:txBody>
      </p:sp>
    </p:spTree>
    <p:extLst>
      <p:ext uri="{BB962C8B-B14F-4D97-AF65-F5344CB8AC3E}">
        <p14:creationId xmlns:p14="http://schemas.microsoft.com/office/powerpoint/2010/main" val="228924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Outline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Arial"/>
              </a:rPr>
              <a:t>TOPIC :- Coronavirus Tweet Sentiment Analysis 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Arial"/>
              </a:rPr>
              <a:t>Proposed System/Solution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400" b="1" dirty="0">
                <a:latin typeface="Arial"/>
                <a:ea typeface="+mn-lt"/>
                <a:cs typeface="+mn-lt"/>
              </a:rPr>
              <a:t>Development Approach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2400" dirty="0">
              <a:latin typeface="Arial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Arial"/>
              </a:rPr>
              <a:t>Conclusion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ea typeface="+mn-lt"/>
                <a:cs typeface="Arial"/>
              </a:rPr>
              <a:t>References</a:t>
            </a:r>
            <a:endParaRPr lang="en-US" sz="2400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( Multiclass classification)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Test accuracy for </a:t>
            </a:r>
            <a:r>
              <a:rPr lang="en-IN" sz="2000" b="0" i="0" dirty="0">
                <a:solidFill>
                  <a:srgbClr val="ECECEC"/>
                </a:solidFill>
                <a:effectLst/>
                <a:latin typeface="Söhne"/>
              </a:rPr>
              <a:t>Multinomial Naive Bayes :</a:t>
            </a:r>
            <a:r>
              <a:rPr lang="en-IN" sz="20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0.7276475493375336</a:t>
            </a:r>
          </a:p>
          <a:p>
            <a:pPr marL="0" indent="0">
              <a:buNone/>
            </a:pPr>
            <a:r>
              <a:rPr lang="en-US" sz="2000" dirty="0"/>
              <a:t>Test accuracy for </a:t>
            </a:r>
            <a:r>
              <a:rPr lang="en-IN" sz="2000" dirty="0"/>
              <a:t>Logistic regression Test Accuracy</a:t>
            </a:r>
            <a:r>
              <a:rPr lang="en-IN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: 0.9895764566901776</a:t>
            </a:r>
          </a:p>
          <a:p>
            <a:pPr marL="0" indent="0">
              <a:buNone/>
            </a:pPr>
            <a:r>
              <a:rPr lang="en-US" sz="2000" dirty="0"/>
              <a:t>Test accuracy for </a:t>
            </a:r>
            <a:r>
              <a:rPr lang="en-IN" sz="2000" dirty="0"/>
              <a:t>Random forest Test Accuracy :0.9978458010493033</a:t>
            </a:r>
            <a:endParaRPr lang="en-IN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D0AD-83D8-44A6-9B19-5DCD276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( binary class classification)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E4F6-0775-4354-BA7C-23E9B4AD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Test accuracy for </a:t>
            </a:r>
            <a:r>
              <a:rPr lang="en-IN" sz="1800" b="0" i="0" dirty="0">
                <a:solidFill>
                  <a:srgbClr val="ECECEC"/>
                </a:solidFill>
                <a:effectLst/>
                <a:latin typeface="Söhne"/>
              </a:rPr>
              <a:t>Multinomial Naive Bayes : 0.7269031652826518</a:t>
            </a:r>
          </a:p>
          <a:p>
            <a:pPr marL="0" indent="0">
              <a:buNone/>
            </a:pPr>
            <a:r>
              <a:rPr lang="en-IN" dirty="0"/>
              <a:t>Logistic regression Test Accuracy: 0.9895764566901776</a:t>
            </a:r>
          </a:p>
          <a:p>
            <a:pPr marL="0" indent="0">
              <a:buNone/>
            </a:pPr>
            <a:r>
              <a:rPr lang="en-IN" dirty="0"/>
              <a:t>Random forest Test Accuracy: 0.9978458010493033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24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Majority of the Tweets were around 250 characters long , indicating that there was a lot of interest in COVID -19 among the general public .</a:t>
            </a:r>
          </a:p>
          <a:p>
            <a:pPr marL="305435" indent="-305435"/>
            <a:r>
              <a:rPr lang="en-IN" sz="2000" dirty="0"/>
              <a:t>More neutral tweets than positive and negative were tweeted (or </a:t>
            </a:r>
            <a:r>
              <a:rPr lang="en-IN" sz="2000" dirty="0" err="1"/>
              <a:t>X’ed</a:t>
            </a:r>
            <a:r>
              <a:rPr lang="en-IN" sz="2000" dirty="0"/>
              <a:t> ) globally.</a:t>
            </a:r>
          </a:p>
          <a:p>
            <a:pPr marL="305435" indent="-305435"/>
            <a:r>
              <a:rPr lang="en-IN" sz="2000" dirty="0"/>
              <a:t>United states became the country with most number of tweets followed by India . </a:t>
            </a:r>
          </a:p>
          <a:p>
            <a:pPr marL="305435" indent="-305435"/>
            <a:r>
              <a:rPr lang="en-IN" sz="2000" dirty="0"/>
              <a:t>Words like “covid19” , “case” , “pandemic” , “deaths” , “trump” were used the most in tweets indicating that people were aware about the pandemic and were constantly discussing the same in online space (mostly in the United States.)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Like It or Not: A Survey of Twitter Sentiment Analysis Methods (On Google Scholar by </a:t>
            </a:r>
            <a:r>
              <a:rPr lang="en-US" sz="2400" dirty="0" err="1"/>
              <a:t>Giachanou</a:t>
            </a:r>
            <a:r>
              <a:rPr lang="en-US" sz="2400" dirty="0"/>
              <a:t> and Fabio </a:t>
            </a:r>
            <a:r>
              <a:rPr lang="en-US" sz="2400" dirty="0" err="1"/>
              <a:t>Crestani</a:t>
            </a:r>
            <a:r>
              <a:rPr lang="en-US" sz="2400" dirty="0"/>
              <a:t>)</a:t>
            </a:r>
          </a:p>
          <a:p>
            <a:pPr marL="305435" indent="-305435"/>
            <a:r>
              <a:rPr lang="en-US" sz="2400" dirty="0"/>
              <a:t>Comparison Research on Text Pre-processing Methods on Twitter Sentiment Analysis ( IEEE Explore)</a:t>
            </a:r>
          </a:p>
          <a:p>
            <a:pPr marL="305435" indent="-305435"/>
            <a:r>
              <a:rPr lang="en-US" sz="2400" dirty="0"/>
              <a:t>And exploration and reading of documentation on several websites on the internet.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08C83-A262-443D-A84D-BD6179BE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95" y="2311399"/>
            <a:ext cx="6065900" cy="40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6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32" y="71739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5B64D-3826-44C9-863D-A6FD4D5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05" y="1888067"/>
            <a:ext cx="6899348" cy="45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Problem Statement (as per given)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99" y="1410160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Roboto"/>
                <a:ea typeface="Roboto"/>
                <a:cs typeface="Roboto"/>
              </a:rPr>
              <a:t>This challenge asks you to build a classification model to predict the sentiment of COVID-19 tweets .The tweets have been pulled from Twitter and manual tagging has been done then. The names and usernames have been given codes to avoid any privacy concerns.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56" y="-238665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Proposed Solution</a:t>
            </a: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0"/>
            <a:ext cx="12192000" cy="61467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100" b="1" i="0" dirty="0">
                <a:solidFill>
                  <a:srgbClr val="ECECEC"/>
                </a:solidFill>
                <a:effectLst/>
                <a:latin typeface="Söhne"/>
              </a:rPr>
              <a:t>Introduction: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 The proposed system aims to address the challenge of predicting the sentiment of COVID-19 tweets. By leveraging advanced machine learning techniques, we intend to classify the sentiment of tweets related to COVID-19 accurately.</a:t>
            </a:r>
          </a:p>
          <a:p>
            <a:pPr algn="l"/>
            <a:r>
              <a:rPr lang="en-US" sz="1100" b="1" i="0" dirty="0">
                <a:solidFill>
                  <a:srgbClr val="ECECEC"/>
                </a:solidFill>
                <a:effectLst/>
                <a:latin typeface="Söhne"/>
              </a:rPr>
              <a:t>Components of the Solution: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100" b="1" i="0" dirty="0">
                <a:solidFill>
                  <a:srgbClr val="ECECEC"/>
                </a:solidFill>
                <a:effectLst/>
                <a:latin typeface="Söhne"/>
              </a:rPr>
              <a:t>Data Collection: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Gather a large dataset of COVID-19 tweets from Twitter.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Ensure manual tagging of tweets for sentiment analysis to avoid privacy concerns.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Employ data anonymization techniques to protect user identities.</a:t>
            </a:r>
          </a:p>
          <a:p>
            <a:pPr algn="l">
              <a:buFont typeface="+mj-lt"/>
              <a:buAutoNum type="arabicPeriod"/>
            </a:pPr>
            <a:r>
              <a:rPr lang="en-US" sz="1100" b="1" i="0" dirty="0">
                <a:solidFill>
                  <a:srgbClr val="ECECEC"/>
                </a:solidFill>
                <a:effectLst/>
                <a:latin typeface="Söhne"/>
              </a:rPr>
              <a:t>Data Preprocessing: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Clean and preprocess the collected data to remove noise, irrelevant information, and ensure consistency.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Handle missing values and outliers appropriately.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Tokenization and stemming to prepare text data for analysis.</a:t>
            </a:r>
          </a:p>
          <a:p>
            <a:pPr marL="0" indent="0" algn="l">
              <a:buNone/>
            </a:pPr>
            <a:r>
              <a:rPr lang="en-IN" sz="1200" i="1" dirty="0">
                <a:latin typeface="Roboto"/>
                <a:ea typeface="Roboto"/>
                <a:cs typeface="Roboto"/>
              </a:rPr>
              <a:t>3.</a:t>
            </a:r>
            <a:r>
              <a:rPr lang="en-IN" sz="1200" b="1" dirty="0">
                <a:solidFill>
                  <a:srgbClr val="ECECEC"/>
                </a:solidFill>
                <a:latin typeface="Söhne"/>
                <a:ea typeface="Roboto"/>
                <a:cs typeface="Roboto"/>
              </a:rPr>
              <a:t>	</a:t>
            </a:r>
            <a:r>
              <a:rPr lang="en-IN" sz="1200" b="1" i="0" dirty="0">
                <a:solidFill>
                  <a:srgbClr val="ECECEC"/>
                </a:solidFill>
                <a:effectLst/>
                <a:latin typeface="Söhne"/>
              </a:rPr>
              <a:t>Machine Learning Algorithm:</a:t>
            </a:r>
            <a:endParaRPr lang="en-IN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IN" sz="1000" b="0" i="0" dirty="0">
                <a:solidFill>
                  <a:srgbClr val="ECECEC"/>
                </a:solidFill>
                <a:effectLst/>
                <a:latin typeface="Söhne"/>
              </a:rPr>
              <a:t>Implement various machine learning algorithms such as Naive Bayes, Logistic Regression, random forest , </a:t>
            </a:r>
            <a:r>
              <a:rPr lang="en-IN" sz="1000" b="0" i="0" dirty="0" err="1">
                <a:solidFill>
                  <a:srgbClr val="ECECEC"/>
                </a:solidFill>
                <a:effectLst/>
                <a:latin typeface="Söhne"/>
              </a:rPr>
              <a:t>XGboost</a:t>
            </a:r>
            <a:r>
              <a:rPr lang="en-IN" sz="1000" b="0" i="0" dirty="0">
                <a:solidFill>
                  <a:srgbClr val="ECECEC"/>
                </a:solidFill>
                <a:effectLst/>
                <a:latin typeface="Söhne"/>
              </a:rPr>
              <a:t> and </a:t>
            </a:r>
            <a:r>
              <a:rPr lang="en-IN" sz="1000" b="0" i="0" dirty="0" err="1">
                <a:solidFill>
                  <a:srgbClr val="ECECEC"/>
                </a:solidFill>
                <a:effectLst/>
                <a:latin typeface="Söhne"/>
              </a:rPr>
              <a:t>Catboost</a:t>
            </a:r>
            <a:r>
              <a:rPr lang="en-IN" sz="1000" b="0" i="0" dirty="0">
                <a:solidFill>
                  <a:srgbClr val="ECECEC"/>
                </a:solidFill>
                <a:effectLst/>
                <a:latin typeface="Söhne"/>
              </a:rPr>
              <a:t> for sentiment classification.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Conclusion: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 The proposed solution offers a robust framework for sentiment analysis of COVID-19 tweets, enabling users to gain insights into public sentiment during the pandemic. By accurately classifying tweets, we can better understand public opinion and tailor interventions accordingly.</a:t>
            </a:r>
            <a:endParaRPr lang="en-IN" sz="1400" i="1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endParaRPr lang="en-I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development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7010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3600" dirty="0"/>
              <a:t>IMPORTING LIBRARIES / DATA INSPECTION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Pandas 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 err="1"/>
              <a:t>WordCloud</a:t>
            </a:r>
            <a:r>
              <a:rPr lang="en-IN" dirty="0"/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Matplotlib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Seaborn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 err="1"/>
              <a:t>Nltk</a:t>
            </a:r>
            <a:endParaRPr lang="en-IN" dirty="0"/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 err="1"/>
              <a:t>Sklearn</a:t>
            </a:r>
            <a:endParaRPr lang="en-IN" dirty="0"/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C33A-98B9-48F1-97B6-DF935EE9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591799" cy="518159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Arial"/>
                <a:cs typeface="Arial"/>
              </a:rPr>
              <a:t>EDA ANALYSIS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2B2D-2AA1-4978-B759-F2BEAEA6E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‎ </a:t>
            </a:r>
          </a:p>
        </p:txBody>
      </p:sp>
    </p:spTree>
    <p:extLst>
      <p:ext uri="{BB962C8B-B14F-4D97-AF65-F5344CB8AC3E}">
        <p14:creationId xmlns:p14="http://schemas.microsoft.com/office/powerpoint/2010/main" val="35104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B62D-9AB2-49B1-A02F-6C8CD72C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Eda on sentiment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3FB3E-8EB9-44B0-9B3A-603F787B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531" y="2141538"/>
            <a:ext cx="4719963" cy="3649662"/>
          </a:xfrm>
        </p:spPr>
      </p:pic>
    </p:spTree>
    <p:extLst>
      <p:ext uri="{BB962C8B-B14F-4D97-AF65-F5344CB8AC3E}">
        <p14:creationId xmlns:p14="http://schemas.microsoft.com/office/powerpoint/2010/main" val="36274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5295-EABD-4E78-AA8F-0544265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Eda on clean tweets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FD9DD-5F8D-4A65-A0C7-6E89670BC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591" y="2141538"/>
            <a:ext cx="6089843" cy="3649662"/>
          </a:xfrm>
        </p:spPr>
      </p:pic>
    </p:spTree>
    <p:extLst>
      <p:ext uri="{BB962C8B-B14F-4D97-AF65-F5344CB8AC3E}">
        <p14:creationId xmlns:p14="http://schemas.microsoft.com/office/powerpoint/2010/main" val="118370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268-7425-4D18-86F6-2ADAC5B7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Word cloud of clean tweets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962AE-D131-4052-9445-25453192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776" y="3064934"/>
            <a:ext cx="7117670" cy="3454400"/>
          </a:xfrm>
        </p:spPr>
      </p:pic>
    </p:spTree>
    <p:extLst>
      <p:ext uri="{BB962C8B-B14F-4D97-AF65-F5344CB8AC3E}">
        <p14:creationId xmlns:p14="http://schemas.microsoft.com/office/powerpoint/2010/main" val="1130196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1008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Roboto</vt:lpstr>
      <vt:lpstr>Söhne</vt:lpstr>
      <vt:lpstr>Celestial</vt:lpstr>
      <vt:lpstr>Coronavirus Tweet Sentiment Analysis </vt:lpstr>
      <vt:lpstr>Outline</vt:lpstr>
      <vt:lpstr>Problem Statement (as per given)</vt:lpstr>
      <vt:lpstr>Proposed Solution</vt:lpstr>
      <vt:lpstr>System development Approach</vt:lpstr>
      <vt:lpstr>EDA ANALYSIS</vt:lpstr>
      <vt:lpstr>Eda on sentiment analysis</vt:lpstr>
      <vt:lpstr>Eda on clean tweets</vt:lpstr>
      <vt:lpstr>Word cloud of clean tweets</vt:lpstr>
      <vt:lpstr>EDA on location of tweets</vt:lpstr>
      <vt:lpstr>Data pre-processing</vt:lpstr>
      <vt:lpstr>tokenization</vt:lpstr>
      <vt:lpstr>AlgorithmS USED</vt:lpstr>
      <vt:lpstr>Naïve bayes</vt:lpstr>
      <vt:lpstr>Logistic regression</vt:lpstr>
      <vt:lpstr>Random forest</vt:lpstr>
      <vt:lpstr>xgboost</vt:lpstr>
      <vt:lpstr>catboost</vt:lpstr>
      <vt:lpstr>Deployment</vt:lpstr>
      <vt:lpstr>Result ( Multiclass classification)</vt:lpstr>
      <vt:lpstr>Result ( binary class classification)</vt:lpstr>
      <vt:lpstr>Conclusion</vt:lpstr>
      <vt:lpstr>References</vt:lpstr>
      <vt:lpstr>course certificate 1 </vt:lpstr>
      <vt:lpstr>course certificate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Lakshay Rao</cp:lastModifiedBy>
  <cp:revision>6</cp:revision>
  <dcterms:created xsi:type="dcterms:W3CDTF">2021-05-26T16:50:10Z</dcterms:created>
  <dcterms:modified xsi:type="dcterms:W3CDTF">2024-03-24T10:00:21Z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