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3" r:id="rId9"/>
    <p:sldId id="264" r:id="rId10"/>
    <p:sldId id="269" r:id="rId11"/>
    <p:sldId id="274" r:id="rId12"/>
    <p:sldId id="270" r:id="rId13"/>
    <p:sldId id="275" r:id="rId14"/>
    <p:sldId id="273" r:id="rId15"/>
    <p:sldId id="265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/>
    <p:restoredTop sz="95196"/>
  </p:normalViewPr>
  <p:slideViewPr>
    <p:cSldViewPr snapToGrid="0" snapToObjects="1">
      <p:cViewPr varScale="1">
        <p:scale>
          <a:sx n="112" d="100"/>
          <a:sy n="112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3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6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8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4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8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4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5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9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4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C767-986D-5D48-8A73-6763557E8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069" y="169349"/>
            <a:ext cx="10572000" cy="1496290"/>
          </a:xfrm>
          <a:effectLst/>
        </p:spPr>
        <p:txBody>
          <a:bodyPr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ISCG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7424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Mobile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Software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Development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Semester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1,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2020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Team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Project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1D468-422C-C345-B38F-240891E6E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0656" y="5560035"/>
            <a:ext cx="1897831" cy="866566"/>
          </a:xfrm>
          <a:effectLst/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25000"/>
                  </a:schemeClr>
                </a:solidFill>
              </a:rPr>
              <a:t>Abdullah Raza </a:t>
            </a:r>
          </a:p>
          <a:p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1502734</a:t>
            </a: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9645EC4E-0051-6141-B858-16B2B508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69" y="1753147"/>
            <a:ext cx="1897831" cy="1897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00463D-1E7E-E841-B32C-10D2102B6FBC}"/>
              </a:ext>
            </a:extLst>
          </p:cNvPr>
          <p:cNvSpPr txBox="1"/>
          <p:nvPr/>
        </p:nvSpPr>
        <p:spPr>
          <a:xfrm>
            <a:off x="3340656" y="1932622"/>
            <a:ext cx="5046703" cy="153888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</a:rPr>
              <a:t>Parcel Tracker</a:t>
            </a:r>
          </a:p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Track your parcels here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0A152AF-9CEA-2D4D-89DD-9420F0833696}"/>
              </a:ext>
            </a:extLst>
          </p:cNvPr>
          <p:cNvSpPr txBox="1">
            <a:spLocks/>
          </p:cNvSpPr>
          <p:nvPr/>
        </p:nvSpPr>
        <p:spPr>
          <a:xfrm>
            <a:off x="6511678" y="5560035"/>
            <a:ext cx="1897831" cy="86656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>
                    <a:lumMod val="25000"/>
                  </a:schemeClr>
                </a:solidFill>
              </a:rPr>
              <a:t>Lakshay</a:t>
            </a:r>
            <a:r>
              <a:rPr lang="en-US" sz="2000" b="1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25000"/>
                  </a:schemeClr>
                </a:solidFill>
              </a:rPr>
              <a:t>Sethi</a:t>
            </a:r>
            <a:endParaRPr lang="en-US" sz="2000" b="1" dirty="0">
              <a:solidFill>
                <a:schemeClr val="tx1">
                  <a:lumMod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1487100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B45C832-7AD7-B146-B223-8B5AAD670C29}"/>
              </a:ext>
            </a:extLst>
          </p:cNvPr>
          <p:cNvSpPr txBox="1">
            <a:spLocks/>
          </p:cNvSpPr>
          <p:nvPr/>
        </p:nvSpPr>
        <p:spPr>
          <a:xfrm>
            <a:off x="9682699" y="5560035"/>
            <a:ext cx="1897831" cy="86656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>
                    <a:lumMod val="25000"/>
                  </a:schemeClr>
                </a:solidFill>
              </a:rPr>
              <a:t>Wandan</a:t>
            </a:r>
            <a:r>
              <a:rPr lang="en-US" sz="2000" b="1" dirty="0">
                <a:solidFill>
                  <a:schemeClr val="tx1">
                    <a:lumMod val="25000"/>
                  </a:schemeClr>
                </a:solidFill>
              </a:rPr>
              <a:t> Li</a:t>
            </a:r>
          </a:p>
          <a:p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1525797</a:t>
            </a:r>
          </a:p>
        </p:txBody>
      </p:sp>
    </p:spTree>
    <p:extLst>
      <p:ext uri="{BB962C8B-B14F-4D97-AF65-F5344CB8AC3E}">
        <p14:creationId xmlns:p14="http://schemas.microsoft.com/office/powerpoint/2010/main" val="379147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8F0-383E-044F-B6B0-AE674BC2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Screenshots –</a:t>
            </a:r>
            <a:r>
              <a:rPr lang="zh-CN" altLang="en-US" dirty="0"/>
              <a:t> </a:t>
            </a:r>
            <a:r>
              <a:rPr lang="en-US" altLang="zh-CN" sz="2800" dirty="0"/>
              <a:t>Login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-US" altLang="zh-CN" sz="2800" dirty="0"/>
              <a:t>Signup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5DDEB4-7937-3745-81AE-A63069C4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240" y="2254728"/>
            <a:ext cx="2464425" cy="43812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9288A-B915-2F4C-9F82-4219091A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4347" y="2254728"/>
            <a:ext cx="2464424" cy="43812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959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8F0-383E-044F-B6B0-AE674BC2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Screenshots -</a:t>
            </a:r>
            <a:r>
              <a:rPr lang="zh-CN" altLang="en-US" dirty="0"/>
              <a:t> </a:t>
            </a:r>
            <a:r>
              <a:rPr lang="en-US" altLang="zh-CN" sz="2800" dirty="0"/>
              <a:t>Administrator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92C19C-A5D3-454A-8616-D2C57187FC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9599" y="2295371"/>
            <a:ext cx="2464424" cy="438119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FD5688-EC6C-6C48-81EC-CE1FBE27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4586" y="2295370"/>
            <a:ext cx="2464425" cy="43812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FB06F-D5BA-9047-B29B-D914245CEC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29574" y="2295369"/>
            <a:ext cx="2464425" cy="43812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145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8F0-383E-044F-B6B0-AE674BC2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Screenshots -</a:t>
            </a:r>
            <a:r>
              <a:rPr lang="zh-CN" altLang="en-US" dirty="0"/>
              <a:t> </a:t>
            </a:r>
            <a:r>
              <a:rPr lang="en-US" altLang="zh-CN" sz="2800" dirty="0"/>
              <a:t>Driver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DDEB4-7937-3745-81AE-A63069C4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0400" y="2306318"/>
            <a:ext cx="2463083" cy="437881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9288A-B915-2F4C-9F82-4219091A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2217" y="2306319"/>
            <a:ext cx="2463083" cy="437881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92C19C-A5D3-454A-8616-D2C57187FC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74034" y="2306318"/>
            <a:ext cx="2463082" cy="437881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109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8F0-383E-044F-B6B0-AE674BC2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Screenshots -</a:t>
            </a:r>
            <a:r>
              <a:rPr lang="zh-CN" altLang="en-US" dirty="0"/>
              <a:t> </a:t>
            </a:r>
            <a:r>
              <a:rPr lang="en-US" altLang="zh-CN" sz="2800" dirty="0"/>
              <a:t>Receiver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71EFC-6C6C-874C-BBE9-EC9583F6C5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0400" y="2306319"/>
            <a:ext cx="2463083" cy="437881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3BD72E-4E1D-C747-980B-4381BA2B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2217" y="2306319"/>
            <a:ext cx="2463082" cy="437881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3AD4DF-1EB6-6846-AF54-3425C3110E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74034" y="2306319"/>
            <a:ext cx="2463082" cy="437881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192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8F0-383E-044F-B6B0-AE674BC2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Screenshots -</a:t>
            </a:r>
            <a:r>
              <a:rPr lang="zh-CN" altLang="en-US" dirty="0"/>
              <a:t> </a:t>
            </a:r>
            <a:r>
              <a:rPr lang="en-US" altLang="zh-CN" sz="2800" dirty="0"/>
              <a:t>Others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FD5688-EC6C-6C48-81EC-CE1FBE27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73678" y="2193770"/>
            <a:ext cx="2464424" cy="43812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77806E-00E5-164F-89F8-EBB3188317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28078" y="2193771"/>
            <a:ext cx="2464424" cy="438119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099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5C5D-559E-3742-9BA6-15497CA4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Reflection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5CFFD-6A2A-FE47-A209-93A4CFC918AC}"/>
              </a:ext>
            </a:extLst>
          </p:cNvPr>
          <p:cNvSpPr txBox="1"/>
          <p:nvPr/>
        </p:nvSpPr>
        <p:spPr>
          <a:xfrm>
            <a:off x="810000" y="3480158"/>
            <a:ext cx="666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Used GitHub issues to manage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Used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Trello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manage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Good communication via Messenger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Everyone is actively involved in the project</a:t>
            </a:r>
          </a:p>
        </p:txBody>
      </p:sp>
      <p:pic>
        <p:nvPicPr>
          <p:cNvPr id="6" name="Graphic 5" descr="Ribbon">
            <a:extLst>
              <a:ext uri="{FF2B5EF4-FFF2-40B4-BE49-F238E27FC236}">
                <a16:creationId xmlns:a16="http://schemas.microsoft.com/office/drawing/2014/main" id="{73217CF6-5884-9640-890E-5AEFDD64B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474" y="3701007"/>
            <a:ext cx="2558004" cy="255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6C5947-1CC5-3043-8BDB-4EA92AE76E9D}"/>
              </a:ext>
            </a:extLst>
          </p:cNvPr>
          <p:cNvSpPr txBox="1"/>
          <p:nvPr/>
        </p:nvSpPr>
        <p:spPr>
          <a:xfrm>
            <a:off x="8430235" y="2833827"/>
            <a:ext cx="2272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3"/>
                </a:solidFill>
              </a:rPr>
              <a:t>Well</a:t>
            </a:r>
            <a:r>
              <a:rPr lang="zh-CN" altLang="en-US" sz="3600" dirty="0">
                <a:solidFill>
                  <a:schemeClr val="accent3"/>
                </a:solidFill>
              </a:rPr>
              <a:t> </a:t>
            </a:r>
            <a:r>
              <a:rPr lang="en-US" altLang="zh-CN" sz="3600" dirty="0">
                <a:solidFill>
                  <a:schemeClr val="accent3"/>
                </a:solidFill>
              </a:rPr>
              <a:t>Done!</a:t>
            </a:r>
            <a:endParaRPr lang="en-US"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5C5D-559E-3742-9BA6-15497CA4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Reflection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5CFFD-6A2A-FE47-A209-93A4CFC918AC}"/>
              </a:ext>
            </a:extLst>
          </p:cNvPr>
          <p:cNvSpPr txBox="1"/>
          <p:nvPr/>
        </p:nvSpPr>
        <p:spPr>
          <a:xfrm>
            <a:off x="478190" y="3196931"/>
            <a:ext cx="7635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Have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product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owner,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control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everything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running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right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direction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right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Have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project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Clearly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assign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tasks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each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member: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who,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what,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Try to estimate the time required for the work as accurately as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Use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Agile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practice: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continuous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integration,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continuous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C5947-1CC5-3043-8BDB-4EA92AE76E9D}"/>
              </a:ext>
            </a:extLst>
          </p:cNvPr>
          <p:cNvSpPr txBox="1"/>
          <p:nvPr/>
        </p:nvSpPr>
        <p:spPr>
          <a:xfrm>
            <a:off x="8489462" y="2400704"/>
            <a:ext cx="2121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</a:rPr>
              <a:t>Do Better!</a:t>
            </a:r>
            <a:endParaRPr 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Graphic 10" descr="Business Growth">
            <a:extLst>
              <a:ext uri="{FF2B5EF4-FFF2-40B4-BE49-F238E27FC236}">
                <a16:creationId xmlns:a16="http://schemas.microsoft.com/office/drawing/2014/main" id="{E144C2D9-7ABB-964F-B616-ACCF7B95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054" y="3088505"/>
            <a:ext cx="2716194" cy="27161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E13A69-E60E-7E4E-BDF2-A709B6C5A274}"/>
              </a:ext>
            </a:extLst>
          </p:cNvPr>
          <p:cNvSpPr txBox="1"/>
          <p:nvPr/>
        </p:nvSpPr>
        <p:spPr>
          <a:xfrm>
            <a:off x="478189" y="2400619"/>
            <a:ext cx="232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</a:rPr>
              <a:t>We Should:</a:t>
            </a:r>
            <a:endParaRPr 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8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9526B8-3C5B-DE40-AB86-3AE8752085B6}"/>
              </a:ext>
            </a:extLst>
          </p:cNvPr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-</a:t>
            </a:r>
            <a:r>
              <a:rPr lang="zh-CN" altLang="en-US" sz="6000" b="1" dirty="0">
                <a:solidFill>
                  <a:schemeClr val="bg1"/>
                </a:solidFill>
              </a:rPr>
              <a:t> </a:t>
            </a:r>
            <a:r>
              <a:rPr lang="en-US" altLang="zh-CN" sz="6000" b="1" dirty="0">
                <a:solidFill>
                  <a:schemeClr val="bg1"/>
                </a:solidFill>
              </a:rPr>
              <a:t>Thanks</a:t>
            </a:r>
            <a:r>
              <a:rPr lang="zh-CN" altLang="en-US" sz="6000" b="1" dirty="0">
                <a:solidFill>
                  <a:schemeClr val="bg1"/>
                </a:solidFill>
              </a:rPr>
              <a:t> </a:t>
            </a:r>
            <a:r>
              <a:rPr lang="en-US" altLang="zh-CN" sz="6000" b="1" dirty="0">
                <a:solidFill>
                  <a:schemeClr val="bg1"/>
                </a:solidFill>
              </a:rPr>
              <a:t>-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6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D241-4221-664D-BB04-42C4C051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A79C-1B7C-2144-9D2C-140331C6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82049" cy="363651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We have selected the </a:t>
            </a:r>
            <a:r>
              <a:rPr lang="en-US" altLang="zh-CN" sz="2000" dirty="0">
                <a:solidFill>
                  <a:schemeClr val="tx1">
                    <a:lumMod val="25000"/>
                  </a:schemeClr>
                </a:solidFill>
              </a:rPr>
              <a:t>Parcel</a:t>
            </a:r>
            <a:r>
              <a:rPr lang="zh-CN" altLang="en-US" sz="20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25000"/>
                  </a:schemeClr>
                </a:solidFill>
              </a:rPr>
              <a:t>Track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 app. We want to develop this app which facilitates precise package tracking as online shopping is taking off these days and delivery services are a key part of daily life. This app increases the users experience and makings tracking their packages extremely convenient. </a:t>
            </a:r>
          </a:p>
        </p:txBody>
      </p:sp>
    </p:spTree>
    <p:extLst>
      <p:ext uri="{BB962C8B-B14F-4D97-AF65-F5344CB8AC3E}">
        <p14:creationId xmlns:p14="http://schemas.microsoft.com/office/powerpoint/2010/main" val="366738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1CB3-CD3F-0046-8D0D-B7541B46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D0DEA2-8B7B-5B4F-91E6-C11EB27ECC06}"/>
              </a:ext>
            </a:extLst>
          </p:cNvPr>
          <p:cNvGrpSpPr/>
          <p:nvPr/>
        </p:nvGrpSpPr>
        <p:grpSpPr>
          <a:xfrm>
            <a:off x="231377" y="2666082"/>
            <a:ext cx="3393171" cy="3459296"/>
            <a:chOff x="231377" y="2666082"/>
            <a:chExt cx="3393171" cy="34592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A57910-4D52-7842-A5B0-A885DE441506}"/>
                </a:ext>
              </a:extLst>
            </p:cNvPr>
            <p:cNvGrpSpPr/>
            <p:nvPr/>
          </p:nvGrpSpPr>
          <p:grpSpPr>
            <a:xfrm>
              <a:off x="231377" y="3727832"/>
              <a:ext cx="1476238" cy="1283732"/>
              <a:chOff x="71881" y="3753997"/>
              <a:chExt cx="1476238" cy="1283732"/>
            </a:xfrm>
          </p:grpSpPr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E8253A01-7046-9B41-8AF6-009DA467E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2800" y="37539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328E79-C1AA-B348-9FD1-859DC2D0EA2B}"/>
                  </a:ext>
                </a:extLst>
              </p:cNvPr>
              <p:cNvSpPr txBox="1"/>
              <p:nvPr/>
            </p:nvSpPr>
            <p:spPr>
              <a:xfrm>
                <a:off x="71881" y="4668397"/>
                <a:ext cx="1476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25000"/>
                      </a:schemeClr>
                    </a:solidFill>
                  </a:rPr>
                  <a:t>Administrator</a:t>
                </a:r>
                <a:endParaRPr lang="en-US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5E7A13-0023-8E4A-83A2-7F83D879AC6A}"/>
                </a:ext>
              </a:extLst>
            </p:cNvPr>
            <p:cNvSpPr/>
            <p:nvPr/>
          </p:nvSpPr>
          <p:spPr>
            <a:xfrm>
              <a:off x="1828799" y="2666082"/>
              <a:ext cx="1795749" cy="3459296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BF8A1A-C8F5-E64D-988D-5266C9CDBCCB}"/>
                </a:ext>
              </a:extLst>
            </p:cNvPr>
            <p:cNvSpPr/>
            <p:nvPr/>
          </p:nvSpPr>
          <p:spPr>
            <a:xfrm>
              <a:off x="2027102" y="3365652"/>
              <a:ext cx="1311007" cy="7243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Generate</a:t>
              </a:r>
              <a:r>
                <a:rPr lang="zh-CN" alt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Delivery</a:t>
              </a:r>
              <a:endParaRPr lang="en-US" sz="1400" dirty="0">
                <a:solidFill>
                  <a:schemeClr val="tx1">
                    <a:lumMod val="25000"/>
                  </a:schemeClr>
                </a:solidFill>
                <a:latin typeface="+mj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0F8E37-4D2A-C246-ABE9-8B3334F54435}"/>
                </a:ext>
              </a:extLst>
            </p:cNvPr>
            <p:cNvSpPr/>
            <p:nvPr/>
          </p:nvSpPr>
          <p:spPr>
            <a:xfrm>
              <a:off x="2038119" y="4547211"/>
              <a:ext cx="1311007" cy="7243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Assign</a:t>
              </a:r>
              <a:r>
                <a:rPr lang="zh-CN" alt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Delivery</a:t>
              </a:r>
              <a:endParaRPr lang="en-US" sz="1400" dirty="0">
                <a:solidFill>
                  <a:schemeClr val="tx1">
                    <a:lumMod val="25000"/>
                  </a:schemeClr>
                </a:solidFill>
                <a:latin typeface="+mj-lt"/>
              </a:endParaRP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12E4B1FC-EF78-6B40-B3A9-8F5434A89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594" y="3727832"/>
              <a:ext cx="644474" cy="457200"/>
            </a:xfrm>
            <a:prstGeom prst="bentConnector3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1EB7AF7A-B848-9E4C-BE54-7DE9B25469F7}"/>
                </a:ext>
              </a:extLst>
            </p:cNvPr>
            <p:cNvCxnSpPr>
              <a:cxnSpLocks/>
            </p:cNvCxnSpPr>
            <p:nvPr/>
          </p:nvCxnSpPr>
          <p:spPr>
            <a:xfrm>
              <a:off x="1360594" y="4185032"/>
              <a:ext cx="644474" cy="724359"/>
            </a:xfrm>
            <a:prstGeom prst="bentConnector3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AB7406-4CEF-7B40-9943-CCB51D617C8C}"/>
              </a:ext>
            </a:extLst>
          </p:cNvPr>
          <p:cNvGrpSpPr/>
          <p:nvPr/>
        </p:nvGrpSpPr>
        <p:grpSpPr>
          <a:xfrm>
            <a:off x="4494859" y="2666082"/>
            <a:ext cx="3112252" cy="3459296"/>
            <a:chOff x="4373672" y="2666082"/>
            <a:chExt cx="3112252" cy="345929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012003-B4EF-4549-B34E-DC0E2243B26B}"/>
                </a:ext>
              </a:extLst>
            </p:cNvPr>
            <p:cNvGrpSpPr/>
            <p:nvPr/>
          </p:nvGrpSpPr>
          <p:grpSpPr>
            <a:xfrm>
              <a:off x="4373672" y="2666082"/>
              <a:ext cx="3112252" cy="3459296"/>
              <a:chOff x="512296" y="2666082"/>
              <a:chExt cx="3112252" cy="345929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A874DB6-A307-9A4E-B6CE-DFFD85FE6304}"/>
                  </a:ext>
                </a:extLst>
              </p:cNvPr>
              <p:cNvGrpSpPr/>
              <p:nvPr/>
            </p:nvGrpSpPr>
            <p:grpSpPr>
              <a:xfrm>
                <a:off x="512296" y="3771900"/>
                <a:ext cx="914400" cy="1232646"/>
                <a:chOff x="352800" y="3798065"/>
                <a:chExt cx="914400" cy="1232646"/>
              </a:xfrm>
            </p:grpSpPr>
            <p:pic>
              <p:nvPicPr>
                <p:cNvPr id="26" name="Graphic 25" descr="User">
                  <a:extLst>
                    <a:ext uri="{FF2B5EF4-FFF2-40B4-BE49-F238E27FC236}">
                      <a16:creationId xmlns:a16="http://schemas.microsoft.com/office/drawing/2014/main" id="{ED696996-E321-1E4D-800E-073B11414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0" y="379806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8191524-4B05-C247-B2BE-3F3565A940B2}"/>
                    </a:ext>
                  </a:extLst>
                </p:cNvPr>
                <p:cNvSpPr txBox="1"/>
                <p:nvPr/>
              </p:nvSpPr>
              <p:spPr>
                <a:xfrm>
                  <a:off x="434917" y="4661379"/>
                  <a:ext cx="757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>
                          <a:lumMod val="25000"/>
                        </a:schemeClr>
                      </a:solidFill>
                    </a:rPr>
                    <a:t>Driver</a:t>
                  </a:r>
                  <a:endParaRPr lang="en-US" dirty="0">
                    <a:solidFill>
                      <a:schemeClr val="tx1">
                        <a:lumMod val="25000"/>
                      </a:schemeClr>
                    </a:solidFill>
                  </a:endParaRP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9BB445-B908-F046-A1E4-D3108C8DE1BD}"/>
                  </a:ext>
                </a:extLst>
              </p:cNvPr>
              <p:cNvSpPr/>
              <p:nvPr/>
            </p:nvSpPr>
            <p:spPr>
              <a:xfrm>
                <a:off x="1828799" y="2666082"/>
                <a:ext cx="1795749" cy="3459296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71F7BF9-B8C9-514C-A6DB-BB7E280F4B1E}"/>
                  </a:ext>
                </a:extLst>
              </p:cNvPr>
              <p:cNvSpPr/>
              <p:nvPr/>
            </p:nvSpPr>
            <p:spPr>
              <a:xfrm>
                <a:off x="2071169" y="3866786"/>
                <a:ext cx="1311007" cy="724360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25000"/>
                      </a:schemeClr>
                    </a:solidFill>
                    <a:latin typeface="+mj-lt"/>
                  </a:rPr>
                  <a:t>Send</a:t>
                </a:r>
                <a:r>
                  <a:rPr lang="zh-CN" altLang="en-US" sz="1400" dirty="0">
                    <a:solidFill>
                      <a:schemeClr val="tx1">
                        <a:lumMod val="25000"/>
                      </a:schemeClr>
                    </a:solidFill>
                    <a:latin typeface="+mj-lt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25000"/>
                      </a:schemeClr>
                    </a:solidFill>
                    <a:latin typeface="+mj-lt"/>
                  </a:rPr>
                  <a:t>Message</a:t>
                </a:r>
                <a:endParaRPr 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3F006F-FD45-8A4A-99B1-47F65932E76F}"/>
                </a:ext>
              </a:extLst>
            </p:cNvPr>
            <p:cNvCxnSpPr>
              <a:stCxn id="26" idx="3"/>
              <a:endCxn id="22" idx="2"/>
            </p:cNvCxnSpPr>
            <p:nvPr/>
          </p:nvCxnSpPr>
          <p:spPr>
            <a:xfrm flipV="1">
              <a:off x="5288072" y="4228966"/>
              <a:ext cx="644473" cy="13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FD001C-8EAA-CF48-B55E-F2B5EE72575D}"/>
              </a:ext>
            </a:extLst>
          </p:cNvPr>
          <p:cNvGrpSpPr/>
          <p:nvPr/>
        </p:nvGrpSpPr>
        <p:grpSpPr>
          <a:xfrm>
            <a:off x="8426092" y="2666082"/>
            <a:ext cx="3117748" cy="3459296"/>
            <a:chOff x="506800" y="2666082"/>
            <a:chExt cx="3117748" cy="34592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A0CC61-A7AF-7840-8DF8-34B5E7C5F198}"/>
                </a:ext>
              </a:extLst>
            </p:cNvPr>
            <p:cNvGrpSpPr/>
            <p:nvPr/>
          </p:nvGrpSpPr>
          <p:grpSpPr>
            <a:xfrm>
              <a:off x="506800" y="3727832"/>
              <a:ext cx="984693" cy="1283732"/>
              <a:chOff x="347304" y="3753997"/>
              <a:chExt cx="984693" cy="1283732"/>
            </a:xfrm>
          </p:grpSpPr>
          <p:pic>
            <p:nvPicPr>
              <p:cNvPr id="47" name="Graphic 46" descr="User">
                <a:extLst>
                  <a:ext uri="{FF2B5EF4-FFF2-40B4-BE49-F238E27FC236}">
                    <a16:creationId xmlns:a16="http://schemas.microsoft.com/office/drawing/2014/main" id="{33548187-B3FB-0C41-87AC-5264A8E8A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2800" y="37539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CD43C1-5172-DB4E-9506-BBD2CF9525DB}"/>
                  </a:ext>
                </a:extLst>
              </p:cNvPr>
              <p:cNvSpPr txBox="1"/>
              <p:nvPr/>
            </p:nvSpPr>
            <p:spPr>
              <a:xfrm>
                <a:off x="347304" y="4668397"/>
                <a:ext cx="984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25000"/>
                      </a:schemeClr>
                    </a:solidFill>
                  </a:rPr>
                  <a:t>Receiver</a:t>
                </a:r>
                <a:endParaRPr lang="en-US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FAA743-A790-FE45-8319-2E48F21A3412}"/>
                </a:ext>
              </a:extLst>
            </p:cNvPr>
            <p:cNvSpPr/>
            <p:nvPr/>
          </p:nvSpPr>
          <p:spPr>
            <a:xfrm>
              <a:off x="1828799" y="2666082"/>
              <a:ext cx="1795749" cy="3459296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8DD164-74AF-FF43-A18B-59935A5BBAD1}"/>
                </a:ext>
              </a:extLst>
            </p:cNvPr>
            <p:cNvSpPr/>
            <p:nvPr/>
          </p:nvSpPr>
          <p:spPr>
            <a:xfrm>
              <a:off x="2027102" y="3365652"/>
              <a:ext cx="1311007" cy="7243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Receive</a:t>
              </a:r>
              <a:r>
                <a:rPr lang="zh-CN" alt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Message</a:t>
              </a:r>
              <a:endParaRPr lang="en-US" sz="1400" dirty="0">
                <a:solidFill>
                  <a:schemeClr val="tx1">
                    <a:lumMod val="25000"/>
                  </a:schemeClr>
                </a:solidFill>
                <a:latin typeface="+mj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5F7BA31-6F86-C84A-AA7B-4CAA0D8A0F86}"/>
                </a:ext>
              </a:extLst>
            </p:cNvPr>
            <p:cNvSpPr/>
            <p:nvPr/>
          </p:nvSpPr>
          <p:spPr>
            <a:xfrm>
              <a:off x="2038119" y="4547211"/>
              <a:ext cx="1311007" cy="7243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Track</a:t>
              </a:r>
              <a:r>
                <a:rPr lang="zh-CN" alt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Delivery</a:t>
              </a:r>
              <a:endParaRPr lang="en-US" sz="1400" dirty="0">
                <a:solidFill>
                  <a:schemeClr val="tx1">
                    <a:lumMod val="25000"/>
                  </a:schemeClr>
                </a:solidFill>
                <a:latin typeface="+mj-lt"/>
              </a:endParaRP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3345E768-C260-0E44-B984-42AEF8743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594" y="3727832"/>
              <a:ext cx="644474" cy="457200"/>
            </a:xfrm>
            <a:prstGeom prst="bentConnector3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1C45A078-ABBF-4D46-97C8-97F85B7EBCE9}"/>
                </a:ext>
              </a:extLst>
            </p:cNvPr>
            <p:cNvCxnSpPr>
              <a:cxnSpLocks/>
            </p:cNvCxnSpPr>
            <p:nvPr/>
          </p:nvCxnSpPr>
          <p:spPr>
            <a:xfrm>
              <a:off x="1360594" y="4185032"/>
              <a:ext cx="644474" cy="724359"/>
            </a:xfrm>
            <a:prstGeom prst="bentConnector3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437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207D-37A8-E346-86D6-6DEE6B3A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Scenarios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8DA42-E305-0D4A-928A-A57B17CA0F63}"/>
              </a:ext>
            </a:extLst>
          </p:cNvPr>
          <p:cNvSpPr txBox="1"/>
          <p:nvPr/>
        </p:nvSpPr>
        <p:spPr>
          <a:xfrm>
            <a:off x="810000" y="2204332"/>
            <a:ext cx="10776258" cy="448929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Every morning, the administrator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get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list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of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un-assigned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from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database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by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clicking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“Generate”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button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app.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selects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few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of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destination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are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same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area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enter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driver’s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name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alert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dialog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after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clicks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“Assign”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button.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confirms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back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list,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assign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other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other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After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administrator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assigned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displayed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driver’s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app.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click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delivery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card,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message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receiver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tell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him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how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long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parcel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arrived.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After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message,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receiver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receive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message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delivery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his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app.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click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card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google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map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displayed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show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where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parcel.</a:t>
            </a:r>
          </a:p>
        </p:txBody>
      </p:sp>
    </p:spTree>
    <p:extLst>
      <p:ext uri="{BB962C8B-B14F-4D97-AF65-F5344CB8AC3E}">
        <p14:creationId xmlns:p14="http://schemas.microsoft.com/office/powerpoint/2010/main" val="145622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A6E2-ECE0-344D-B81D-E1295287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Wireframes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sz="2800" dirty="0"/>
              <a:t>Administrator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84D169-DCE8-2143-A8DC-602D4E96E6A6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45" y="1740666"/>
            <a:ext cx="7585176" cy="52483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0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A6E2-ECE0-344D-B81D-E1295287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Wireframes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sz="2800" dirty="0"/>
              <a:t>Driver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6C4E11-280B-3343-B9C3-3DE3440E2CF6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87" y="1768481"/>
            <a:ext cx="7603782" cy="52612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39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A6E2-ECE0-344D-B81D-E1295287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Wireframes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sz="2800" dirty="0"/>
              <a:t>Receiver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7EDFB-BDA2-6E49-B711-5FE354B46AD2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24" y="1733966"/>
            <a:ext cx="7405478" cy="51240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67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0F12-53BC-084F-A64F-A532D25A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Architectural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62A1F51-CE10-474F-8264-78169B1E6C7A}"/>
              </a:ext>
            </a:extLst>
          </p:cNvPr>
          <p:cNvGrpSpPr/>
          <p:nvPr/>
        </p:nvGrpSpPr>
        <p:grpSpPr>
          <a:xfrm>
            <a:off x="3055387" y="2088677"/>
            <a:ext cx="8049609" cy="4618237"/>
            <a:chOff x="3022336" y="2132745"/>
            <a:chExt cx="8049609" cy="46182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50FCF5-85BE-D84B-B99F-6B71105FCA44}"/>
                </a:ext>
              </a:extLst>
            </p:cNvPr>
            <p:cNvSpPr/>
            <p:nvPr/>
          </p:nvSpPr>
          <p:spPr>
            <a:xfrm>
              <a:off x="5452452" y="4034530"/>
              <a:ext cx="1696598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Android</a:t>
              </a:r>
              <a:r>
                <a:rPr lang="zh-CN" altLang="en-US" dirty="0"/>
                <a:t> </a:t>
              </a:r>
              <a:r>
                <a:rPr lang="en-US" altLang="zh-CN" dirty="0"/>
                <a:t>Studio</a:t>
              </a:r>
            </a:p>
            <a:p>
              <a:pPr algn="ctr"/>
              <a:r>
                <a:rPr lang="en-US" altLang="zh-CN" dirty="0"/>
                <a:t>Java</a:t>
              </a:r>
              <a:endParaRPr lang="en-US" dirty="0"/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FF1F4A0C-65B6-9044-BE1C-6C241C4209FE}"/>
                </a:ext>
              </a:extLst>
            </p:cNvPr>
            <p:cNvSpPr/>
            <p:nvPr/>
          </p:nvSpPr>
          <p:spPr>
            <a:xfrm>
              <a:off x="8561985" y="2633923"/>
              <a:ext cx="1017181" cy="970449"/>
            </a:xfrm>
            <a:prstGeom prst="can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Firebase</a:t>
              </a:r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EC180F-34DD-1249-B600-319C8AD05F00}"/>
                </a:ext>
              </a:extLst>
            </p:cNvPr>
            <p:cNvSpPr/>
            <p:nvPr/>
          </p:nvSpPr>
          <p:spPr>
            <a:xfrm>
              <a:off x="3022336" y="4036887"/>
              <a:ext cx="1017181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A39DBF-D125-9A4E-ADBD-E262C2B719AE}"/>
                </a:ext>
              </a:extLst>
            </p:cNvPr>
            <p:cNvSpPr/>
            <p:nvPr/>
          </p:nvSpPr>
          <p:spPr>
            <a:xfrm>
              <a:off x="8561985" y="5159575"/>
              <a:ext cx="1142083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Google</a:t>
              </a:r>
              <a:r>
                <a:rPr lang="zh-CN" altLang="en-US" dirty="0"/>
                <a:t> </a:t>
              </a:r>
              <a:r>
                <a:rPr lang="en-US" altLang="zh-CN" dirty="0"/>
                <a:t>Map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42D6CC-CA69-B540-A171-7E12FC2A57DA}"/>
                </a:ext>
              </a:extLst>
            </p:cNvPr>
            <p:cNvSpPr/>
            <p:nvPr/>
          </p:nvSpPr>
          <p:spPr>
            <a:xfrm>
              <a:off x="8561985" y="4019794"/>
              <a:ext cx="1142083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Firebase</a:t>
              </a:r>
              <a:r>
                <a:rPr lang="zh-CN" altLang="en-US" dirty="0"/>
                <a:t> </a:t>
              </a:r>
              <a:r>
                <a:rPr lang="en-US" altLang="zh-CN" dirty="0"/>
                <a:t>Store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D5B515-3B03-F540-A2BC-FED56A5BEAE5}"/>
                </a:ext>
              </a:extLst>
            </p:cNvPr>
            <p:cNvSpPr/>
            <p:nvPr/>
          </p:nvSpPr>
          <p:spPr>
            <a:xfrm>
              <a:off x="3022336" y="5314448"/>
              <a:ext cx="1017181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GPS</a:t>
              </a:r>
              <a:r>
                <a:rPr lang="zh-CN" altLang="en-US" dirty="0"/>
                <a:t> </a:t>
              </a:r>
              <a:r>
                <a:rPr lang="en-US" altLang="zh-CN" dirty="0"/>
                <a:t>Sensor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2BA263-98DF-FA4E-BC75-FD15EC60F602}"/>
                </a:ext>
              </a:extLst>
            </p:cNvPr>
            <p:cNvSpPr/>
            <p:nvPr/>
          </p:nvSpPr>
          <p:spPr>
            <a:xfrm>
              <a:off x="4814375" y="2132745"/>
              <a:ext cx="6257570" cy="4618237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D8DEBF1-7900-2841-82B4-285A8D35A593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 flipV="1">
              <a:off x="4039517" y="4396710"/>
              <a:ext cx="1412935" cy="235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EA5DD38-F56B-E640-B478-0751195FBD57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7149050" y="4549966"/>
              <a:ext cx="1412935" cy="97178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5652AEF-47F7-8148-A46E-ED53F9E24C3F}"/>
                </a:ext>
              </a:extLst>
            </p:cNvPr>
            <p:cNvCxnSpPr>
              <a:cxnSpLocks/>
              <a:stCxn id="26" idx="3"/>
              <a:endCxn id="31" idx="1"/>
            </p:cNvCxnSpPr>
            <p:nvPr/>
          </p:nvCxnSpPr>
          <p:spPr>
            <a:xfrm flipV="1">
              <a:off x="7149050" y="4381974"/>
              <a:ext cx="1412935" cy="1473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FF9694B-9083-0E4A-978E-A4FCBD58221D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7149050" y="3119148"/>
              <a:ext cx="1412935" cy="111862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32864E2-3F78-AD45-93DC-4BCA764AE749}"/>
                </a:ext>
              </a:extLst>
            </p:cNvPr>
            <p:cNvCxnSpPr>
              <a:stCxn id="29" idx="2"/>
              <a:endCxn id="32" idx="0"/>
            </p:cNvCxnSpPr>
            <p:nvPr/>
          </p:nvCxnSpPr>
          <p:spPr>
            <a:xfrm>
              <a:off x="3530927" y="4761246"/>
              <a:ext cx="0" cy="553202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48195C-9139-5A44-99C7-6B4AAF18002B}"/>
                </a:ext>
              </a:extLst>
            </p:cNvPr>
            <p:cNvSpPr/>
            <p:nvPr/>
          </p:nvSpPr>
          <p:spPr>
            <a:xfrm>
              <a:off x="7943160" y="2354569"/>
              <a:ext cx="2337456" cy="4107797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0A514C-5EDC-4E4A-8D03-CAAE4611FF98}"/>
                </a:ext>
              </a:extLst>
            </p:cNvPr>
            <p:cNvSpPr txBox="1"/>
            <p:nvPr/>
          </p:nvSpPr>
          <p:spPr>
            <a:xfrm>
              <a:off x="8763407" y="6041480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25000"/>
                    </a:schemeClr>
                  </a:solidFill>
                </a:rPr>
                <a:t>Internet</a:t>
              </a:r>
              <a:endParaRPr lang="en-US" dirty="0">
                <a:solidFill>
                  <a:schemeClr val="tx1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25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C41A-B45D-D440-A415-371D3337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582EA-A4C1-6144-A3B5-047B8723BDCA}"/>
              </a:ext>
            </a:extLst>
          </p:cNvPr>
          <p:cNvSpPr txBox="1"/>
          <p:nvPr/>
        </p:nvSpPr>
        <p:spPr>
          <a:xfrm>
            <a:off x="4354009" y="1941203"/>
            <a:ext cx="80928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Object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Orientated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Multiple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Activities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with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appropriate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Store/Retrieval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of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25000"/>
                  </a:schemeClr>
                </a:solidFill>
              </a:rPr>
              <a:t>Recycle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Sensor: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25000"/>
                  </a:schemeClr>
                </a:solidFill>
              </a:rPr>
              <a:t>Firestore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 as instant 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Google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Login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(+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using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Gmail)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Signup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Radom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generate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Unit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Version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Control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8EC5B2-7EAC-CE45-B837-324EE315CE28}"/>
              </a:ext>
            </a:extLst>
          </p:cNvPr>
          <p:cNvGrpSpPr/>
          <p:nvPr/>
        </p:nvGrpSpPr>
        <p:grpSpPr>
          <a:xfrm>
            <a:off x="1152161" y="3008112"/>
            <a:ext cx="2604304" cy="2604304"/>
            <a:chOff x="434531" y="3008114"/>
            <a:chExt cx="2604304" cy="26043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3AC919-54DF-F040-AD4F-DC852E5DDEF8}"/>
                </a:ext>
              </a:extLst>
            </p:cNvPr>
            <p:cNvSpPr/>
            <p:nvPr/>
          </p:nvSpPr>
          <p:spPr>
            <a:xfrm>
              <a:off x="434531" y="3008114"/>
              <a:ext cx="2604304" cy="2604304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Tick">
              <a:extLst>
                <a:ext uri="{FF2B5EF4-FFF2-40B4-BE49-F238E27FC236}">
                  <a16:creationId xmlns:a16="http://schemas.microsoft.com/office/drawing/2014/main" id="{44351616-7ED0-C446-B296-7174CDBF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075" y="3524634"/>
              <a:ext cx="1571263" cy="1571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0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rgbClr val="D5D5D5"/>
      </a:dk1>
      <a:lt1>
        <a:srgbClr val="FFFFFF"/>
      </a:lt1>
      <a:dk2>
        <a:srgbClr val="212121"/>
      </a:dk2>
      <a:lt2>
        <a:srgbClr val="636363"/>
      </a:lt2>
      <a:accent1>
        <a:srgbClr val="FFC854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{E39FCC24-E2A9-FE43-8BD2-5186D716B57F}tf10001121</Template>
  <TotalTime>876</TotalTime>
  <Words>442</Words>
  <Application>Microsoft Macintosh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 2</vt:lpstr>
      <vt:lpstr>Quotable</vt:lpstr>
      <vt:lpstr>ISCG 7424 Mobile Software Development Semester 1, 2020 Team Project</vt:lpstr>
      <vt:lpstr>Introduction</vt:lpstr>
      <vt:lpstr>Use Case Diagram</vt:lpstr>
      <vt:lpstr>Use Case Scenarios</vt:lpstr>
      <vt:lpstr>Wireframes - Administrator</vt:lpstr>
      <vt:lpstr>Wireframes - Driver</vt:lpstr>
      <vt:lpstr>Wireframes - Receiver</vt:lpstr>
      <vt:lpstr>Architectural Design</vt:lpstr>
      <vt:lpstr>Project Highlights</vt:lpstr>
      <vt:lpstr>Product Screenshots – Login &amp; Signup</vt:lpstr>
      <vt:lpstr>Product Screenshots - Administrator</vt:lpstr>
      <vt:lpstr>Product Screenshots - Driver</vt:lpstr>
      <vt:lpstr>Product Screenshots - Receiver</vt:lpstr>
      <vt:lpstr>Product Screenshots - Others</vt:lpstr>
      <vt:lpstr>Team Reflection</vt:lpstr>
      <vt:lpstr>Team Reflection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Danica</dc:creator>
  <cp:lastModifiedBy>Lee Danica</cp:lastModifiedBy>
  <cp:revision>37</cp:revision>
  <dcterms:created xsi:type="dcterms:W3CDTF">2020-06-25T23:57:31Z</dcterms:created>
  <dcterms:modified xsi:type="dcterms:W3CDTF">2020-06-28T13:24:58Z</dcterms:modified>
</cp:coreProperties>
</file>