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86D00-DB57-4E18-B469-DBE7D6F8283E}" v="11" dt="2020-04-20T01:28:42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4D7B-0D8F-4AC3-8CB3-A458CA6708C4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0437-8DA2-41E0-B3DA-198807E3806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6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4D7B-0D8F-4AC3-8CB3-A458CA6708C4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0437-8DA2-41E0-B3DA-198807E38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06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4D7B-0D8F-4AC3-8CB3-A458CA6708C4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0437-8DA2-41E0-B3DA-198807E38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12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4D7B-0D8F-4AC3-8CB3-A458CA6708C4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0437-8DA2-41E0-B3DA-198807E38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17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4D7B-0D8F-4AC3-8CB3-A458CA6708C4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0437-8DA2-41E0-B3DA-198807E3806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5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4D7B-0D8F-4AC3-8CB3-A458CA6708C4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0437-8DA2-41E0-B3DA-198807E38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24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4D7B-0D8F-4AC3-8CB3-A458CA6708C4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0437-8DA2-41E0-B3DA-198807E38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19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4D7B-0D8F-4AC3-8CB3-A458CA6708C4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0437-8DA2-41E0-B3DA-198807E38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80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4D7B-0D8F-4AC3-8CB3-A458CA6708C4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0437-8DA2-41E0-B3DA-198807E38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F44D7B-0D8F-4AC3-8CB3-A458CA6708C4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7D0437-8DA2-41E0-B3DA-198807E38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31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4D7B-0D8F-4AC3-8CB3-A458CA6708C4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0437-8DA2-41E0-B3DA-198807E38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96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F44D7B-0D8F-4AC3-8CB3-A458CA6708C4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7D0437-8DA2-41E0-B3DA-198807E3806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32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2AF89A-119B-4482-8EF2-AF308D1D0E26}"/>
              </a:ext>
            </a:extLst>
          </p:cNvPr>
          <p:cNvSpPr txBox="1"/>
          <p:nvPr/>
        </p:nvSpPr>
        <p:spPr>
          <a:xfrm>
            <a:off x="1656522" y="2024173"/>
            <a:ext cx="9276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1" dirty="0"/>
              <a:t>INNOVACER DATA SCIENCE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DB5F8-F503-4570-A572-4A60AAEEDE14}"/>
              </a:ext>
            </a:extLst>
          </p:cNvPr>
          <p:cNvSpPr txBox="1"/>
          <p:nvPr/>
        </p:nvSpPr>
        <p:spPr>
          <a:xfrm>
            <a:off x="5857460" y="5353878"/>
            <a:ext cx="606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 : Lakshay Sharma</a:t>
            </a:r>
          </a:p>
          <a:p>
            <a:r>
              <a:rPr lang="en-IN" dirty="0"/>
              <a:t>College : The LNM Institute of Information Technology</a:t>
            </a:r>
          </a:p>
          <a:p>
            <a:r>
              <a:rPr lang="en-IN" dirty="0"/>
              <a:t>Roll No : 17ucc034</a:t>
            </a:r>
          </a:p>
        </p:txBody>
      </p:sp>
    </p:spTree>
    <p:extLst>
      <p:ext uri="{BB962C8B-B14F-4D97-AF65-F5344CB8AC3E}">
        <p14:creationId xmlns:p14="http://schemas.microsoft.com/office/powerpoint/2010/main" val="412439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E8F85F-73D6-403E-A34F-5503B1EC682D}"/>
              </a:ext>
            </a:extLst>
          </p:cNvPr>
          <p:cNvSpPr txBox="1"/>
          <p:nvPr/>
        </p:nvSpPr>
        <p:spPr>
          <a:xfrm>
            <a:off x="2040835" y="556591"/>
            <a:ext cx="844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i="1" dirty="0"/>
              <a:t>Insights on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17877C-EE9E-415C-9F82-FC69D1C7AED1}"/>
              </a:ext>
            </a:extLst>
          </p:cNvPr>
          <p:cNvSpPr txBox="1"/>
          <p:nvPr/>
        </p:nvSpPr>
        <p:spPr>
          <a:xfrm>
            <a:off x="1457739" y="1842052"/>
            <a:ext cx="991262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Arial Narrow" panose="020B0606020202030204" pitchFamily="34" charset="0"/>
                <a:cs typeface="Arial" panose="020B0604020202020204" pitchFamily="34" charset="0"/>
              </a:rPr>
              <a:t>Dataset was high dimensional with low sample size . Due to this fact it is hard to obtain high accuracy, precision and recall at the same time .</a:t>
            </a:r>
          </a:p>
          <a:p>
            <a:pPr marL="342900" indent="-342900">
              <a:buFont typeface="+mj-lt"/>
              <a:buAutoNum type="arabicPeriod"/>
            </a:pPr>
            <a:endParaRPr lang="en-IN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There is a </a:t>
            </a:r>
            <a:r>
              <a:rPr lang="en-US" sz="2400" b="1" dirty="0">
                <a:latin typeface="Arial Narrow" panose="020B0606020202030204" pitchFamily="34" charset="0"/>
                <a:cs typeface="Arial" panose="020B0604020202020204" pitchFamily="34" charset="0"/>
              </a:rPr>
              <a:t>class imbalance problem 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in the dataset which adversely affects a model's accuracy. This occurs when the number of instances of one class(non-recurring cases) in the dataset outweighs the number of instances from the other class(recurring cases).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Here we have used several machine learning algorithms and have also used feature  engineering to improve the overall accuracy. 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0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44FB1-BAAE-4484-BAB8-9BFFA56A520B}"/>
              </a:ext>
            </a:extLst>
          </p:cNvPr>
          <p:cNvSpPr txBox="1"/>
          <p:nvPr/>
        </p:nvSpPr>
        <p:spPr>
          <a:xfrm>
            <a:off x="265044" y="95577"/>
            <a:ext cx="10813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>
                <a:solidFill>
                  <a:srgbClr val="00B050"/>
                </a:solidFill>
              </a:rPr>
              <a:t>Task A :</a:t>
            </a:r>
            <a:r>
              <a:rPr lang="en-US" sz="2800" b="1" dirty="0">
                <a:solidFill>
                  <a:srgbClr val="00B050"/>
                </a:solidFill>
              </a:rPr>
              <a:t>Build a classifier to predict the outcome of a new patient with high accuracy</a:t>
            </a:r>
            <a:r>
              <a:rPr lang="en-US" sz="2800" dirty="0">
                <a:solidFill>
                  <a:srgbClr val="00B050"/>
                </a:solidFill>
              </a:rPr>
              <a:t>.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88F02-497B-4A77-8CBB-FECE59BDAD14}"/>
              </a:ext>
            </a:extLst>
          </p:cNvPr>
          <p:cNvSpPr txBox="1"/>
          <p:nvPr/>
        </p:nvSpPr>
        <p:spPr>
          <a:xfrm>
            <a:off x="265044" y="1099334"/>
            <a:ext cx="1150288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0070C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Approach Used : 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1600" b="1" dirty="0"/>
              <a:t>(1</a:t>
            </a:r>
            <a:r>
              <a:rPr lang="en-IN" sz="1400" b="1" dirty="0"/>
              <a:t>.)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is read , pre-processed and cleaned according to the problem statement. Irrelevant columns were dropped that were not needed for our analysis . Features were divided based on their categories. </a:t>
            </a:r>
          </a:p>
          <a:p>
            <a:endParaRPr lang="en-IN" sz="1600" dirty="0">
              <a:solidFill>
                <a:srgbClr val="FF0000"/>
              </a:solidFill>
            </a:endParaRPr>
          </a:p>
          <a:p>
            <a:r>
              <a:rPr lang="en-IN" sz="1600" b="1" dirty="0"/>
              <a:t>(2.) </a:t>
            </a:r>
            <a:r>
              <a:rPr lang="en-IN" sz="1600" dirty="0"/>
              <a:t>In the next step exploratory data analysis was performed which helped in identifying 2 major issues :-</a:t>
            </a:r>
          </a:p>
          <a:p>
            <a:r>
              <a:rPr lang="en-IN" sz="1600" b="1" dirty="0"/>
              <a:t>	(a.) </a:t>
            </a:r>
            <a:r>
              <a:rPr lang="en-IN" sz="1600" dirty="0"/>
              <a:t>Problem of </a:t>
            </a:r>
            <a:r>
              <a:rPr lang="en-US" sz="1600" b="1" dirty="0"/>
              <a:t>multi collinearity </a:t>
            </a:r>
            <a:r>
              <a:rPr lang="en-US" sz="1600" dirty="0"/>
              <a:t>that means the columns are depending on each other so we should avoid it because we 	want to avoid 	using same column twice .</a:t>
            </a:r>
          </a:p>
          <a:p>
            <a:r>
              <a:rPr lang="en-US" sz="1600" b="1" dirty="0"/>
              <a:t>	(b.) </a:t>
            </a:r>
            <a:r>
              <a:rPr lang="en-US" sz="1600" dirty="0"/>
              <a:t>Problem of </a:t>
            </a:r>
            <a:r>
              <a:rPr lang="en-US" sz="1600" b="1" dirty="0"/>
              <a:t>class Imbalance </a:t>
            </a:r>
            <a:r>
              <a:rPr lang="en-US" sz="1600" dirty="0"/>
              <a:t>This occurs when the number of instances of one class(non-recurring cases) in the 	dataset outweighs 	the number of instances from the other class(recurring cases).</a:t>
            </a:r>
          </a:p>
          <a:p>
            <a:endParaRPr lang="en-US" sz="1600" dirty="0"/>
          </a:p>
          <a:p>
            <a:r>
              <a:rPr lang="en-US" sz="1600" b="1" dirty="0"/>
              <a:t>(3.)  </a:t>
            </a:r>
            <a:r>
              <a:rPr lang="en-US" sz="1600" dirty="0"/>
              <a:t>Now important features were selected through feature engineering and through EDA which we will be using further for the prediction .</a:t>
            </a:r>
          </a:p>
          <a:p>
            <a:endParaRPr lang="en-US" sz="1600" dirty="0"/>
          </a:p>
          <a:p>
            <a:r>
              <a:rPr lang="en-US" sz="1600" b="1" dirty="0"/>
              <a:t>(4.) </a:t>
            </a:r>
            <a:r>
              <a:rPr lang="en-US" sz="1600" dirty="0"/>
              <a:t>Now in the next step we have selected different prediction features and have tried to find accuracy 	score for two models namely Random Forest Classifier and SVM.</a:t>
            </a:r>
          </a:p>
          <a:p>
            <a:r>
              <a:rPr lang="en-US" sz="1600" dirty="0"/>
              <a:t>	-&gt; First Time features were selected on the basis of correlation value.</a:t>
            </a:r>
          </a:p>
          <a:p>
            <a:r>
              <a:rPr lang="en-US" sz="1600" dirty="0"/>
              <a:t>         -&gt; Next time Mean Features Only .</a:t>
            </a:r>
          </a:p>
          <a:p>
            <a:r>
              <a:rPr lang="en-US" sz="1600" dirty="0"/>
              <a:t>         -&gt; Important Features From Random Forest Classifier.</a:t>
            </a:r>
          </a:p>
          <a:p>
            <a:r>
              <a:rPr lang="en-US" sz="1600" dirty="0"/>
              <a:t>	-&gt; </a:t>
            </a:r>
            <a:r>
              <a:rPr lang="en-US" sz="1600" b="1" dirty="0"/>
              <a:t>Highest Accuracy Achieved Though This Method :  85% 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17132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BEF8F-766D-4559-93C6-6F876BC4AC82}"/>
              </a:ext>
            </a:extLst>
          </p:cNvPr>
          <p:cNvSpPr txBox="1"/>
          <p:nvPr/>
        </p:nvSpPr>
        <p:spPr>
          <a:xfrm>
            <a:off x="258417" y="410818"/>
            <a:ext cx="1167516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5.) </a:t>
            </a:r>
            <a:r>
              <a:rPr lang="en-IN" dirty="0"/>
              <a:t>After this Cross validation was Performed to estimate the skills of other machine learning models . But according to our analysis only Random Forest Classifier Performed Fair Enough  . Others were not up to the mark .</a:t>
            </a:r>
          </a:p>
          <a:p>
            <a:endParaRPr lang="en-IN" dirty="0"/>
          </a:p>
          <a:p>
            <a:r>
              <a:rPr lang="en-IN" b="1" dirty="0"/>
              <a:t>6.) </a:t>
            </a:r>
            <a:r>
              <a:rPr lang="en-IN" dirty="0"/>
              <a:t>To Improve this scenario we further performed Grid Search CV for parameter tuning for all other method except Random Forest . According to our results improved but not up to the mark. </a:t>
            </a:r>
          </a:p>
          <a:p>
            <a:endParaRPr lang="en-IN" dirty="0"/>
          </a:p>
          <a:p>
            <a:r>
              <a:rPr lang="en-IN" sz="2000" b="1" u="sng" dirty="0"/>
              <a:t>Results :-</a:t>
            </a:r>
          </a:p>
          <a:p>
            <a:r>
              <a:rPr lang="en-IN" dirty="0"/>
              <a:t>So Best Accuracy we achieved was</a:t>
            </a:r>
            <a:r>
              <a:rPr lang="en-IN" b="1" dirty="0"/>
              <a:t>  -  85%  through Random Forest Classifier </a:t>
            </a:r>
            <a:r>
              <a:rPr lang="en-IN" dirty="0"/>
              <a:t>by removing multicollinearity and using feature Engineering.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4E37D-D794-4B57-9E46-EBA2E19A09E2}"/>
              </a:ext>
            </a:extLst>
          </p:cNvPr>
          <p:cNvSpPr txBox="1"/>
          <p:nvPr/>
        </p:nvSpPr>
        <p:spPr>
          <a:xfrm>
            <a:off x="258417" y="3059668"/>
            <a:ext cx="11257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>
                <a:solidFill>
                  <a:srgbClr val="00B050"/>
                </a:solidFill>
              </a:rPr>
              <a:t>Task B : </a:t>
            </a:r>
            <a:r>
              <a:rPr lang="en-US" sz="2800" b="1" dirty="0">
                <a:solidFill>
                  <a:srgbClr val="00B050"/>
                </a:solidFill>
              </a:rPr>
              <a:t>Build a regression model to predict the recurrence time for patients whose outcome is R.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D2524-4DB9-466C-B473-4AD819E31923}"/>
              </a:ext>
            </a:extLst>
          </p:cNvPr>
          <p:cNvSpPr txBox="1"/>
          <p:nvPr/>
        </p:nvSpPr>
        <p:spPr>
          <a:xfrm>
            <a:off x="397565" y="4081670"/>
            <a:ext cx="114233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2000" b="1" dirty="0">
                <a:solidFill>
                  <a:srgbClr val="0070C0"/>
                </a:solidFill>
              </a:rPr>
              <a:t>Approach Used :-</a:t>
            </a:r>
          </a:p>
          <a:p>
            <a:r>
              <a:rPr lang="en-IN" sz="1600" b="1" dirty="0"/>
              <a:t>1.)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is read , pre-processed and cleaned according to the problem statement. Irrelevant columns were dropped that were not needed for our analysis .</a:t>
            </a: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2.) </a:t>
            </a:r>
            <a:r>
              <a:rPr lang="en-IN" sz="1600" b="1" dirty="0"/>
              <a:t> </a:t>
            </a:r>
            <a:r>
              <a:rPr lang="en-IN" sz="1600" dirty="0"/>
              <a:t> Then only those rows of dataset are selected in which Disease is Recurrent (For Linear Regression) whereas for Logistic Regression whole dataset is intact . While Doing EDA it was observed that there was a problem of Class Imbalance in it .</a:t>
            </a:r>
          </a:p>
        </p:txBody>
      </p:sp>
    </p:spTree>
    <p:extLst>
      <p:ext uri="{BB962C8B-B14F-4D97-AF65-F5344CB8AC3E}">
        <p14:creationId xmlns:p14="http://schemas.microsoft.com/office/powerpoint/2010/main" val="361947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A3762-7DA0-4427-9676-D9C1CC2A597B}"/>
              </a:ext>
            </a:extLst>
          </p:cNvPr>
          <p:cNvSpPr txBox="1"/>
          <p:nvPr/>
        </p:nvSpPr>
        <p:spPr>
          <a:xfrm>
            <a:off x="397565" y="197346"/>
            <a:ext cx="1154264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3.) </a:t>
            </a:r>
            <a:r>
              <a:rPr lang="en-IN" sz="1600" dirty="0"/>
              <a:t>For both Linear and Logistic Regression 2 models were built :-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i</a:t>
            </a:r>
            <a:r>
              <a:rPr lang="en-IN" sz="1600" dirty="0"/>
              <a:t>)  Model 1 with single value as the predictor.</a:t>
            </a:r>
          </a:p>
          <a:p>
            <a:r>
              <a:rPr lang="en-IN" sz="1600" dirty="0"/>
              <a:t>        ii) Model 2 with feature engineering involve.</a:t>
            </a:r>
          </a:p>
          <a:p>
            <a:endParaRPr lang="en-IN" sz="1600" dirty="0"/>
          </a:p>
          <a:p>
            <a:r>
              <a:rPr lang="en-IN" sz="1600" b="1" dirty="0"/>
              <a:t>4.) </a:t>
            </a:r>
            <a:r>
              <a:rPr lang="en-IN" sz="1600" dirty="0"/>
              <a:t>So for Model 1 </a:t>
            </a:r>
            <a:r>
              <a:rPr lang="en-IN" sz="1600" b="1" dirty="0"/>
              <a:t>“radius_mean” </a:t>
            </a:r>
            <a:r>
              <a:rPr lang="en-IN" sz="1600" dirty="0"/>
              <a:t>was selected because of its high negative correlation with Time whereas a </a:t>
            </a:r>
            <a:r>
              <a:rPr lang="en-IN" sz="1600" b="1" dirty="0"/>
              <a:t>Drop List</a:t>
            </a:r>
            <a:r>
              <a:rPr lang="en-IN" sz="1600" dirty="0"/>
              <a:t> was prepared for Model 2 in which a number of features were dropped because they </a:t>
            </a:r>
            <a:r>
              <a:rPr lang="en-US" sz="1600" dirty="0"/>
              <a:t>were highly correlated with other predictors and causes the problems associated with multicollinearity.</a:t>
            </a:r>
          </a:p>
          <a:p>
            <a:endParaRPr lang="en-US" sz="1600" dirty="0"/>
          </a:p>
          <a:p>
            <a:r>
              <a:rPr lang="en-US" sz="1600" b="1" dirty="0"/>
              <a:t>5.) </a:t>
            </a:r>
            <a:r>
              <a:rPr lang="en-US" sz="1600" dirty="0"/>
              <a:t>For overall clarity I have also made logistic regression model which shows different important parameters like precision , recall , f1-score and support . (Not asked in the problem statement)</a:t>
            </a:r>
          </a:p>
          <a:p>
            <a:endParaRPr lang="en-US" sz="1600" dirty="0"/>
          </a:p>
          <a:p>
            <a:r>
              <a:rPr lang="en-US" b="1" dirty="0"/>
              <a:t>Results :-</a:t>
            </a:r>
          </a:p>
          <a:p>
            <a:r>
              <a:rPr lang="en-US" b="1" dirty="0"/>
              <a:t>1.) For Linear Regress we obtain a MSE of 223.75     2.) For Logistic Regression Model we obtain a accuracy of 89 % with                                  </a:t>
            </a:r>
          </a:p>
          <a:p>
            <a:r>
              <a:rPr lang="en-US" b="1" dirty="0"/>
              <a:t>                                                                                          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7412ED2-7337-481B-A373-660CA733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2" y="3536721"/>
            <a:ext cx="4134679" cy="242519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5199CB-3C3E-4D50-957B-7B9A78066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44" y="3668977"/>
            <a:ext cx="5728539" cy="255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5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C62FD8-6AA8-4A46-896B-0F669E59A209}"/>
              </a:ext>
            </a:extLst>
          </p:cNvPr>
          <p:cNvSpPr txBox="1"/>
          <p:nvPr/>
        </p:nvSpPr>
        <p:spPr>
          <a:xfrm>
            <a:off x="1351722" y="1749287"/>
            <a:ext cx="9660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5332185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</TotalTime>
  <Words>407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Algerian</vt:lpstr>
      <vt:lpstr>Arial Narrow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Lakshay Sharma</dc:creator>
  <cp:lastModifiedBy>Lakshay Sharma</cp:lastModifiedBy>
  <cp:revision>15</cp:revision>
  <dcterms:created xsi:type="dcterms:W3CDTF">2020-04-19T20:54:54Z</dcterms:created>
  <dcterms:modified xsi:type="dcterms:W3CDTF">2020-04-20T01:35:41Z</dcterms:modified>
</cp:coreProperties>
</file>