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68" r:id="rId2"/>
    <p:sldId id="267" r:id="rId3"/>
    <p:sldId id="271" r:id="rId4"/>
    <p:sldId id="273" r:id="rId5"/>
    <p:sldId id="274" r:id="rId6"/>
    <p:sldId id="282" r:id="rId7"/>
    <p:sldId id="287" r:id="rId8"/>
    <p:sldId id="283" r:id="rId9"/>
    <p:sldId id="263" r:id="rId10"/>
    <p:sldId id="264" r:id="rId11"/>
    <p:sldId id="288" r:id="rId12"/>
    <p:sldId id="266" r:id="rId13"/>
    <p:sldId id="289" r:id="rId14"/>
    <p:sldId id="270" r:id="rId15"/>
    <p:sldId id="290" r:id="rId16"/>
    <p:sldId id="2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12" autoAdjust="0"/>
    <p:restoredTop sz="94660"/>
  </p:normalViewPr>
  <p:slideViewPr>
    <p:cSldViewPr>
      <p:cViewPr varScale="1">
        <p:scale>
          <a:sx n="78" d="100"/>
          <a:sy n="78" d="100"/>
        </p:scale>
        <p:origin x="1613"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38A7B-CAEF-4F94-A47E-E0B449CB45E7}" type="datetimeFigureOut">
              <a:rPr lang="en-IN" smtClean="0"/>
              <a:t>16-05-2024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244F22-5841-44A0-AC35-FBDE4A62DBBF}" type="slidenum">
              <a:rPr lang="en-IN" smtClean="0"/>
              <a:t>‹#›</a:t>
            </a:fld>
            <a:endParaRPr lang="en-IN"/>
          </a:p>
        </p:txBody>
      </p:sp>
    </p:spTree>
    <p:extLst>
      <p:ext uri="{BB962C8B-B14F-4D97-AF65-F5344CB8AC3E}">
        <p14:creationId xmlns:p14="http://schemas.microsoft.com/office/powerpoint/2010/main" val="2976949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dc172463b9_0_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4" name="Google Shape;94;g2dc172463b9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dc172463b9_0_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3" name="Google Shape;103;g2dc172463b9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dc172463b9_0_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2" name="Google Shape;112;g2dc172463b9_0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dc172463b9_0_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1" name="Google Shape;121;g2dc172463b9_0_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dc172463b9_0_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0" name="Google Shape;130;g2dc172463b9_0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7" name="Google Shape;15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6" name="Google Shape;16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5/16/2024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5/16/2024</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5/16/2024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5/16/2024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analyticsvidhya.com/blog/2021/11/laptop-price-prediction-practical-understanding-of-machine-learning-project-lifecycl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1196752"/>
            <a:ext cx="9036496" cy="6801862"/>
          </a:xfrm>
          <a:prstGeom prst="rect">
            <a:avLst/>
          </a:prstGeom>
          <a:noFill/>
        </p:spPr>
        <p:txBody>
          <a:bodyPr wrap="square" rtlCol="0">
            <a:spAutoFit/>
          </a:bodyPr>
          <a:lstStyle/>
          <a:p>
            <a:pPr algn="ctr"/>
            <a:r>
              <a:rPr lang="en-US" sz="3600" dirty="0">
                <a:solidFill>
                  <a:srgbClr val="FF0000"/>
                </a:solidFill>
                <a:latin typeface="Arial Black" pitchFamily="34" charset="0"/>
              </a:rPr>
              <a:t>ARTIFICIAL INTELLIGENCE MACHINE LEARNING</a:t>
            </a:r>
          </a:p>
          <a:p>
            <a:pPr algn="ctr"/>
            <a:endParaRPr lang="en-US" sz="3600" dirty="0">
              <a:solidFill>
                <a:srgbClr val="FF0000"/>
              </a:solidFill>
              <a:latin typeface="Arial Black" pitchFamily="34" charset="0"/>
            </a:endParaRPr>
          </a:p>
          <a:p>
            <a:pPr algn="ctr"/>
            <a:r>
              <a:rPr lang="en-US" sz="4000" b="1" u="sng" dirty="0">
                <a:solidFill>
                  <a:schemeClr val="tx1">
                    <a:lumMod val="95000"/>
                    <a:lumOff val="5000"/>
                  </a:schemeClr>
                </a:solidFill>
                <a:latin typeface="Arial Black" pitchFamily="34" charset="0"/>
              </a:rPr>
              <a:t>LAPTOP PRICE PREDICTION</a:t>
            </a:r>
          </a:p>
          <a:p>
            <a:pPr algn="r"/>
            <a:endParaRPr lang="en-US" sz="2400" dirty="0">
              <a:solidFill>
                <a:srgbClr val="FF0000"/>
              </a:solidFill>
              <a:latin typeface="Arial Black" pitchFamily="34" charset="0"/>
            </a:endParaRPr>
          </a:p>
          <a:p>
            <a:pPr algn="r"/>
            <a:endParaRPr lang="en-US" sz="2400" dirty="0">
              <a:solidFill>
                <a:srgbClr val="FF0000"/>
              </a:solidFill>
              <a:latin typeface="Arial Black" pitchFamily="34" charset="0"/>
            </a:endParaRPr>
          </a:p>
          <a:p>
            <a:r>
              <a:rPr lang="en-US" sz="2400" dirty="0">
                <a:solidFill>
                  <a:srgbClr val="FF0000"/>
                </a:solidFill>
                <a:latin typeface="Arial Black" pitchFamily="34" charset="0"/>
              </a:rPr>
              <a:t>Supervised by:                             Submitted by:                               </a:t>
            </a:r>
          </a:p>
          <a:p>
            <a:r>
              <a:rPr lang="en-US" sz="2400" dirty="0">
                <a:solidFill>
                  <a:srgbClr val="FF0000"/>
                </a:solidFill>
                <a:latin typeface="Arial Black" pitchFamily="34" charset="0"/>
              </a:rPr>
              <a:t>Mrs. Shagun Sharma      </a:t>
            </a:r>
            <a:r>
              <a:rPr lang="en-US" sz="2400" dirty="0" err="1">
                <a:solidFill>
                  <a:srgbClr val="FF0000"/>
                </a:solidFill>
                <a:latin typeface="Arial Black" pitchFamily="34" charset="0"/>
              </a:rPr>
              <a:t>Kunsh</a:t>
            </a:r>
            <a:r>
              <a:rPr lang="en-US" sz="2400" dirty="0">
                <a:solidFill>
                  <a:srgbClr val="FF0000"/>
                </a:solidFill>
                <a:latin typeface="Arial Black" pitchFamily="34" charset="0"/>
              </a:rPr>
              <a:t> Bhandari 2210990529</a:t>
            </a:r>
          </a:p>
          <a:p>
            <a:r>
              <a:rPr lang="en-US" sz="2400" dirty="0">
                <a:solidFill>
                  <a:srgbClr val="FF0000"/>
                </a:solidFill>
                <a:latin typeface="Arial Black" pitchFamily="34" charset="0"/>
              </a:rPr>
              <a:t>                                        Lakshay Goel 2210990535</a:t>
            </a:r>
          </a:p>
          <a:p>
            <a:r>
              <a:rPr lang="en-US" sz="2400" dirty="0">
                <a:solidFill>
                  <a:srgbClr val="FF0000"/>
                </a:solidFill>
                <a:latin typeface="Arial Black" pitchFamily="34" charset="0"/>
              </a:rPr>
              <a:t>                                        Lakshay Suri 2210990537           </a:t>
            </a:r>
          </a:p>
          <a:p>
            <a:r>
              <a:rPr lang="en-US" sz="2400" dirty="0">
                <a:solidFill>
                  <a:srgbClr val="FF0000"/>
                </a:solidFill>
                <a:latin typeface="Arial Black" pitchFamily="34" charset="0"/>
              </a:rPr>
              <a:t>                                       Lakshita Chopra 2210990538       </a:t>
            </a:r>
          </a:p>
          <a:p>
            <a:endParaRPr lang="en-US" sz="2400" dirty="0">
              <a:solidFill>
                <a:srgbClr val="FF0000"/>
              </a:solidFill>
              <a:latin typeface="Arial Black" pitchFamily="34" charset="0"/>
            </a:endParaRPr>
          </a:p>
          <a:p>
            <a:pPr algn="r"/>
            <a:r>
              <a:rPr lang="en-US" sz="2400" dirty="0">
                <a:solidFill>
                  <a:srgbClr val="FF0000"/>
                </a:solidFill>
                <a:latin typeface="Arial Black" pitchFamily="34" charset="0"/>
              </a:rPr>
              <a:t>  </a:t>
            </a:r>
          </a:p>
          <a:p>
            <a:pPr algn="just"/>
            <a:endParaRPr lang="en-US" sz="2400" dirty="0">
              <a:solidFill>
                <a:srgbClr val="FF0000"/>
              </a:solidFill>
              <a:latin typeface="Arial Black" pitchFamily="34" charset="0"/>
            </a:endParaRPr>
          </a:p>
          <a:p>
            <a:pPr algn="just"/>
            <a:endParaRPr lang="en-US" sz="2400" dirty="0">
              <a:solidFill>
                <a:srgbClr val="FF0000"/>
              </a:solidFill>
              <a:latin typeface="Arial Black" pitchFamily="34" charset="0"/>
            </a:endParaRPr>
          </a:p>
          <a:p>
            <a:pPr algn="ctr"/>
            <a:endParaRPr lang="en-US" sz="2400" dirty="0">
              <a:solidFill>
                <a:srgbClr val="FF0000"/>
              </a:solidFill>
              <a:latin typeface="Arial Black" pitchFamily="34" charset="0"/>
            </a:endParaRP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1"/>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Data Visualization</a:t>
            </a:r>
            <a:endParaRPr/>
          </a:p>
        </p:txBody>
      </p:sp>
      <p:sp>
        <p:nvSpPr>
          <p:cNvPr id="106" name="Google Shape;106;p1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22CS016</a:t>
            </a:r>
            <a:endParaRPr/>
          </a:p>
        </p:txBody>
      </p:sp>
      <p:sp>
        <p:nvSpPr>
          <p:cNvPr id="107" name="Google Shape;107;p1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pic>
        <p:nvPicPr>
          <p:cNvPr id="108" name="Google Shape;108;p11"/>
          <p:cNvPicPr preferRelativeResize="0"/>
          <p:nvPr/>
        </p:nvPicPr>
        <p:blipFill rotWithShape="1">
          <a:blip r:embed="rId3">
            <a:alphaModFix/>
          </a:blip>
          <a:srcRect t="11839"/>
          <a:stretch/>
        </p:blipFill>
        <p:spPr>
          <a:xfrm>
            <a:off x="271413" y="1861675"/>
            <a:ext cx="8601175" cy="4596175"/>
          </a:xfrm>
          <a:prstGeom prst="rect">
            <a:avLst/>
          </a:prstGeom>
          <a:noFill/>
          <a:ln>
            <a:noFill/>
          </a:ln>
        </p:spPr>
      </p:pic>
      <p:sp>
        <p:nvSpPr>
          <p:cNvPr id="109" name="Google Shape;109;p11"/>
          <p:cNvSpPr txBox="1"/>
          <p:nvPr/>
        </p:nvSpPr>
        <p:spPr>
          <a:xfrm>
            <a:off x="684350" y="1093225"/>
            <a:ext cx="7594800" cy="76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200">
                <a:solidFill>
                  <a:schemeClr val="dk1"/>
                </a:solidFill>
                <a:latin typeface="Comic Sans MS"/>
                <a:ea typeface="Comic Sans MS"/>
                <a:cs typeface="Comic Sans MS"/>
                <a:sym typeface="Comic Sans MS"/>
              </a:rPr>
              <a:t>Relationship between ROM and price</a:t>
            </a:r>
            <a:endParaRPr sz="3200">
              <a:solidFill>
                <a:schemeClr val="dk1"/>
              </a:solidFill>
              <a:latin typeface="Comic Sans MS"/>
              <a:ea typeface="Comic Sans MS"/>
              <a:cs typeface="Comic Sans MS"/>
              <a:sym typeface="Comic Sans MS"/>
            </a:endParaRPr>
          </a:p>
        </p:txBody>
      </p:sp>
    </p:spTree>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Data Visualization</a:t>
            </a:r>
            <a:endParaRPr/>
          </a:p>
        </p:txBody>
      </p:sp>
      <p:sp>
        <p:nvSpPr>
          <p:cNvPr id="115" name="Google Shape;115;p1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22CS016</a:t>
            </a:r>
            <a:endParaRPr/>
          </a:p>
        </p:txBody>
      </p:sp>
      <p:sp>
        <p:nvSpPr>
          <p:cNvPr id="116" name="Google Shape;116;p1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pic>
        <p:nvPicPr>
          <p:cNvPr id="117" name="Google Shape;117;p12"/>
          <p:cNvPicPr preferRelativeResize="0"/>
          <p:nvPr/>
        </p:nvPicPr>
        <p:blipFill rotWithShape="1">
          <a:blip r:embed="rId3">
            <a:alphaModFix/>
          </a:blip>
          <a:srcRect t="11909"/>
          <a:stretch/>
        </p:blipFill>
        <p:spPr>
          <a:xfrm>
            <a:off x="771350" y="1731150"/>
            <a:ext cx="7307449" cy="4726676"/>
          </a:xfrm>
          <a:prstGeom prst="rect">
            <a:avLst/>
          </a:prstGeom>
          <a:noFill/>
          <a:ln>
            <a:noFill/>
          </a:ln>
        </p:spPr>
      </p:pic>
      <p:sp>
        <p:nvSpPr>
          <p:cNvPr id="118" name="Google Shape;118;p12"/>
          <p:cNvSpPr txBox="1"/>
          <p:nvPr/>
        </p:nvSpPr>
        <p:spPr>
          <a:xfrm>
            <a:off x="220375" y="1093225"/>
            <a:ext cx="8786400" cy="75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200">
                <a:solidFill>
                  <a:schemeClr val="dk1"/>
                </a:solidFill>
                <a:latin typeface="Comic Sans MS"/>
                <a:ea typeface="Comic Sans MS"/>
                <a:cs typeface="Comic Sans MS"/>
                <a:sym typeface="Comic Sans MS"/>
              </a:rPr>
              <a:t>Relationship between processor and price</a:t>
            </a:r>
            <a:endParaRPr sz="3200">
              <a:solidFill>
                <a:schemeClr val="dk1"/>
              </a:solidFill>
              <a:latin typeface="Comic Sans MS"/>
              <a:ea typeface="Comic Sans MS"/>
              <a:cs typeface="Comic Sans MS"/>
              <a:sym typeface="Comic Sans MS"/>
            </a:endParaRPr>
          </a:p>
        </p:txBody>
      </p:sp>
    </p:spTree>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3"/>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Data Visualization</a:t>
            </a:r>
            <a:endParaRPr/>
          </a:p>
        </p:txBody>
      </p:sp>
      <p:sp>
        <p:nvSpPr>
          <p:cNvPr id="124" name="Google Shape;124;p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22CS016</a:t>
            </a:r>
            <a:endParaRPr/>
          </a:p>
        </p:txBody>
      </p:sp>
      <p:sp>
        <p:nvSpPr>
          <p:cNvPr id="125" name="Google Shape;125;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pic>
        <p:nvPicPr>
          <p:cNvPr id="126" name="Google Shape;126;p13"/>
          <p:cNvPicPr preferRelativeResize="0"/>
          <p:nvPr/>
        </p:nvPicPr>
        <p:blipFill rotWithShape="1">
          <a:blip r:embed="rId3">
            <a:alphaModFix/>
          </a:blip>
          <a:srcRect t="14346"/>
          <a:stretch/>
        </p:blipFill>
        <p:spPr>
          <a:xfrm>
            <a:off x="666800" y="1890650"/>
            <a:ext cx="7810400" cy="4465700"/>
          </a:xfrm>
          <a:prstGeom prst="rect">
            <a:avLst/>
          </a:prstGeom>
          <a:noFill/>
          <a:ln>
            <a:noFill/>
          </a:ln>
        </p:spPr>
      </p:pic>
      <p:sp>
        <p:nvSpPr>
          <p:cNvPr id="127" name="Google Shape;127;p13"/>
          <p:cNvSpPr txBox="1"/>
          <p:nvPr/>
        </p:nvSpPr>
        <p:spPr>
          <a:xfrm>
            <a:off x="774600" y="1049725"/>
            <a:ext cx="7594800" cy="105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200">
                <a:solidFill>
                  <a:schemeClr val="dk1"/>
                </a:solidFill>
                <a:latin typeface="Comic Sans MS"/>
                <a:ea typeface="Comic Sans MS"/>
                <a:cs typeface="Comic Sans MS"/>
                <a:sym typeface="Comic Sans MS"/>
              </a:rPr>
              <a:t>Relationship between CPU and price</a:t>
            </a:r>
            <a:endParaRPr sz="3200">
              <a:solidFill>
                <a:schemeClr val="dk1"/>
              </a:solidFill>
              <a:latin typeface="Comic Sans MS"/>
              <a:ea typeface="Comic Sans MS"/>
              <a:cs typeface="Comic Sans MS"/>
              <a:sym typeface="Comic Sans MS"/>
            </a:endParaRPr>
          </a:p>
        </p:txBody>
      </p:sp>
    </p:spTree>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4"/>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Data Visualization</a:t>
            </a:r>
            <a:endParaRPr/>
          </a:p>
        </p:txBody>
      </p:sp>
      <p:sp>
        <p:nvSpPr>
          <p:cNvPr id="133" name="Google Shape;133;p1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22CS016</a:t>
            </a:r>
            <a:endParaRPr/>
          </a:p>
        </p:txBody>
      </p:sp>
      <p:sp>
        <p:nvSpPr>
          <p:cNvPr id="134" name="Google Shape;134;p1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pic>
        <p:nvPicPr>
          <p:cNvPr id="135" name="Google Shape;135;p14"/>
          <p:cNvPicPr preferRelativeResize="0"/>
          <p:nvPr/>
        </p:nvPicPr>
        <p:blipFill rotWithShape="1">
          <a:blip r:embed="rId3">
            <a:alphaModFix/>
          </a:blip>
          <a:srcRect t="13785"/>
          <a:stretch/>
        </p:blipFill>
        <p:spPr>
          <a:xfrm>
            <a:off x="997150" y="1861675"/>
            <a:ext cx="7149725" cy="4494675"/>
          </a:xfrm>
          <a:prstGeom prst="rect">
            <a:avLst/>
          </a:prstGeom>
          <a:noFill/>
          <a:ln>
            <a:noFill/>
          </a:ln>
        </p:spPr>
      </p:pic>
      <p:sp>
        <p:nvSpPr>
          <p:cNvPr id="136" name="Google Shape;136;p14"/>
          <p:cNvSpPr txBox="1"/>
          <p:nvPr/>
        </p:nvSpPr>
        <p:spPr>
          <a:xfrm>
            <a:off x="457200" y="1093225"/>
            <a:ext cx="8229600" cy="105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200">
                <a:solidFill>
                  <a:schemeClr val="dk1"/>
                </a:solidFill>
                <a:latin typeface="Comic Sans MS"/>
                <a:ea typeface="Comic Sans MS"/>
                <a:cs typeface="Comic Sans MS"/>
                <a:sym typeface="Comic Sans MS"/>
              </a:rPr>
              <a:t>Relationship between RAM type and price</a:t>
            </a:r>
            <a:endParaRPr sz="3200">
              <a:solidFill>
                <a:schemeClr val="dk1"/>
              </a:solidFill>
              <a:latin typeface="Comic Sans MS"/>
              <a:ea typeface="Comic Sans MS"/>
              <a:cs typeface="Comic Sans MS"/>
              <a:sym typeface="Comic Sans MS"/>
            </a:endParaRPr>
          </a:p>
        </p:txBody>
      </p:sp>
    </p:spTree>
  </p:cSld>
  <p:clrMapOvr>
    <a:masterClrMapping/>
  </p:clrMapOvr>
  <p:transition advTm="4000">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Conclusion</a:t>
            </a:r>
            <a:endParaRPr/>
          </a:p>
        </p:txBody>
      </p:sp>
      <p:sp>
        <p:nvSpPr>
          <p:cNvPr id="160" name="Google Shape;160;p17"/>
          <p:cNvSpPr txBox="1">
            <a:spLocks noGrp="1"/>
          </p:cNvSpPr>
          <p:nvPr>
            <p:ph type="body" idx="1"/>
          </p:nvPr>
        </p:nvSpPr>
        <p:spPr>
          <a:xfrm>
            <a:off x="457200" y="965625"/>
            <a:ext cx="8229600" cy="337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900"/>
              </a:spcBef>
              <a:spcAft>
                <a:spcPts val="0"/>
              </a:spcAft>
              <a:buNone/>
            </a:pPr>
            <a:r>
              <a:rPr lang="en-US" sz="2000">
                <a:highlight>
                  <a:schemeClr val="lt1"/>
                </a:highlight>
                <a:latin typeface="Microsoft Yahei"/>
                <a:ea typeface="Microsoft Yahei"/>
                <a:cs typeface="Microsoft Yahei"/>
                <a:sym typeface="Microsoft Yahei"/>
              </a:rPr>
              <a:t>The project aimed to predict laptop prices based on user configurations.</a:t>
            </a:r>
            <a:endParaRPr sz="2000">
              <a:highlight>
                <a:schemeClr val="lt1"/>
              </a:highlight>
              <a:latin typeface="Microsoft Yahei"/>
              <a:ea typeface="Microsoft Yahei"/>
              <a:cs typeface="Microsoft Yahei"/>
              <a:sym typeface="Microsoft Yahei"/>
            </a:endParaRPr>
          </a:p>
          <a:p>
            <a:pPr marL="0" lvl="0" indent="0" algn="l" rtl="0">
              <a:lnSpc>
                <a:spcPct val="115000"/>
              </a:lnSpc>
              <a:spcBef>
                <a:spcPts val="900"/>
              </a:spcBef>
              <a:spcAft>
                <a:spcPts val="0"/>
              </a:spcAft>
              <a:buNone/>
            </a:pPr>
            <a:r>
              <a:rPr lang="en-US" sz="2000">
                <a:highlight>
                  <a:schemeClr val="lt1"/>
                </a:highlight>
                <a:latin typeface="Microsoft Yahei"/>
                <a:ea typeface="Microsoft Yahei"/>
                <a:cs typeface="Microsoft Yahei"/>
                <a:sym typeface="Microsoft Yahei"/>
              </a:rPr>
              <a:t>Despite having a noisy dataset, feature engineering and preprocessing played a crucial role.</a:t>
            </a:r>
            <a:endParaRPr sz="2000">
              <a:highlight>
                <a:schemeClr val="lt1"/>
              </a:highlight>
              <a:latin typeface="Microsoft Yahei"/>
              <a:ea typeface="Microsoft Yahei"/>
              <a:cs typeface="Microsoft Yahei"/>
              <a:sym typeface="Microsoft Yahei"/>
            </a:endParaRPr>
          </a:p>
          <a:p>
            <a:pPr marL="0" lvl="0" indent="0" algn="l" rtl="0">
              <a:lnSpc>
                <a:spcPct val="115000"/>
              </a:lnSpc>
              <a:spcBef>
                <a:spcPts val="900"/>
              </a:spcBef>
              <a:spcAft>
                <a:spcPts val="0"/>
              </a:spcAft>
              <a:buNone/>
            </a:pPr>
            <a:r>
              <a:rPr lang="en-US" sz="2000">
                <a:highlight>
                  <a:schemeClr val="lt1"/>
                </a:highlight>
                <a:latin typeface="Microsoft Yahei"/>
                <a:ea typeface="Microsoft Yahei"/>
                <a:cs typeface="Microsoft Yahei"/>
                <a:sym typeface="Microsoft Yahei"/>
              </a:rPr>
              <a:t>Linear Regression Model exhibited high accuracy in predicting laptop prices.</a:t>
            </a:r>
            <a:endParaRPr sz="2000">
              <a:highlight>
                <a:schemeClr val="lt1"/>
              </a:highlight>
              <a:latin typeface="Microsoft Yahei"/>
              <a:ea typeface="Microsoft Yahei"/>
              <a:cs typeface="Microsoft Yahei"/>
              <a:sym typeface="Microsoft Yahei"/>
            </a:endParaRPr>
          </a:p>
          <a:p>
            <a:pPr marL="0" lvl="0" indent="0" algn="l" rtl="0">
              <a:lnSpc>
                <a:spcPct val="115000"/>
              </a:lnSpc>
              <a:spcBef>
                <a:spcPts val="900"/>
              </a:spcBef>
              <a:spcAft>
                <a:spcPts val="0"/>
              </a:spcAft>
              <a:buNone/>
            </a:pPr>
            <a:r>
              <a:rPr lang="en-US" sz="2000">
                <a:highlight>
                  <a:schemeClr val="lt1"/>
                </a:highlight>
                <a:uFill>
                  <a:noFill/>
                </a:uFill>
                <a:latin typeface="Microsoft Yahei"/>
                <a:ea typeface="Microsoft Yahei"/>
                <a:cs typeface="Microsoft Yahei"/>
                <a:sym typeface="Microsoft Yahei"/>
                <a:hlinkClick r:id="rId3"/>
              </a:rPr>
              <a:t>These results benefit both consumers and businesses</a:t>
            </a:r>
            <a:r>
              <a:rPr lang="en-US" sz="2000">
                <a:highlight>
                  <a:schemeClr val="lt1"/>
                </a:highlight>
                <a:latin typeface="Roboto"/>
                <a:ea typeface="Roboto"/>
                <a:cs typeface="Roboto"/>
                <a:sym typeface="Roboto"/>
              </a:rPr>
              <a:t>.</a:t>
            </a:r>
            <a:endParaRPr sz="2000">
              <a:highlight>
                <a:schemeClr val="lt1"/>
              </a:highlight>
              <a:latin typeface="Roboto"/>
              <a:ea typeface="Roboto"/>
              <a:cs typeface="Roboto"/>
              <a:sym typeface="Roboto"/>
            </a:endParaRPr>
          </a:p>
        </p:txBody>
      </p:sp>
      <p:sp>
        <p:nvSpPr>
          <p:cNvPr id="161" name="Google Shape;16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22CS016</a:t>
            </a:r>
            <a:endParaRPr/>
          </a:p>
        </p:txBody>
      </p:sp>
      <p:sp>
        <p:nvSpPr>
          <p:cNvPr id="162" name="Google Shape;162;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pic>
        <p:nvPicPr>
          <p:cNvPr id="163" name="Google Shape;163;p17"/>
          <p:cNvPicPr preferRelativeResize="0"/>
          <p:nvPr/>
        </p:nvPicPr>
        <p:blipFill>
          <a:blip r:embed="rId4">
            <a:alphaModFix/>
          </a:blip>
          <a:stretch>
            <a:fillRect/>
          </a:stretch>
        </p:blipFill>
        <p:spPr>
          <a:xfrm>
            <a:off x="1365800" y="3790050"/>
            <a:ext cx="6031550" cy="2711300"/>
          </a:xfrm>
          <a:prstGeom prst="rect">
            <a:avLst/>
          </a:prstGeom>
          <a:noFill/>
          <a:ln>
            <a:noFill/>
          </a:ln>
        </p:spPr>
      </p:pic>
    </p:spTree>
  </p:cSld>
  <p:clrMapOvr>
    <a:masterClrMapping/>
  </p:clrMapOvr>
  <p:transition advTm="4000">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Reference</a:t>
            </a:r>
            <a:endParaRPr/>
          </a:p>
        </p:txBody>
      </p:sp>
      <p:sp>
        <p:nvSpPr>
          <p:cNvPr id="169" name="Google Shape;169;p1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p>
            <a:pPr marL="457200" lvl="0" indent="-355600" algn="l" rtl="0">
              <a:spcBef>
                <a:spcPts val="360"/>
              </a:spcBef>
              <a:spcAft>
                <a:spcPts val="0"/>
              </a:spcAft>
              <a:buSzPts val="2000"/>
              <a:buFont typeface="Times New Roman"/>
              <a:buChar char="•"/>
            </a:pPr>
            <a:r>
              <a:rPr lang="en-US" sz="2000">
                <a:latin typeface="Times New Roman"/>
                <a:ea typeface="Times New Roman"/>
                <a:cs typeface="Times New Roman"/>
                <a:sym typeface="Times New Roman"/>
              </a:rPr>
              <a:t>Dataset link </a:t>
            </a:r>
            <a:r>
              <a:rPr lang="en-US" sz="2000" u="sng">
                <a:solidFill>
                  <a:srgbClr val="0000FF"/>
                </a:solidFill>
                <a:latin typeface="Times New Roman"/>
                <a:ea typeface="Times New Roman"/>
                <a:cs typeface="Times New Roman"/>
                <a:sym typeface="Times New Roman"/>
              </a:rPr>
              <a:t>https://www.kaggle.com/datasets/jacksondivakarr/laptop-price-prediction-dataset</a:t>
            </a:r>
            <a:endParaRPr sz="2000" u="sng">
              <a:solidFill>
                <a:srgbClr val="0000FF"/>
              </a:solidFill>
              <a:latin typeface="Times New Roman"/>
              <a:ea typeface="Times New Roman"/>
              <a:cs typeface="Times New Roman"/>
              <a:sym typeface="Times New Roman"/>
            </a:endParaRPr>
          </a:p>
          <a:p>
            <a:pPr marL="114300" lvl="0" indent="0" algn="l" rtl="0">
              <a:spcBef>
                <a:spcPts val="360"/>
              </a:spcBef>
              <a:spcAft>
                <a:spcPts val="0"/>
              </a:spcAft>
              <a:buClr>
                <a:schemeClr val="dk1"/>
              </a:buClr>
              <a:buSzPts val="1800"/>
              <a:buFont typeface="Arial"/>
              <a:buNone/>
            </a:pPr>
            <a:endParaRPr sz="2000">
              <a:latin typeface="Times New Roman"/>
              <a:ea typeface="Times New Roman"/>
              <a:cs typeface="Times New Roman"/>
              <a:sym typeface="Times New Roman"/>
            </a:endParaRPr>
          </a:p>
        </p:txBody>
      </p:sp>
      <p:sp>
        <p:nvSpPr>
          <p:cNvPr id="170" name="Google Shape;170;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22CS016</a:t>
            </a:r>
            <a:endParaRPr/>
          </a:p>
        </p:txBody>
      </p:sp>
      <p:sp>
        <p:nvSpPr>
          <p:cNvPr id="171" name="Google Shape;171;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Tree>
  </p:cSld>
  <p:clrMapOvr>
    <a:masterClrMapping/>
  </p:clrMapOvr>
  <p:transition advTm="4000">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467544" y="1052736"/>
            <a:ext cx="6912768" cy="5878532"/>
          </a:xfrm>
          <a:prstGeom prst="rect">
            <a:avLst/>
          </a:prstGeom>
          <a:noFill/>
        </p:spPr>
        <p:txBody>
          <a:bodyPr wrap="square" rtlCol="0">
            <a:spAutoFit/>
          </a:bodyPr>
          <a:lstStyle/>
          <a:p>
            <a:pPr>
              <a:buFont typeface="Arial" pitchFamily="34" charset="0"/>
              <a:buChar char="•"/>
            </a:pPr>
            <a:r>
              <a:rPr lang="en-US" sz="4000" dirty="0">
                <a:latin typeface="Times New Roman" pitchFamily="18" charset="0"/>
                <a:cs typeface="Times New Roman" pitchFamily="18" charset="0"/>
              </a:rPr>
              <a:t>Introduction</a:t>
            </a:r>
          </a:p>
          <a:p>
            <a:pPr>
              <a:buFont typeface="Arial" pitchFamily="34" charset="0"/>
              <a:buChar char="•"/>
            </a:pPr>
            <a:r>
              <a:rPr lang="en-US" sz="4000" dirty="0">
                <a:latin typeface="Times New Roman" pitchFamily="18" charset="0"/>
                <a:cs typeface="Times New Roman" pitchFamily="18" charset="0"/>
              </a:rPr>
              <a:t>Purpose and Objective</a:t>
            </a:r>
          </a:p>
          <a:p>
            <a:pPr>
              <a:buFont typeface="Arial" pitchFamily="34" charset="0"/>
              <a:buChar char="•"/>
            </a:pPr>
            <a:r>
              <a:rPr lang="en-US" sz="4000" dirty="0">
                <a:latin typeface="Times New Roman" pitchFamily="18" charset="0"/>
                <a:cs typeface="Times New Roman" pitchFamily="18" charset="0"/>
              </a:rPr>
              <a:t>Key Features </a:t>
            </a:r>
          </a:p>
          <a:p>
            <a:pPr>
              <a:buFont typeface="Arial" pitchFamily="34" charset="0"/>
              <a:buChar char="•"/>
            </a:pPr>
            <a:r>
              <a:rPr lang="en-US" sz="4000" dirty="0">
                <a:latin typeface="Times New Roman" pitchFamily="18" charset="0"/>
                <a:cs typeface="Times New Roman" pitchFamily="18" charset="0"/>
              </a:rPr>
              <a:t>Methodology</a:t>
            </a:r>
          </a:p>
          <a:p>
            <a:pPr>
              <a:buFont typeface="Arial" pitchFamily="34" charset="0"/>
              <a:buChar char="•"/>
            </a:pPr>
            <a:r>
              <a:rPr lang="en-US" sz="4000" dirty="0">
                <a:latin typeface="Times New Roman" pitchFamily="18" charset="0"/>
                <a:cs typeface="Times New Roman" pitchFamily="18" charset="0"/>
              </a:rPr>
              <a:t>Flowchart</a:t>
            </a:r>
          </a:p>
          <a:p>
            <a:pPr>
              <a:buFont typeface="Arial" pitchFamily="34" charset="0"/>
              <a:buChar char="•"/>
            </a:pPr>
            <a:r>
              <a:rPr lang="en-US" sz="4000" dirty="0"/>
              <a:t>Data Visualization (screenshots</a:t>
            </a:r>
            <a:endParaRPr lang="en-US" sz="4000" dirty="0">
              <a:latin typeface="Times New Roman" pitchFamily="18" charset="0"/>
              <a:cs typeface="Times New Roman" pitchFamily="18" charset="0"/>
            </a:endParaRPr>
          </a:p>
          <a:p>
            <a:pPr>
              <a:buFont typeface="Arial" pitchFamily="34" charset="0"/>
              <a:buChar char="•"/>
            </a:pPr>
            <a:r>
              <a:rPr lang="en-US" sz="4000" dirty="0">
                <a:latin typeface="Times New Roman" pitchFamily="18" charset="0"/>
                <a:cs typeface="Times New Roman" pitchFamily="18" charset="0"/>
              </a:rPr>
              <a:t>Conclusion</a:t>
            </a:r>
          </a:p>
          <a:p>
            <a:pPr>
              <a:buFont typeface="Arial" pitchFamily="34" charset="0"/>
              <a:buChar char="•"/>
            </a:pPr>
            <a:r>
              <a:rPr lang="en-US" sz="4000" dirty="0">
                <a:latin typeface="Times New Roman" pitchFamily="18" charset="0"/>
                <a:cs typeface="Times New Roman" pitchFamily="18" charset="0"/>
              </a:rPr>
              <a:t>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Introduction</a:t>
            </a:r>
          </a:p>
        </p:txBody>
      </p:sp>
      <p:sp>
        <p:nvSpPr>
          <p:cNvPr id="4" name="TextBox 3">
            <a:extLst>
              <a:ext uri="{FF2B5EF4-FFF2-40B4-BE49-F238E27FC236}">
                <a16:creationId xmlns:a16="http://schemas.microsoft.com/office/drawing/2014/main" id="{6D6BE95E-4B33-19E2-DD4B-814F9F3A325B}"/>
              </a:ext>
            </a:extLst>
          </p:cNvPr>
          <p:cNvSpPr txBox="1"/>
          <p:nvPr/>
        </p:nvSpPr>
        <p:spPr>
          <a:xfrm>
            <a:off x="251520" y="980728"/>
            <a:ext cx="8784976" cy="6253250"/>
          </a:xfrm>
          <a:prstGeom prst="rect">
            <a:avLst/>
          </a:prstGeom>
          <a:noFill/>
        </p:spPr>
        <p:txBody>
          <a:bodyPr wrap="square" rtlCol="0">
            <a:spAutoFit/>
          </a:bodyPr>
          <a:lstStyle/>
          <a:p>
            <a:pPr>
              <a:lnSpc>
                <a:spcPct val="150000"/>
              </a:lnSpc>
            </a:pPr>
            <a:r>
              <a:rPr lang="en-US" sz="3000" dirty="0"/>
              <a:t>In today's digital age, the laptop market is vast and diverse, with prices varying significantly based on a wide range of specifications. Choosing the right laptop can be challenging for consumers who need to balance performance, features, and budget. To address this issue, we have developed an artificial intelligence (AI) machine learning model that predicts laptop prices based on their specifications.</a:t>
            </a:r>
          </a:p>
          <a:p>
            <a:pPr>
              <a:lnSpc>
                <a:spcPct val="150000"/>
              </a:lnSpc>
            </a:pPr>
            <a:endParaRPr lang="en-IN" sz="3000" dirty="0"/>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Purpose and Objective</a:t>
            </a:r>
          </a:p>
        </p:txBody>
      </p:sp>
      <p:sp>
        <p:nvSpPr>
          <p:cNvPr id="3" name="Rectangle 2"/>
          <p:cNvSpPr/>
          <p:nvPr/>
        </p:nvSpPr>
        <p:spPr>
          <a:xfrm>
            <a:off x="251520" y="764704"/>
            <a:ext cx="8640960" cy="5255734"/>
          </a:xfrm>
          <a:prstGeom prst="rect">
            <a:avLst/>
          </a:prstGeom>
        </p:spPr>
        <p:txBody>
          <a:bodyPr wrap="square">
            <a:spAutoFit/>
          </a:bodyPr>
          <a:lstStyle/>
          <a:p>
            <a:pPr>
              <a:lnSpc>
                <a:spcPct val="150000"/>
              </a:lnSpc>
            </a:pPr>
            <a:r>
              <a:rPr lang="en-US" sz="3200" dirty="0">
                <a:latin typeface="Times New Roman" pitchFamily="18" charset="0"/>
                <a:cs typeface="Times New Roman" pitchFamily="18" charset="0"/>
              </a:rPr>
              <a:t>Purpose: To create a reliable, data-driven tool that assists consumers and retailers in understanding and estimating laptop prices.</a:t>
            </a:r>
          </a:p>
          <a:p>
            <a:pPr>
              <a:lnSpc>
                <a:spcPct val="150000"/>
              </a:lnSpc>
            </a:pPr>
            <a:r>
              <a:rPr lang="en-US" sz="3200" dirty="0">
                <a:latin typeface="Times New Roman" pitchFamily="18" charset="0"/>
                <a:cs typeface="Times New Roman" pitchFamily="18" charset="0"/>
              </a:rPr>
              <a:t>Objective: To leverage machine learning techniques to analyze and predict the price of a laptop given its technical specifications such as brand, processor type, RAM, storage, screen size, and more</a:t>
            </a:r>
            <a:r>
              <a:rPr lang="en-US" sz="3600" dirty="0">
                <a:latin typeface="Times New Roman" pitchFamily="18" charset="0"/>
                <a:cs typeface="Times New Roman" pitchFamily="18" charset="0"/>
              </a:rPr>
              <a:t>.</a:t>
            </a: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Key Features</a:t>
            </a:r>
          </a:p>
        </p:txBody>
      </p:sp>
      <p:sp>
        <p:nvSpPr>
          <p:cNvPr id="3" name="Rectangle 2"/>
          <p:cNvSpPr/>
          <p:nvPr/>
        </p:nvSpPr>
        <p:spPr>
          <a:xfrm>
            <a:off x="107504" y="980728"/>
            <a:ext cx="9145016" cy="5509200"/>
          </a:xfrm>
          <a:prstGeom prst="rect">
            <a:avLst/>
          </a:prstGeom>
        </p:spPr>
        <p:txBody>
          <a:bodyPr wrap="square">
            <a:spAutoFit/>
          </a:bodyPr>
          <a:lstStyle/>
          <a:p>
            <a:r>
              <a:rPr lang="en-US" sz="3200" b="1" u="sng" dirty="0">
                <a:latin typeface="Times New Roman" pitchFamily="18" charset="0"/>
                <a:cs typeface="Times New Roman" pitchFamily="18" charset="0"/>
              </a:rPr>
              <a:t>Data Collection: </a:t>
            </a:r>
            <a:r>
              <a:rPr lang="en-US" sz="3200" dirty="0">
                <a:latin typeface="Times New Roman" pitchFamily="18" charset="0"/>
                <a:cs typeface="Times New Roman" pitchFamily="18" charset="0"/>
              </a:rPr>
              <a:t>Gathering a comprehensive dataset of laptops with various specifications and their corresponding prices.</a:t>
            </a:r>
          </a:p>
          <a:p>
            <a:r>
              <a:rPr lang="en-US" sz="3200" b="1" u="sng" dirty="0">
                <a:latin typeface="Times New Roman" pitchFamily="18" charset="0"/>
                <a:cs typeface="Times New Roman" pitchFamily="18" charset="0"/>
              </a:rPr>
              <a:t>Feature Engineering: </a:t>
            </a:r>
            <a:r>
              <a:rPr lang="en-US" sz="3200" dirty="0">
                <a:latin typeface="Times New Roman" pitchFamily="18" charset="0"/>
                <a:cs typeface="Times New Roman" pitchFamily="18" charset="0"/>
              </a:rPr>
              <a:t>Identifying and preprocessing the most relevant features that influence laptop prices.</a:t>
            </a:r>
          </a:p>
          <a:p>
            <a:r>
              <a:rPr lang="en-US" sz="3200" b="1" u="sng" dirty="0">
                <a:latin typeface="Times New Roman" pitchFamily="18" charset="0"/>
                <a:cs typeface="Times New Roman" pitchFamily="18" charset="0"/>
              </a:rPr>
              <a:t>Model Development: </a:t>
            </a:r>
            <a:r>
              <a:rPr lang="en-US" sz="3200" dirty="0">
                <a:latin typeface="Times New Roman" pitchFamily="18" charset="0"/>
                <a:cs typeface="Times New Roman" pitchFamily="18" charset="0"/>
              </a:rPr>
              <a:t>Training multiple machine learning models to determine the best approach for price prediction.</a:t>
            </a:r>
          </a:p>
          <a:p>
            <a:r>
              <a:rPr lang="en-US" sz="3200" b="1" u="sng" dirty="0">
                <a:latin typeface="Times New Roman" pitchFamily="18" charset="0"/>
                <a:cs typeface="Times New Roman" pitchFamily="18" charset="0"/>
              </a:rPr>
              <a:t>Prediction: </a:t>
            </a:r>
            <a:r>
              <a:rPr lang="en-US" sz="3200" dirty="0">
                <a:latin typeface="Times New Roman" pitchFamily="18" charset="0"/>
                <a:cs typeface="Times New Roman" pitchFamily="18" charset="0"/>
              </a:rPr>
              <a:t>Implementing the final model to predict laptop prices and comparing its predictions with actual market prices.</a:t>
            </a: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D60E6-C626-FF45-5E4D-355090D501B6}"/>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8A8D61AE-401C-8333-4670-EC686659578F}"/>
              </a:ext>
            </a:extLst>
          </p:cNvPr>
          <p:cNvSpPr>
            <a:spLocks noGrp="1"/>
          </p:cNvSpPr>
          <p:nvPr>
            <p:ph idx="1"/>
          </p:nvPr>
        </p:nvSpPr>
        <p:spPr>
          <a:xfrm>
            <a:off x="457200" y="836712"/>
            <a:ext cx="8229600" cy="5904656"/>
          </a:xfrm>
        </p:spPr>
        <p:txBody>
          <a:bodyPr/>
          <a:lstStyle/>
          <a:p>
            <a:pPr marL="0" lvl="0" indent="0" algn="l" rtl="0">
              <a:lnSpc>
                <a:spcPct val="115000"/>
              </a:lnSpc>
              <a:spcBef>
                <a:spcPts val="600"/>
              </a:spcBef>
              <a:spcAft>
                <a:spcPts val="0"/>
              </a:spcAft>
              <a:buNone/>
            </a:pPr>
            <a:r>
              <a:rPr lang="en-US" sz="1800" b="1" dirty="0">
                <a:highlight>
                  <a:schemeClr val="lt1"/>
                </a:highlight>
                <a:latin typeface="Microsoft Yahei"/>
                <a:ea typeface="Microsoft Yahei"/>
                <a:cs typeface="Microsoft Yahei"/>
                <a:sym typeface="Microsoft Yahei"/>
              </a:rPr>
              <a:t>Data Collection:</a:t>
            </a:r>
            <a:endParaRPr lang="en-US" sz="1400" b="1" dirty="0">
              <a:highlight>
                <a:schemeClr val="lt1"/>
              </a:highlight>
              <a:latin typeface="Microsoft Yahei"/>
              <a:ea typeface="Microsoft Yahei"/>
              <a:cs typeface="Microsoft Yahei"/>
              <a:sym typeface="Microsoft Yahei"/>
            </a:endParaRPr>
          </a:p>
          <a:p>
            <a:pPr marL="457200" lvl="0" indent="-330200" algn="l" rtl="0">
              <a:lnSpc>
                <a:spcPct val="115000"/>
              </a:lnSpc>
              <a:spcBef>
                <a:spcPts val="1500"/>
              </a:spcBef>
              <a:spcAft>
                <a:spcPts val="0"/>
              </a:spcAft>
              <a:buSzPts val="1600"/>
              <a:buFont typeface="Microsoft Yahei"/>
              <a:buChar char="•"/>
            </a:pPr>
            <a:r>
              <a:rPr lang="en-US" sz="1600" dirty="0">
                <a:highlight>
                  <a:schemeClr val="lt1"/>
                </a:highlight>
                <a:latin typeface="Microsoft Yahei"/>
                <a:ea typeface="Microsoft Yahei"/>
                <a:cs typeface="Microsoft Yahei"/>
                <a:sym typeface="Microsoft Yahei"/>
              </a:rPr>
              <a:t>Obtain a dataset containing information about various laptop models.</a:t>
            </a:r>
          </a:p>
          <a:p>
            <a:pPr marL="457200" lvl="0" indent="-330200" algn="l" rtl="0">
              <a:lnSpc>
                <a:spcPct val="115000"/>
              </a:lnSpc>
              <a:spcBef>
                <a:spcPts val="0"/>
              </a:spcBef>
              <a:spcAft>
                <a:spcPts val="0"/>
              </a:spcAft>
              <a:buSzPts val="1600"/>
              <a:buFont typeface="Microsoft Yahei"/>
              <a:buChar char="•"/>
            </a:pPr>
            <a:r>
              <a:rPr lang="en-US" sz="1600" dirty="0">
                <a:highlight>
                  <a:schemeClr val="lt1"/>
                </a:highlight>
                <a:latin typeface="Microsoft Yahei"/>
                <a:ea typeface="Microsoft Yahei"/>
                <a:cs typeface="Microsoft Yahei"/>
                <a:sym typeface="Microsoft Yahei"/>
              </a:rPr>
              <a:t>Features include brand, RAM, processor, screen size, storage capacity etc.</a:t>
            </a:r>
          </a:p>
          <a:p>
            <a:pPr marL="457200" lvl="0" indent="-330200" algn="l" rtl="0">
              <a:lnSpc>
                <a:spcPct val="115000"/>
              </a:lnSpc>
              <a:spcBef>
                <a:spcPts val="0"/>
              </a:spcBef>
              <a:spcAft>
                <a:spcPts val="0"/>
              </a:spcAft>
              <a:buSzPts val="1600"/>
              <a:buFont typeface="Microsoft Yahei"/>
              <a:buChar char="•"/>
            </a:pPr>
            <a:r>
              <a:rPr lang="en-US" sz="1600" dirty="0">
                <a:highlight>
                  <a:schemeClr val="lt1"/>
                </a:highlight>
                <a:latin typeface="Microsoft Yahei"/>
                <a:ea typeface="Microsoft Yahei"/>
                <a:cs typeface="Microsoft Yahei"/>
                <a:sym typeface="Microsoft Yahei"/>
              </a:rPr>
              <a:t>Kaggle can be used to provide such datasets.</a:t>
            </a:r>
            <a:endParaRPr lang="en-US" sz="1800" dirty="0">
              <a:highlight>
                <a:schemeClr val="lt1"/>
              </a:highlight>
              <a:latin typeface="Microsoft Yahei"/>
              <a:ea typeface="Microsoft Yahei"/>
              <a:cs typeface="Microsoft Yahei"/>
              <a:sym typeface="Microsoft Yahei"/>
            </a:endParaRPr>
          </a:p>
          <a:p>
            <a:pPr marL="0" lvl="0" indent="0" algn="l" rtl="0">
              <a:lnSpc>
                <a:spcPct val="115000"/>
              </a:lnSpc>
              <a:spcBef>
                <a:spcPts val="600"/>
              </a:spcBef>
              <a:spcAft>
                <a:spcPts val="0"/>
              </a:spcAft>
              <a:buNone/>
            </a:pPr>
            <a:endParaRPr lang="en-US" sz="1800" b="1" dirty="0">
              <a:highlight>
                <a:schemeClr val="lt1"/>
              </a:highlight>
              <a:latin typeface="Microsoft Yahei"/>
              <a:ea typeface="Microsoft Yahei"/>
              <a:cs typeface="Microsoft Yahei"/>
              <a:sym typeface="Microsoft Yahei"/>
            </a:endParaRPr>
          </a:p>
          <a:p>
            <a:pPr marL="0" lvl="0" indent="0" algn="l" rtl="0">
              <a:lnSpc>
                <a:spcPct val="115000"/>
              </a:lnSpc>
              <a:spcBef>
                <a:spcPts val="600"/>
              </a:spcBef>
              <a:spcAft>
                <a:spcPts val="0"/>
              </a:spcAft>
              <a:buNone/>
            </a:pPr>
            <a:r>
              <a:rPr lang="en-US" sz="1800" b="1" dirty="0">
                <a:highlight>
                  <a:schemeClr val="lt1"/>
                </a:highlight>
                <a:latin typeface="Microsoft Yahei"/>
                <a:ea typeface="Microsoft Yahei"/>
                <a:cs typeface="Microsoft Yahei"/>
                <a:sym typeface="Microsoft Yahei"/>
              </a:rPr>
              <a:t>Data Exploration and Preprocessing:</a:t>
            </a:r>
            <a:endParaRPr lang="en-US" sz="1400" b="1" dirty="0">
              <a:highlight>
                <a:schemeClr val="lt1"/>
              </a:highlight>
              <a:latin typeface="Microsoft Yahei"/>
              <a:ea typeface="Microsoft Yahei"/>
              <a:cs typeface="Microsoft Yahei"/>
              <a:sym typeface="Microsoft Yahei"/>
            </a:endParaRPr>
          </a:p>
          <a:p>
            <a:pPr marL="457200" lvl="0" indent="-330200" algn="l" rtl="0">
              <a:lnSpc>
                <a:spcPct val="115000"/>
              </a:lnSpc>
              <a:spcBef>
                <a:spcPts val="1500"/>
              </a:spcBef>
              <a:spcAft>
                <a:spcPts val="0"/>
              </a:spcAft>
              <a:buSzPts val="1600"/>
              <a:buFont typeface="Microsoft Yahei"/>
              <a:buChar char="•"/>
            </a:pPr>
            <a:r>
              <a:rPr lang="en-US" sz="1600" dirty="0">
                <a:highlight>
                  <a:schemeClr val="lt1"/>
                </a:highlight>
                <a:latin typeface="Microsoft Yahei"/>
                <a:ea typeface="Microsoft Yahei"/>
                <a:cs typeface="Microsoft Yahei"/>
                <a:sym typeface="Microsoft Yahei"/>
              </a:rPr>
              <a:t>Load the dataset using libraries like Pandas.</a:t>
            </a:r>
          </a:p>
          <a:p>
            <a:pPr marL="457200" lvl="0" indent="-330200" algn="l" rtl="0">
              <a:lnSpc>
                <a:spcPct val="115000"/>
              </a:lnSpc>
              <a:spcBef>
                <a:spcPts val="0"/>
              </a:spcBef>
              <a:spcAft>
                <a:spcPts val="0"/>
              </a:spcAft>
              <a:buSzPts val="1600"/>
              <a:buFont typeface="Microsoft Yahei"/>
              <a:buChar char="•"/>
            </a:pPr>
            <a:r>
              <a:rPr lang="en-US" sz="1600" dirty="0">
                <a:highlight>
                  <a:schemeClr val="lt1"/>
                </a:highlight>
                <a:latin typeface="Microsoft Yahei"/>
                <a:ea typeface="Microsoft Yahei"/>
                <a:cs typeface="Microsoft Yahei"/>
                <a:sym typeface="Microsoft Yahei"/>
              </a:rPr>
              <a:t>Remove irrelevant columns (e.g. 'Unnamed: 0.1','Unnamed: 0', 'name').</a:t>
            </a:r>
          </a:p>
          <a:p>
            <a:pPr marL="457200" lvl="0" indent="-330200" algn="l" rtl="0">
              <a:lnSpc>
                <a:spcPct val="115000"/>
              </a:lnSpc>
              <a:spcBef>
                <a:spcPts val="0"/>
              </a:spcBef>
              <a:spcAft>
                <a:spcPts val="0"/>
              </a:spcAft>
              <a:buSzPts val="1600"/>
              <a:buFont typeface="Microsoft Yahei"/>
              <a:buChar char="•"/>
            </a:pPr>
            <a:r>
              <a:rPr lang="en-US" sz="1600" dirty="0">
                <a:highlight>
                  <a:schemeClr val="lt1"/>
                </a:highlight>
                <a:latin typeface="Microsoft Yahei"/>
                <a:ea typeface="Microsoft Yahei"/>
                <a:cs typeface="Microsoft Yahei"/>
                <a:sym typeface="Microsoft Yahei"/>
              </a:rPr>
              <a:t>Check for missing values and handle them.</a:t>
            </a:r>
          </a:p>
          <a:p>
            <a:pPr marL="457200" lvl="0" indent="-330200" algn="l" rtl="0">
              <a:lnSpc>
                <a:spcPct val="115000"/>
              </a:lnSpc>
              <a:spcBef>
                <a:spcPts val="0"/>
              </a:spcBef>
              <a:spcAft>
                <a:spcPts val="0"/>
              </a:spcAft>
              <a:buSzPts val="1600"/>
              <a:buFont typeface="Microsoft Yahei"/>
              <a:buChar char="•"/>
            </a:pPr>
            <a:r>
              <a:rPr lang="en-US" sz="1600" dirty="0">
                <a:highlight>
                  <a:schemeClr val="lt1"/>
                </a:highlight>
                <a:latin typeface="Microsoft Yahei"/>
                <a:ea typeface="Microsoft Yahei"/>
                <a:cs typeface="Microsoft Yahei"/>
                <a:sym typeface="Microsoft Yahei"/>
              </a:rPr>
              <a:t>Convert alphanumeric data (e.g. GPU, CPU etc.) into usable formats.</a:t>
            </a:r>
          </a:p>
          <a:p>
            <a:pPr marL="0" lvl="0" indent="0" algn="l" rtl="0">
              <a:lnSpc>
                <a:spcPct val="115000"/>
              </a:lnSpc>
              <a:spcBef>
                <a:spcPts val="600"/>
              </a:spcBef>
              <a:spcAft>
                <a:spcPts val="0"/>
              </a:spcAft>
              <a:buNone/>
            </a:pPr>
            <a:endParaRPr lang="en-US" sz="1800" b="1" dirty="0">
              <a:highlight>
                <a:schemeClr val="lt1"/>
              </a:highlight>
              <a:latin typeface="Microsoft Yahei"/>
              <a:ea typeface="Microsoft Yahei"/>
              <a:cs typeface="Microsoft Yahei"/>
              <a:sym typeface="Microsoft Yahei"/>
            </a:endParaRPr>
          </a:p>
          <a:p>
            <a:pPr marL="0" lvl="0" indent="0" algn="l" rtl="0">
              <a:lnSpc>
                <a:spcPct val="115000"/>
              </a:lnSpc>
              <a:spcBef>
                <a:spcPts val="600"/>
              </a:spcBef>
              <a:spcAft>
                <a:spcPts val="0"/>
              </a:spcAft>
              <a:buNone/>
            </a:pPr>
            <a:r>
              <a:rPr lang="en-US" sz="1800" b="1" dirty="0">
                <a:highlight>
                  <a:schemeClr val="lt1"/>
                </a:highlight>
                <a:latin typeface="Microsoft Yahei"/>
                <a:ea typeface="Microsoft Yahei"/>
                <a:cs typeface="Microsoft Yahei"/>
                <a:sym typeface="Microsoft Yahei"/>
              </a:rPr>
              <a:t>Feature Engineering:</a:t>
            </a:r>
          </a:p>
          <a:p>
            <a:pPr marL="457200" lvl="0" indent="-330200" algn="l" rtl="0">
              <a:lnSpc>
                <a:spcPct val="115000"/>
              </a:lnSpc>
              <a:spcBef>
                <a:spcPts val="1500"/>
              </a:spcBef>
              <a:spcAft>
                <a:spcPts val="0"/>
              </a:spcAft>
              <a:buSzPts val="1600"/>
              <a:buFont typeface="Microsoft Yahei"/>
              <a:buChar char="•"/>
            </a:pPr>
            <a:r>
              <a:rPr lang="en-US" sz="1600" dirty="0">
                <a:highlight>
                  <a:schemeClr val="lt1"/>
                </a:highlight>
                <a:latin typeface="Microsoft Yahei"/>
                <a:ea typeface="Microsoft Yahei"/>
                <a:cs typeface="Microsoft Yahei"/>
                <a:sym typeface="Microsoft Yahei"/>
              </a:rPr>
              <a:t>Extract relevant features from existing columns.</a:t>
            </a:r>
          </a:p>
          <a:p>
            <a:pPr marL="457200" lvl="0" indent="-330200" algn="l" rtl="0">
              <a:lnSpc>
                <a:spcPct val="115000"/>
              </a:lnSpc>
              <a:spcBef>
                <a:spcPts val="0"/>
              </a:spcBef>
              <a:spcAft>
                <a:spcPts val="0"/>
              </a:spcAft>
              <a:buSzPts val="1600"/>
              <a:buFont typeface="Microsoft Yahei"/>
              <a:buChar char="•"/>
            </a:pPr>
            <a:r>
              <a:rPr lang="en-US" sz="1600" dirty="0">
                <a:highlight>
                  <a:schemeClr val="lt1"/>
                </a:highlight>
                <a:latin typeface="Microsoft Yahei"/>
                <a:ea typeface="Microsoft Yahei"/>
                <a:cs typeface="Microsoft Yahei"/>
                <a:sym typeface="Microsoft Yahei"/>
              </a:rPr>
              <a:t>For example:</a:t>
            </a:r>
          </a:p>
          <a:p>
            <a:pPr marL="914400" lvl="1" indent="-330200" algn="l" rtl="0">
              <a:lnSpc>
                <a:spcPct val="115000"/>
              </a:lnSpc>
              <a:spcBef>
                <a:spcPts val="0"/>
              </a:spcBef>
              <a:spcAft>
                <a:spcPts val="0"/>
              </a:spcAft>
              <a:buSzPts val="1600"/>
              <a:buFont typeface="Microsoft Yahei"/>
              <a:buChar char="–"/>
            </a:pPr>
            <a:r>
              <a:rPr lang="en-US" sz="1600" dirty="0">
                <a:highlight>
                  <a:schemeClr val="lt1"/>
                </a:highlight>
                <a:latin typeface="Microsoft Yahei"/>
                <a:ea typeface="Microsoft Yahei"/>
                <a:cs typeface="Microsoft Yahei"/>
                <a:sym typeface="Microsoft Yahei"/>
              </a:rPr>
              <a:t>Create a “</a:t>
            </a:r>
            <a:r>
              <a:rPr lang="en-US" sz="1600" dirty="0" err="1">
                <a:highlight>
                  <a:schemeClr val="lt1"/>
                </a:highlight>
                <a:latin typeface="Microsoft Yahei"/>
                <a:ea typeface="Microsoft Yahei"/>
                <a:cs typeface="Microsoft Yahei"/>
                <a:sym typeface="Microsoft Yahei"/>
              </a:rPr>
              <a:t>ppi</a:t>
            </a:r>
            <a:r>
              <a:rPr lang="en-US" sz="1600" dirty="0">
                <a:highlight>
                  <a:schemeClr val="lt1"/>
                </a:highlight>
                <a:latin typeface="Microsoft Yahei"/>
                <a:ea typeface="Microsoft Yahei"/>
                <a:cs typeface="Microsoft Yahei"/>
                <a:sym typeface="Microsoft Yahei"/>
              </a:rPr>
              <a:t>”(pixels per inches) feature based on the presence of display size and resolution dimensions.</a:t>
            </a:r>
          </a:p>
          <a:p>
            <a:pPr marL="914400" lvl="1" indent="-330200" algn="l" rtl="0">
              <a:lnSpc>
                <a:spcPct val="115000"/>
              </a:lnSpc>
              <a:spcBef>
                <a:spcPts val="0"/>
              </a:spcBef>
              <a:spcAft>
                <a:spcPts val="0"/>
              </a:spcAft>
              <a:buSzPts val="1600"/>
              <a:buFont typeface="Microsoft Yahei"/>
              <a:buChar char="–"/>
            </a:pPr>
            <a:r>
              <a:rPr lang="en-US" sz="1600" dirty="0">
                <a:highlight>
                  <a:schemeClr val="lt1"/>
                </a:highlight>
                <a:latin typeface="Microsoft Yahei"/>
                <a:ea typeface="Microsoft Yahei"/>
                <a:cs typeface="Microsoft Yahei"/>
                <a:sym typeface="Microsoft Yahei"/>
              </a:rPr>
              <a:t>Engineer features related to RAM and CPU.</a:t>
            </a:r>
          </a:p>
          <a:p>
            <a:pPr marL="0" indent="0">
              <a:buNone/>
            </a:pPr>
            <a:endParaRPr lang="en-IN" dirty="0"/>
          </a:p>
        </p:txBody>
      </p:sp>
    </p:spTree>
    <p:extLst>
      <p:ext uri="{BB962C8B-B14F-4D97-AF65-F5344CB8AC3E}">
        <p14:creationId xmlns:p14="http://schemas.microsoft.com/office/powerpoint/2010/main" val="952340545"/>
      </p:ext>
    </p:extLst>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6DF0-9F52-05E4-774A-F6F14B9C6217}"/>
              </a:ext>
            </a:extLst>
          </p:cNvPr>
          <p:cNvSpPr>
            <a:spLocks noGrp="1"/>
          </p:cNvSpPr>
          <p:nvPr>
            <p:ph type="title"/>
          </p:nvPr>
        </p:nvSpPr>
        <p:spPr/>
        <p:txBody>
          <a:bodyPr/>
          <a:lstStyle/>
          <a:p>
            <a:r>
              <a:rPr lang="en-IN" dirty="0" err="1"/>
              <a:t>Metholodogy</a:t>
            </a:r>
            <a:endParaRPr lang="en-IN" dirty="0"/>
          </a:p>
        </p:txBody>
      </p:sp>
      <p:sp>
        <p:nvSpPr>
          <p:cNvPr id="3" name="Content Placeholder 2">
            <a:extLst>
              <a:ext uri="{FF2B5EF4-FFF2-40B4-BE49-F238E27FC236}">
                <a16:creationId xmlns:a16="http://schemas.microsoft.com/office/drawing/2014/main" id="{2DF86311-A1D8-26F5-A76E-25BC3E456762}"/>
              </a:ext>
            </a:extLst>
          </p:cNvPr>
          <p:cNvSpPr>
            <a:spLocks noGrp="1"/>
          </p:cNvSpPr>
          <p:nvPr>
            <p:ph idx="1"/>
          </p:nvPr>
        </p:nvSpPr>
        <p:spPr>
          <a:xfrm>
            <a:off x="107504" y="836712"/>
            <a:ext cx="9036496" cy="5688632"/>
          </a:xfrm>
        </p:spPr>
        <p:txBody>
          <a:bodyPr/>
          <a:lstStyle/>
          <a:p>
            <a:pPr marL="0" lvl="0" indent="0" algn="l" rtl="0">
              <a:lnSpc>
                <a:spcPct val="115000"/>
              </a:lnSpc>
              <a:spcBef>
                <a:spcPts val="600"/>
              </a:spcBef>
              <a:spcAft>
                <a:spcPts val="0"/>
              </a:spcAft>
              <a:buNone/>
            </a:pPr>
            <a:r>
              <a:rPr lang="en-US" sz="1900" b="1" dirty="0">
                <a:highlight>
                  <a:schemeClr val="lt1"/>
                </a:highlight>
                <a:latin typeface="Microsoft Yahei"/>
                <a:ea typeface="Microsoft Yahei"/>
                <a:cs typeface="Microsoft Yahei"/>
                <a:sym typeface="Microsoft Yahei"/>
              </a:rPr>
              <a:t>Exploratory Data Analysis (EDA):</a:t>
            </a:r>
          </a:p>
          <a:p>
            <a:pPr marL="457200" lvl="0" indent="-330200" algn="l" rtl="0">
              <a:lnSpc>
                <a:spcPct val="115000"/>
              </a:lnSpc>
              <a:spcBef>
                <a:spcPts val="1500"/>
              </a:spcBef>
              <a:spcAft>
                <a:spcPts val="0"/>
              </a:spcAft>
              <a:buSzPts val="1600"/>
              <a:buFont typeface="Microsoft Yahei"/>
              <a:buChar char="•"/>
            </a:pPr>
            <a:r>
              <a:rPr lang="en-US" sz="1900" dirty="0">
                <a:highlight>
                  <a:schemeClr val="lt1"/>
                </a:highlight>
                <a:latin typeface="Microsoft Yahei"/>
                <a:ea typeface="Microsoft Yahei"/>
                <a:cs typeface="Microsoft Yahei"/>
                <a:sym typeface="Microsoft Yahei"/>
              </a:rPr>
              <a:t>Understand correlations and patterns using </a:t>
            </a:r>
            <a:r>
              <a:rPr lang="en-US" sz="1900" dirty="0" err="1">
                <a:highlight>
                  <a:schemeClr val="lt1"/>
                </a:highlight>
                <a:latin typeface="Microsoft Yahei"/>
                <a:ea typeface="Microsoft Yahei"/>
                <a:cs typeface="Microsoft Yahei"/>
                <a:sym typeface="Microsoft Yahei"/>
              </a:rPr>
              <a:t>corr</a:t>
            </a:r>
            <a:r>
              <a:rPr lang="en-US" sz="1900" dirty="0">
                <a:highlight>
                  <a:schemeClr val="lt1"/>
                </a:highlight>
                <a:latin typeface="Microsoft Yahei"/>
                <a:ea typeface="Microsoft Yahei"/>
                <a:cs typeface="Microsoft Yahei"/>
                <a:sym typeface="Microsoft Yahei"/>
              </a:rPr>
              <a:t>() function.</a:t>
            </a:r>
          </a:p>
          <a:p>
            <a:pPr marL="457200" lvl="0" indent="-330200" algn="l" rtl="0">
              <a:lnSpc>
                <a:spcPct val="115000"/>
              </a:lnSpc>
              <a:spcBef>
                <a:spcPts val="0"/>
              </a:spcBef>
              <a:spcAft>
                <a:spcPts val="0"/>
              </a:spcAft>
              <a:buSzPts val="1600"/>
              <a:buFont typeface="Microsoft Yahei"/>
              <a:buChar char="•"/>
            </a:pPr>
            <a:r>
              <a:rPr lang="en-US" sz="1900" dirty="0">
                <a:highlight>
                  <a:schemeClr val="lt1"/>
                </a:highlight>
                <a:latin typeface="Microsoft Yahei"/>
                <a:ea typeface="Microsoft Yahei"/>
                <a:cs typeface="Microsoft Yahei"/>
                <a:sym typeface="Microsoft Yahei"/>
              </a:rPr>
              <a:t>Visualize relationships between features and target variable (price) using seaborn and matplotlib.</a:t>
            </a:r>
          </a:p>
          <a:p>
            <a:pPr marL="0" lvl="0" indent="0" algn="l" rtl="0">
              <a:lnSpc>
                <a:spcPct val="115000"/>
              </a:lnSpc>
              <a:spcBef>
                <a:spcPts val="600"/>
              </a:spcBef>
              <a:spcAft>
                <a:spcPts val="0"/>
              </a:spcAft>
              <a:buNone/>
            </a:pPr>
            <a:endParaRPr lang="en-US" sz="1900" b="1" dirty="0">
              <a:highlight>
                <a:schemeClr val="lt1"/>
              </a:highlight>
              <a:latin typeface="Microsoft Yahei"/>
              <a:ea typeface="Microsoft Yahei"/>
              <a:cs typeface="Microsoft Yahei"/>
              <a:sym typeface="Microsoft Yahei"/>
            </a:endParaRPr>
          </a:p>
          <a:p>
            <a:pPr marL="0" lvl="0" indent="0" algn="l" rtl="0">
              <a:lnSpc>
                <a:spcPct val="115000"/>
              </a:lnSpc>
              <a:spcBef>
                <a:spcPts val="600"/>
              </a:spcBef>
              <a:spcAft>
                <a:spcPts val="0"/>
              </a:spcAft>
              <a:buNone/>
            </a:pPr>
            <a:r>
              <a:rPr lang="en-US" sz="1900" b="1" dirty="0">
                <a:highlight>
                  <a:schemeClr val="lt1"/>
                </a:highlight>
                <a:latin typeface="Microsoft Yahei"/>
                <a:ea typeface="Microsoft Yahei"/>
                <a:cs typeface="Microsoft Yahei"/>
                <a:sym typeface="Microsoft Yahei"/>
              </a:rPr>
              <a:t>Model Selection:</a:t>
            </a:r>
          </a:p>
          <a:p>
            <a:pPr marL="457200" lvl="0" indent="-330200" algn="l" rtl="0">
              <a:lnSpc>
                <a:spcPct val="115000"/>
              </a:lnSpc>
              <a:spcBef>
                <a:spcPts val="600"/>
              </a:spcBef>
              <a:spcAft>
                <a:spcPts val="0"/>
              </a:spcAft>
              <a:buSzPts val="1600"/>
              <a:buFont typeface="Microsoft Yahei"/>
              <a:buChar char="•"/>
            </a:pPr>
            <a:r>
              <a:rPr lang="en-US" sz="1900" dirty="0">
                <a:highlight>
                  <a:schemeClr val="lt1"/>
                </a:highlight>
                <a:latin typeface="Microsoft Yahei"/>
                <a:ea typeface="Microsoft Yahei"/>
                <a:cs typeface="Microsoft Yahei"/>
                <a:sym typeface="Microsoft Yahei"/>
              </a:rPr>
              <a:t>Linear Regression as it is simple and easily interpretable.</a:t>
            </a:r>
          </a:p>
          <a:p>
            <a:pPr marL="457200" lvl="0" indent="-330200" algn="l" rtl="0">
              <a:lnSpc>
                <a:spcPct val="115000"/>
              </a:lnSpc>
              <a:spcBef>
                <a:spcPts val="0"/>
              </a:spcBef>
              <a:spcAft>
                <a:spcPts val="0"/>
              </a:spcAft>
              <a:buSzPts val="1600"/>
              <a:buFont typeface="Microsoft Yahei"/>
              <a:buChar char="•"/>
            </a:pPr>
            <a:r>
              <a:rPr lang="en-US" sz="1900" dirty="0">
                <a:highlight>
                  <a:schemeClr val="lt1"/>
                </a:highlight>
                <a:latin typeface="Microsoft Yahei"/>
                <a:ea typeface="Microsoft Yahei"/>
                <a:cs typeface="Microsoft Yahei"/>
                <a:sym typeface="Microsoft Yahei"/>
              </a:rPr>
              <a:t>SVR(Support Vector Regression) as it is a powerful regression technique.</a:t>
            </a:r>
          </a:p>
          <a:p>
            <a:pPr marL="0" lvl="0" indent="0" algn="l" rtl="0">
              <a:lnSpc>
                <a:spcPct val="115000"/>
              </a:lnSpc>
              <a:spcBef>
                <a:spcPts val="600"/>
              </a:spcBef>
              <a:spcAft>
                <a:spcPts val="0"/>
              </a:spcAft>
              <a:buNone/>
            </a:pPr>
            <a:endParaRPr lang="en-US" sz="1900" b="1" dirty="0">
              <a:highlight>
                <a:schemeClr val="lt1"/>
              </a:highlight>
              <a:latin typeface="Microsoft Yahei"/>
              <a:ea typeface="Microsoft Yahei"/>
              <a:cs typeface="Microsoft Yahei"/>
              <a:sym typeface="Microsoft Yahei"/>
            </a:endParaRPr>
          </a:p>
          <a:p>
            <a:pPr marL="0" lvl="0" indent="0" algn="l" rtl="0">
              <a:lnSpc>
                <a:spcPct val="115000"/>
              </a:lnSpc>
              <a:spcBef>
                <a:spcPts val="600"/>
              </a:spcBef>
              <a:spcAft>
                <a:spcPts val="0"/>
              </a:spcAft>
              <a:buNone/>
            </a:pPr>
            <a:r>
              <a:rPr lang="en-US" sz="1900" b="1" dirty="0">
                <a:highlight>
                  <a:schemeClr val="lt1"/>
                </a:highlight>
                <a:latin typeface="Microsoft Yahei"/>
                <a:ea typeface="Microsoft Yahei"/>
                <a:cs typeface="Microsoft Yahei"/>
                <a:sym typeface="Microsoft Yahei"/>
              </a:rPr>
              <a:t>Model Training and Evaluation:</a:t>
            </a:r>
          </a:p>
          <a:p>
            <a:pPr marL="457200" lvl="0" indent="-330200" algn="l" rtl="0">
              <a:lnSpc>
                <a:spcPct val="115000"/>
              </a:lnSpc>
              <a:spcBef>
                <a:spcPts val="1500"/>
              </a:spcBef>
              <a:spcAft>
                <a:spcPts val="0"/>
              </a:spcAft>
              <a:buSzPts val="1600"/>
              <a:buFont typeface="Microsoft Yahei"/>
              <a:buChar char="•"/>
            </a:pPr>
            <a:r>
              <a:rPr lang="en-US" sz="1900" dirty="0">
                <a:highlight>
                  <a:schemeClr val="lt1"/>
                </a:highlight>
                <a:latin typeface="Microsoft Yahei"/>
                <a:ea typeface="Microsoft Yahei"/>
                <a:cs typeface="Microsoft Yahei"/>
                <a:sym typeface="Microsoft Yahei"/>
              </a:rPr>
              <a:t>Split the dataset into training and testing sets.</a:t>
            </a:r>
          </a:p>
          <a:p>
            <a:pPr marL="457200" lvl="0" indent="-330200" algn="l" rtl="0">
              <a:lnSpc>
                <a:spcPct val="115000"/>
              </a:lnSpc>
              <a:spcBef>
                <a:spcPts val="0"/>
              </a:spcBef>
              <a:spcAft>
                <a:spcPts val="0"/>
              </a:spcAft>
              <a:buSzPts val="1600"/>
              <a:buFont typeface="Microsoft Yahei"/>
              <a:buChar char="•"/>
            </a:pPr>
            <a:r>
              <a:rPr lang="en-US" sz="1900" dirty="0">
                <a:highlight>
                  <a:schemeClr val="lt1"/>
                </a:highlight>
                <a:latin typeface="Microsoft Yahei"/>
                <a:ea typeface="Microsoft Yahei"/>
                <a:cs typeface="Microsoft Yahei"/>
                <a:sym typeface="Microsoft Yahei"/>
              </a:rPr>
              <a:t>Train the chosen model on the training data.</a:t>
            </a:r>
          </a:p>
          <a:p>
            <a:pPr marL="457200" lvl="0" indent="-330200" algn="l" rtl="0">
              <a:lnSpc>
                <a:spcPct val="115000"/>
              </a:lnSpc>
              <a:spcBef>
                <a:spcPts val="0"/>
              </a:spcBef>
              <a:spcAft>
                <a:spcPts val="0"/>
              </a:spcAft>
              <a:buSzPts val="1600"/>
              <a:buFont typeface="Microsoft Yahei"/>
              <a:buChar char="•"/>
            </a:pPr>
            <a:r>
              <a:rPr lang="en-US" sz="1900" dirty="0">
                <a:highlight>
                  <a:schemeClr val="lt1"/>
                </a:highlight>
                <a:latin typeface="Microsoft Yahei"/>
                <a:ea typeface="Microsoft Yahei"/>
                <a:cs typeface="Microsoft Yahei"/>
                <a:sym typeface="Microsoft Yahei"/>
              </a:rPr>
              <a:t>Evaluate model performance using regression evaluation metrics like R-squared, mean squared error etc</a:t>
            </a:r>
            <a:r>
              <a:rPr lang="en-US" sz="2000" dirty="0">
                <a:highlight>
                  <a:schemeClr val="lt1"/>
                </a:highlight>
                <a:latin typeface="Microsoft Yahei"/>
                <a:ea typeface="Microsoft Yahei"/>
                <a:cs typeface="Microsoft Yahei"/>
                <a:sym typeface="Microsoft Yahei"/>
              </a:rPr>
              <a:t>.</a:t>
            </a:r>
            <a:endParaRPr lang="en-US" sz="2000" b="1" dirty="0">
              <a:highlight>
                <a:schemeClr val="lt1"/>
              </a:highlight>
              <a:latin typeface="Roboto"/>
              <a:ea typeface="Roboto"/>
              <a:cs typeface="Roboto"/>
              <a:sym typeface="Roboto"/>
            </a:endParaRPr>
          </a:p>
          <a:p>
            <a:endParaRPr lang="en-IN" dirty="0"/>
          </a:p>
        </p:txBody>
      </p:sp>
    </p:spTree>
    <p:extLst>
      <p:ext uri="{BB962C8B-B14F-4D97-AF65-F5344CB8AC3E}">
        <p14:creationId xmlns:p14="http://schemas.microsoft.com/office/powerpoint/2010/main" val="3479543107"/>
      </p:ext>
    </p:extLst>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A3F3F-C09D-82A9-AE29-528C7F7EE9D4}"/>
              </a:ext>
            </a:extLst>
          </p:cNvPr>
          <p:cNvSpPr>
            <a:spLocks noGrp="1"/>
          </p:cNvSpPr>
          <p:nvPr>
            <p:ph type="title"/>
          </p:nvPr>
        </p:nvSpPr>
        <p:spPr/>
        <p:txBody>
          <a:bodyPr/>
          <a:lstStyle/>
          <a:p>
            <a:r>
              <a:rPr lang="en-IN" dirty="0"/>
              <a:t>Flowchart</a:t>
            </a:r>
          </a:p>
        </p:txBody>
      </p:sp>
      <p:pic>
        <p:nvPicPr>
          <p:cNvPr id="4" name="Google Shape;82;p8">
            <a:extLst>
              <a:ext uri="{FF2B5EF4-FFF2-40B4-BE49-F238E27FC236}">
                <a16:creationId xmlns:a16="http://schemas.microsoft.com/office/drawing/2014/main" id="{79881345-9791-6776-30D4-450328ABCE00}"/>
              </a:ext>
            </a:extLst>
          </p:cNvPr>
          <p:cNvPicPr preferRelativeResize="0">
            <a:picLocks noGrp="1"/>
          </p:cNvPicPr>
          <p:nvPr>
            <p:ph idx="1"/>
          </p:nvPr>
        </p:nvPicPr>
        <p:blipFill>
          <a:blip r:embed="rId2">
            <a:alphaModFix/>
          </a:blip>
          <a:stretch>
            <a:fillRect/>
          </a:stretch>
        </p:blipFill>
        <p:spPr>
          <a:xfrm>
            <a:off x="251520" y="1124744"/>
            <a:ext cx="8640960" cy="5184576"/>
          </a:xfrm>
          <a:prstGeom prst="rect">
            <a:avLst/>
          </a:prstGeom>
          <a:noFill/>
          <a:ln>
            <a:noFill/>
          </a:ln>
        </p:spPr>
      </p:pic>
    </p:spTree>
    <p:extLst>
      <p:ext uri="{BB962C8B-B14F-4D97-AF65-F5344CB8AC3E}">
        <p14:creationId xmlns:p14="http://schemas.microsoft.com/office/powerpoint/2010/main" val="2485326765"/>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0"/>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Data Visualization</a:t>
            </a:r>
            <a:endParaRPr/>
          </a:p>
        </p:txBody>
      </p:sp>
      <p:sp>
        <p:nvSpPr>
          <p:cNvPr id="97" name="Google Shape;97;p1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22CS016</a:t>
            </a:r>
            <a:endParaRPr/>
          </a:p>
        </p:txBody>
      </p:sp>
      <p:sp>
        <p:nvSpPr>
          <p:cNvPr id="98" name="Google Shape;98;p1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pic>
        <p:nvPicPr>
          <p:cNvPr id="99" name="Google Shape;99;p10"/>
          <p:cNvPicPr preferRelativeResize="0"/>
          <p:nvPr/>
        </p:nvPicPr>
        <p:blipFill rotWithShape="1">
          <a:blip r:embed="rId3">
            <a:alphaModFix/>
          </a:blip>
          <a:srcRect t="13232"/>
          <a:stretch/>
        </p:blipFill>
        <p:spPr>
          <a:xfrm>
            <a:off x="604800" y="1905150"/>
            <a:ext cx="7934400" cy="4523675"/>
          </a:xfrm>
          <a:prstGeom prst="rect">
            <a:avLst/>
          </a:prstGeom>
          <a:noFill/>
          <a:ln>
            <a:noFill/>
          </a:ln>
        </p:spPr>
      </p:pic>
      <p:sp>
        <p:nvSpPr>
          <p:cNvPr id="100" name="Google Shape;100;p10"/>
          <p:cNvSpPr txBox="1"/>
          <p:nvPr/>
        </p:nvSpPr>
        <p:spPr>
          <a:xfrm>
            <a:off x="774600" y="1122225"/>
            <a:ext cx="7594800" cy="65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solidFill>
                  <a:schemeClr val="dk1"/>
                </a:solidFill>
                <a:latin typeface="Comic Sans MS"/>
                <a:ea typeface="Comic Sans MS"/>
                <a:cs typeface="Comic Sans MS"/>
                <a:sym typeface="Comic Sans MS"/>
              </a:rPr>
              <a:t>Relationship between RAM and price</a:t>
            </a:r>
            <a:endParaRPr sz="3200" dirty="0">
              <a:solidFill>
                <a:schemeClr val="dk1"/>
              </a:solidFill>
              <a:latin typeface="Comic Sans MS"/>
              <a:ea typeface="Comic Sans MS"/>
              <a:cs typeface="Comic Sans MS"/>
              <a:sym typeface="Comic Sans MS"/>
            </a:endParaRPr>
          </a:p>
        </p:txBody>
      </p:sp>
    </p:spTree>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790</TotalTime>
  <Words>602</Words>
  <Application>Microsoft Office PowerPoint</Application>
  <PresentationFormat>On-screen Show (4:3)</PresentationFormat>
  <Paragraphs>94</Paragraphs>
  <Slides>16</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Microsoft Yahei</vt:lpstr>
      <vt:lpstr>Arial</vt:lpstr>
      <vt:lpstr>Arial Black</vt:lpstr>
      <vt:lpstr>Calibri</vt:lpstr>
      <vt:lpstr>Comic Sans MS</vt:lpstr>
      <vt:lpstr>Roboto</vt:lpstr>
      <vt:lpstr>Times New Roman</vt:lpstr>
      <vt:lpstr>Bubble Sort</vt:lpstr>
      <vt:lpstr>PowerPoint Presentation</vt:lpstr>
      <vt:lpstr>PowerPoint Presentation</vt:lpstr>
      <vt:lpstr>PowerPoint Presentation</vt:lpstr>
      <vt:lpstr>PowerPoint Presentation</vt:lpstr>
      <vt:lpstr>PowerPoint Presentation</vt:lpstr>
      <vt:lpstr>Methodology</vt:lpstr>
      <vt:lpstr>Metholodogy</vt:lpstr>
      <vt:lpstr>Flowchart</vt:lpstr>
      <vt:lpstr>Data Visualization</vt:lpstr>
      <vt:lpstr>Data Visualization</vt:lpstr>
      <vt:lpstr>Data Visualization</vt:lpstr>
      <vt:lpstr>Data Visualization</vt:lpstr>
      <vt:lpstr>Data Visualization</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lakshay suri</cp:lastModifiedBy>
  <cp:revision>42</cp:revision>
  <dcterms:created xsi:type="dcterms:W3CDTF">2022-12-12T14:14:34Z</dcterms:created>
  <dcterms:modified xsi:type="dcterms:W3CDTF">2024-05-16T15:15:01Z</dcterms:modified>
</cp:coreProperties>
</file>