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4" r:id="rId6"/>
    <p:sldId id="278" r:id="rId7"/>
    <p:sldId id="279" r:id="rId8"/>
    <p:sldId id="26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varScale="1">
        <p:scale>
          <a:sx n="78" d="100"/>
          <a:sy n="78" d="100"/>
        </p:scale>
        <p:origin x="1613"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3/20/2024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3/20/2024</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3/20/2024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3/20/2024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pypi.org/project/folium/" TargetMode="External"/><Relationship Id="rId2" Type="http://schemas.openxmlformats.org/officeDocument/2006/relationships/hyperlink" Target="https://pypi.org/project/phonenumbers/" TargetMode="External"/><Relationship Id="rId1" Type="http://schemas.openxmlformats.org/officeDocument/2006/relationships/slideLayout" Target="../slideLayouts/slideLayout1.xml"/><Relationship Id="rId4" Type="http://schemas.openxmlformats.org/officeDocument/2006/relationships/hyperlink" Target="https://pypi.org/project/opencage/"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1196752"/>
            <a:ext cx="8856984" cy="6063198"/>
          </a:xfrm>
          <a:prstGeom prst="rect">
            <a:avLst/>
          </a:prstGeom>
          <a:noFill/>
        </p:spPr>
        <p:txBody>
          <a:bodyPr wrap="square" rtlCol="0">
            <a:spAutoFit/>
          </a:bodyPr>
          <a:lstStyle/>
          <a:p>
            <a:pPr algn="ctr"/>
            <a:r>
              <a:rPr lang="en-US" sz="3600" dirty="0">
                <a:solidFill>
                  <a:srgbClr val="FF0000"/>
                </a:solidFill>
                <a:latin typeface="Arial Black" pitchFamily="34" charset="0"/>
              </a:rPr>
              <a:t>Artificial Intelligence Machine Learning Project</a:t>
            </a:r>
          </a:p>
          <a:p>
            <a:pPr algn="ctr"/>
            <a:endParaRPr lang="en-US" sz="3600" dirty="0">
              <a:solidFill>
                <a:srgbClr val="FF0000"/>
              </a:solidFill>
              <a:latin typeface="Arial Black" pitchFamily="34" charset="0"/>
            </a:endParaRPr>
          </a:p>
          <a:p>
            <a:pPr algn="ctr"/>
            <a:r>
              <a:rPr lang="en-US" sz="4000" b="1" u="sng" dirty="0">
                <a:solidFill>
                  <a:schemeClr val="accent1">
                    <a:lumMod val="75000"/>
                  </a:schemeClr>
                </a:solidFill>
                <a:latin typeface="Arial Black" pitchFamily="34" charset="0"/>
              </a:rPr>
              <a:t>PHONE N0. TRACKER</a:t>
            </a:r>
          </a:p>
          <a:p>
            <a:pPr algn="r"/>
            <a:endParaRPr lang="en-US" sz="2400" dirty="0">
              <a:solidFill>
                <a:srgbClr val="FF0000"/>
              </a:solidFill>
              <a:latin typeface="Arial Black" pitchFamily="34" charset="0"/>
            </a:endParaRPr>
          </a:p>
          <a:p>
            <a:pPr algn="r"/>
            <a:endParaRPr lang="en-US" sz="2400" dirty="0">
              <a:solidFill>
                <a:srgbClr val="FF0000"/>
              </a:solidFill>
              <a:latin typeface="Arial Black" pitchFamily="34" charset="0"/>
            </a:endParaRPr>
          </a:p>
          <a:p>
            <a:r>
              <a:rPr lang="en-US" sz="2400" dirty="0">
                <a:solidFill>
                  <a:srgbClr val="FF0000"/>
                </a:solidFill>
                <a:latin typeface="Arial Black" pitchFamily="34" charset="0"/>
              </a:rPr>
              <a:t>Submitted to: Mr. Tushar </a:t>
            </a:r>
            <a:r>
              <a:rPr lang="en-US" sz="2400" dirty="0" err="1">
                <a:solidFill>
                  <a:srgbClr val="FF0000"/>
                </a:solidFill>
                <a:latin typeface="Arial Black" pitchFamily="34" charset="0"/>
              </a:rPr>
              <a:t>Khitoliya</a:t>
            </a:r>
            <a:endParaRPr lang="en-US" sz="2400" dirty="0">
              <a:solidFill>
                <a:srgbClr val="FF0000"/>
              </a:solidFill>
              <a:latin typeface="Arial Black" pitchFamily="34" charset="0"/>
            </a:endParaRPr>
          </a:p>
          <a:p>
            <a:pPr algn="r"/>
            <a:r>
              <a:rPr lang="en-US" sz="2400" dirty="0">
                <a:solidFill>
                  <a:srgbClr val="FF0000"/>
                </a:solidFill>
                <a:latin typeface="Arial Black" pitchFamily="34" charset="0"/>
              </a:rPr>
              <a:t>  </a:t>
            </a:r>
          </a:p>
          <a:p>
            <a:r>
              <a:rPr lang="en-US" sz="2400" dirty="0">
                <a:solidFill>
                  <a:srgbClr val="FF0000"/>
                </a:solidFill>
                <a:latin typeface="Arial Black" pitchFamily="34" charset="0"/>
              </a:rPr>
              <a:t>Submitted by:                               </a:t>
            </a:r>
          </a:p>
          <a:p>
            <a:r>
              <a:rPr lang="en-US" sz="2400" dirty="0">
                <a:solidFill>
                  <a:srgbClr val="FF0000"/>
                </a:solidFill>
                <a:latin typeface="Arial Black" pitchFamily="34" charset="0"/>
              </a:rPr>
              <a:t>Lakshay Suri - 2210990537           </a:t>
            </a:r>
          </a:p>
          <a:p>
            <a:r>
              <a:rPr lang="en-US" sz="2400" dirty="0">
                <a:solidFill>
                  <a:srgbClr val="FF0000"/>
                </a:solidFill>
                <a:latin typeface="Arial Black" pitchFamily="34" charset="0"/>
              </a:rPr>
              <a:t>      </a:t>
            </a:r>
          </a:p>
          <a:p>
            <a:pPr algn="just"/>
            <a:endParaRPr lang="en-US" sz="2400" dirty="0">
              <a:solidFill>
                <a:srgbClr val="FF0000"/>
              </a:solidFill>
              <a:latin typeface="Arial Black" pitchFamily="34" charset="0"/>
            </a:endParaRPr>
          </a:p>
          <a:p>
            <a:pPr algn="just"/>
            <a:endParaRPr lang="en-US" sz="2400" dirty="0">
              <a:solidFill>
                <a:srgbClr val="FF0000"/>
              </a:solidFill>
              <a:latin typeface="Arial Black" pitchFamily="34" charset="0"/>
            </a:endParaRPr>
          </a:p>
          <a:p>
            <a:pPr algn="ctr"/>
            <a:endParaRPr lang="en-US" sz="2400" dirty="0">
              <a:solidFill>
                <a:srgbClr val="FF0000"/>
              </a:solidFill>
              <a:latin typeface="Arial Black" pitchFamily="34" charset="0"/>
            </a:endParaRPr>
          </a:p>
        </p:txBody>
      </p:sp>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467544" y="1556792"/>
            <a:ext cx="6912768" cy="4031873"/>
          </a:xfrm>
          <a:prstGeom prst="rect">
            <a:avLst/>
          </a:prstGeom>
          <a:noFill/>
        </p:spPr>
        <p:txBody>
          <a:bodyPr wrap="square" rtlCol="0">
            <a:spAutoFit/>
          </a:bodyPr>
          <a:lstStyle/>
          <a:p>
            <a:pPr>
              <a:buFont typeface="Arial" pitchFamily="34" charset="0"/>
              <a:buChar char="•"/>
            </a:pPr>
            <a:r>
              <a:rPr lang="en-US" sz="4000" dirty="0">
                <a:latin typeface="Times New Roman" pitchFamily="18" charset="0"/>
                <a:cs typeface="Times New Roman" pitchFamily="18" charset="0"/>
              </a:rPr>
              <a:t>Introduction</a:t>
            </a:r>
          </a:p>
          <a:p>
            <a:pPr>
              <a:buFont typeface="Arial" pitchFamily="34" charset="0"/>
              <a:buChar char="•"/>
            </a:pPr>
            <a:r>
              <a:rPr lang="en-US" sz="4000" dirty="0">
                <a:latin typeface="Times New Roman" pitchFamily="18" charset="0"/>
                <a:cs typeface="Times New Roman" pitchFamily="18" charset="0"/>
              </a:rPr>
              <a:t>Problem Statement</a:t>
            </a:r>
          </a:p>
          <a:p>
            <a:pPr>
              <a:buFont typeface="Arial" pitchFamily="34" charset="0"/>
              <a:buChar char="•"/>
            </a:pPr>
            <a:r>
              <a:rPr lang="en-US" sz="4000" dirty="0">
                <a:latin typeface="Times New Roman" pitchFamily="18" charset="0"/>
                <a:cs typeface="Times New Roman" pitchFamily="18" charset="0"/>
              </a:rPr>
              <a:t>Key Features </a:t>
            </a:r>
          </a:p>
          <a:p>
            <a:pPr>
              <a:buFont typeface="Arial" pitchFamily="34" charset="0"/>
              <a:buChar char="•"/>
            </a:pPr>
            <a:r>
              <a:rPr lang="en-US" sz="4000" dirty="0">
                <a:latin typeface="Times New Roman" pitchFamily="18" charset="0"/>
                <a:cs typeface="Times New Roman" pitchFamily="18" charset="0"/>
              </a:rPr>
              <a:t>Conclusion</a:t>
            </a:r>
          </a:p>
          <a:p>
            <a:pPr>
              <a:buFont typeface="Arial" pitchFamily="34" charset="0"/>
              <a:buChar char="•"/>
            </a:pPr>
            <a:r>
              <a:rPr lang="en-US" sz="4000" dirty="0">
                <a:latin typeface="Times New Roman" pitchFamily="18" charset="0"/>
                <a:cs typeface="Times New Roman" pitchFamily="18" charset="0"/>
              </a:rPr>
              <a:t>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Introduction</a:t>
            </a:r>
          </a:p>
        </p:txBody>
      </p:sp>
      <p:sp>
        <p:nvSpPr>
          <p:cNvPr id="4" name="TextBox 3">
            <a:extLst>
              <a:ext uri="{FF2B5EF4-FFF2-40B4-BE49-F238E27FC236}">
                <a16:creationId xmlns:a16="http://schemas.microsoft.com/office/drawing/2014/main" id="{6D6BE95E-4B33-19E2-DD4B-814F9F3A325B}"/>
              </a:ext>
            </a:extLst>
          </p:cNvPr>
          <p:cNvSpPr txBox="1"/>
          <p:nvPr/>
        </p:nvSpPr>
        <p:spPr>
          <a:xfrm>
            <a:off x="251520" y="980728"/>
            <a:ext cx="8784976" cy="5914696"/>
          </a:xfrm>
          <a:prstGeom prst="rect">
            <a:avLst/>
          </a:prstGeom>
          <a:noFill/>
        </p:spPr>
        <p:txBody>
          <a:bodyPr wrap="square" rtlCol="0">
            <a:spAutoFit/>
          </a:bodyPr>
          <a:lstStyle/>
          <a:p>
            <a:pPr algn="l"/>
            <a:r>
              <a:rPr lang="en-US" sz="2600" b="0" i="0" dirty="0">
                <a:solidFill>
                  <a:schemeClr val="tx1">
                    <a:lumMod val="95000"/>
                    <a:lumOff val="5000"/>
                  </a:schemeClr>
                </a:solidFill>
                <a:effectLst/>
                <a:latin typeface="Söhne"/>
              </a:rPr>
              <a:t>In an era where connectivity is paramount and technology continues to redefine our interactions, this project delves into a solution at the intersection of these two realms. a Phone Number Tracker equipped with advanced functionalities. This project not only harnesses the power of modern telecommunications but also integrates cutting-edge geolocation technology to provide a comprehensive solution.</a:t>
            </a:r>
          </a:p>
          <a:p>
            <a:pPr algn="l"/>
            <a:r>
              <a:rPr lang="en-US" sz="2600" b="0" i="0" dirty="0">
                <a:solidFill>
                  <a:schemeClr val="tx1">
                    <a:lumMod val="95000"/>
                    <a:lumOff val="5000"/>
                  </a:schemeClr>
                </a:solidFill>
                <a:effectLst/>
                <a:latin typeface="Söhne"/>
              </a:rPr>
              <a:t>The primary objective of our project is to offer a versatile tool that enhances user security, convenience, and efficiency. By leveraging the vast network of telecommunications infrastructure and employing sophisticated algorithms, my Phone Number Tracker offers insights that transcend traditional expectations.</a:t>
            </a:r>
          </a:p>
          <a:p>
            <a:pPr>
              <a:lnSpc>
                <a:spcPct val="150000"/>
              </a:lnSpc>
            </a:pPr>
            <a:endParaRPr lang="en-IN" sz="3000" dirty="0"/>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Problem Statement</a:t>
            </a:r>
          </a:p>
        </p:txBody>
      </p:sp>
      <p:sp>
        <p:nvSpPr>
          <p:cNvPr id="3" name="Rectangle 2"/>
          <p:cNvSpPr/>
          <p:nvPr/>
        </p:nvSpPr>
        <p:spPr>
          <a:xfrm>
            <a:off x="395536" y="908720"/>
            <a:ext cx="8136904" cy="5573129"/>
          </a:xfrm>
          <a:prstGeom prst="rect">
            <a:avLst/>
          </a:prstGeom>
        </p:spPr>
        <p:txBody>
          <a:bodyPr wrap="square">
            <a:spAutoFit/>
          </a:bodyPr>
          <a:lstStyle/>
          <a:p>
            <a:pPr>
              <a:lnSpc>
                <a:spcPct val="150000"/>
              </a:lnSpc>
            </a:pPr>
            <a:r>
              <a:rPr lang="en-US" sz="2400" b="0" i="0" dirty="0">
                <a:solidFill>
                  <a:schemeClr val="tx1">
                    <a:lumMod val="95000"/>
                    <a:lumOff val="5000"/>
                  </a:schemeClr>
                </a:solidFill>
                <a:effectLst/>
                <a:latin typeface="__Inter_aaf875"/>
              </a:rPr>
              <a:t>While my phone number tracker provides valuable information, there are still some limitations and challenges that need to be addressed. For instance, the accuracy of the coordinates may vary depending on the service provider, and some phone numbers may not be associated with a specific company. Moreover, privacy concerns may arise as the tool can be used to track the location of individuals. Therefore, further research and development are necessary to improve the accuracy and reliability of the tool while ensuring the privacy and security of the users.</a:t>
            </a:r>
            <a:endParaRPr lang="en-US" sz="2400" dirty="0">
              <a:solidFill>
                <a:schemeClr val="tx1">
                  <a:lumMod val="95000"/>
                  <a:lumOff val="5000"/>
                </a:schemeClr>
              </a:solidFill>
              <a:latin typeface="Times New Roman" pitchFamily="18" charset="0"/>
              <a:cs typeface="Times New Roman" pitchFamily="18" charset="0"/>
            </a:endParaRP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Key Features</a:t>
            </a:r>
          </a:p>
        </p:txBody>
      </p:sp>
      <p:sp>
        <p:nvSpPr>
          <p:cNvPr id="3" name="Rectangle 2"/>
          <p:cNvSpPr/>
          <p:nvPr/>
        </p:nvSpPr>
        <p:spPr>
          <a:xfrm>
            <a:off x="251520" y="980728"/>
            <a:ext cx="8136904" cy="6047809"/>
          </a:xfrm>
          <a:prstGeom prst="rect">
            <a:avLst/>
          </a:prstGeom>
        </p:spPr>
        <p:txBody>
          <a:bodyPr wrap="square">
            <a:spAutoFit/>
          </a:bodyPr>
          <a:lstStyle/>
          <a:p>
            <a:pPr algn="l">
              <a:buFont typeface="+mj-lt"/>
              <a:buAutoNum type="arabicPeriod"/>
            </a:pPr>
            <a:r>
              <a:rPr lang="en-US" sz="2000" b="1" i="0" dirty="0">
                <a:effectLst/>
                <a:latin typeface="Söhne"/>
              </a:rPr>
              <a:t>Geo-Coordinates Integration:</a:t>
            </a:r>
            <a:endParaRPr lang="en-US" sz="2000" b="0" i="0" dirty="0">
              <a:effectLst/>
              <a:latin typeface="Söhne"/>
            </a:endParaRPr>
          </a:p>
          <a:p>
            <a:pPr lvl="1" algn="l"/>
            <a:r>
              <a:rPr lang="en-US" sz="2000" b="0" i="0" dirty="0">
                <a:effectLst/>
                <a:latin typeface="Söhne"/>
              </a:rPr>
              <a:t>Our system seamlessly integrates geolocation services, enabling users to pinpoint the exact geographical location associated with a phone number.</a:t>
            </a:r>
          </a:p>
          <a:p>
            <a:pPr algn="l">
              <a:buFont typeface="+mj-lt"/>
              <a:buAutoNum type="arabicPeriod" startAt="2"/>
            </a:pPr>
            <a:r>
              <a:rPr lang="en-US" sz="2000" b="1" i="0" dirty="0">
                <a:effectLst/>
                <a:latin typeface="Söhne"/>
              </a:rPr>
              <a:t>Company Identification:</a:t>
            </a:r>
            <a:endParaRPr lang="en-US" sz="2000" b="0" i="0" dirty="0">
              <a:effectLst/>
              <a:latin typeface="Söhne"/>
            </a:endParaRPr>
          </a:p>
          <a:p>
            <a:pPr lvl="1" algn="l"/>
            <a:r>
              <a:rPr lang="en-US" sz="2000" b="0" i="0" dirty="0">
                <a:effectLst/>
                <a:latin typeface="Söhne"/>
              </a:rPr>
              <a:t>Beyond mere contact details, our tracker goes a step further by identifying the telecommunications company associated with the provided phone number. This feature adds a layer of contextual understanding, aiding users in discerning the nature of the contact.</a:t>
            </a:r>
          </a:p>
          <a:p>
            <a:pPr algn="l">
              <a:buFont typeface="+mj-lt"/>
              <a:buAutoNum type="arabicPeriod" startAt="3"/>
            </a:pPr>
            <a:r>
              <a:rPr lang="en-US" sz="2000" b="1" i="0" dirty="0">
                <a:effectLst/>
                <a:latin typeface="Söhne"/>
              </a:rPr>
              <a:t>Real-time Tracking:</a:t>
            </a:r>
            <a:endParaRPr lang="en-US" sz="2000" b="0" i="0" dirty="0">
              <a:effectLst/>
              <a:latin typeface="Söhne"/>
            </a:endParaRPr>
          </a:p>
          <a:p>
            <a:pPr lvl="1" algn="l"/>
            <a:r>
              <a:rPr lang="en-US" sz="2000" b="0" i="0" dirty="0">
                <a:effectLst/>
                <a:latin typeface="Söhne"/>
              </a:rPr>
              <a:t>With real-time tracking capabilities, our system ensures that users have access to the most up-to-date information, facilitating prompt decision-making and enhanced security measures.</a:t>
            </a:r>
          </a:p>
          <a:p>
            <a:pPr lvl="1" algn="l"/>
            <a:r>
              <a:rPr lang="en-US" sz="2000" b="1" dirty="0">
                <a:latin typeface="Söhne"/>
              </a:rPr>
              <a:t>4.</a:t>
            </a:r>
            <a:r>
              <a:rPr lang="en-US" sz="2000" b="1" i="0" dirty="0">
                <a:effectLst/>
                <a:latin typeface="Söhne"/>
              </a:rPr>
              <a:t>Emergency Response:</a:t>
            </a:r>
          </a:p>
          <a:p>
            <a:pPr lvl="1" algn="l"/>
            <a:r>
              <a:rPr lang="en-US" sz="2000" b="0" i="0" dirty="0">
                <a:effectLst/>
                <a:latin typeface="Söhne"/>
              </a:rPr>
              <a:t>In critical situations, our tracker can serve as a vital tool for emergency responders, providing crucial location data that can expedite rescue operations and save lives.</a:t>
            </a:r>
          </a:p>
          <a:p>
            <a:pPr marL="742950" lvl="1" indent="-285750" algn="l">
              <a:buFont typeface="+mj-lt"/>
              <a:buAutoNum type="arabicPeriod" startAt="3"/>
            </a:pPr>
            <a:endParaRPr lang="en-US" b="0" i="0" dirty="0">
              <a:effectLst/>
              <a:latin typeface="Söhne"/>
            </a:endParaRPr>
          </a:p>
          <a:p>
            <a:pPr marL="514350" indent="-514350">
              <a:buAutoNum type="arabicPeriod"/>
            </a:pPr>
            <a:endParaRPr lang="en-US" sz="2900" dirty="0">
              <a:solidFill>
                <a:schemeClr val="tx1">
                  <a:lumMod val="95000"/>
                  <a:lumOff val="5000"/>
                </a:schemeClr>
              </a:solidFill>
              <a:latin typeface="Times New Roman" pitchFamily="18" charset="0"/>
              <a:cs typeface="Times New Roman" pitchFamily="18" charset="0"/>
            </a:endParaRP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Conclusion</a:t>
            </a:r>
          </a:p>
        </p:txBody>
      </p:sp>
      <p:sp>
        <p:nvSpPr>
          <p:cNvPr id="3" name="Rectangle 2"/>
          <p:cNvSpPr/>
          <p:nvPr/>
        </p:nvSpPr>
        <p:spPr>
          <a:xfrm>
            <a:off x="179512" y="836712"/>
            <a:ext cx="8856984" cy="5429628"/>
          </a:xfrm>
          <a:prstGeom prst="rect">
            <a:avLst/>
          </a:prstGeom>
        </p:spPr>
        <p:txBody>
          <a:bodyPr wrap="square">
            <a:spAutoFit/>
          </a:bodyPr>
          <a:lstStyle/>
          <a:p>
            <a:pPr>
              <a:lnSpc>
                <a:spcPct val="150000"/>
              </a:lnSpc>
            </a:pPr>
            <a:r>
              <a:rPr lang="en-US" sz="2600" b="0" i="0" dirty="0">
                <a:solidFill>
                  <a:schemeClr val="tx1">
                    <a:lumMod val="95000"/>
                    <a:lumOff val="5000"/>
                  </a:schemeClr>
                </a:solidFill>
                <a:effectLst/>
                <a:latin typeface="__Inter_aaf875"/>
              </a:rPr>
              <a:t>In this project, </a:t>
            </a:r>
            <a:r>
              <a:rPr lang="en-US" sz="2600" b="0" i="0" dirty="0" err="1">
                <a:solidFill>
                  <a:schemeClr val="tx1">
                    <a:lumMod val="95000"/>
                    <a:lumOff val="5000"/>
                  </a:schemeClr>
                </a:solidFill>
                <a:effectLst/>
                <a:latin typeface="__Inter_aaf875"/>
              </a:rPr>
              <a:t>i</a:t>
            </a:r>
            <a:r>
              <a:rPr lang="en-US" sz="2600" b="0" i="0" dirty="0">
                <a:solidFill>
                  <a:schemeClr val="tx1">
                    <a:lumMod val="95000"/>
                    <a:lumOff val="5000"/>
                  </a:schemeClr>
                </a:solidFill>
                <a:effectLst/>
                <a:latin typeface="__Inter_aaf875"/>
              </a:rPr>
              <a:t> have developed a phone number tracker that provides the coordinates of the phone number and identifies the company it belongs to. This tool can be useful in various applications, such as marketing, law enforcement, and customer service. With the ability to track the location of a phone number, businesses can improve their marketing strategies by targeting specific areas, and law enforcement agencies can use it to investigate criminal activities. Additionally, customer service can be enhanced by providing more accurate and efficient support.</a:t>
            </a:r>
            <a:endParaRPr lang="en-US" sz="2600" dirty="0">
              <a:solidFill>
                <a:schemeClr val="tx1">
                  <a:lumMod val="95000"/>
                  <a:lumOff val="5000"/>
                </a:schemeClr>
              </a:solidFill>
              <a:latin typeface="Times New Roman" pitchFamily="18" charset="0"/>
              <a:cs typeface="Times New Roman" pitchFamily="18" charset="0"/>
            </a:endParaRP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074AC-7DB9-A3CF-E50F-9EC4F0A99DB3}"/>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0C0FA333-B28F-1CD0-C516-52940DA7C2F0}"/>
              </a:ext>
            </a:extLst>
          </p:cNvPr>
          <p:cNvSpPr>
            <a:spLocks noGrp="1"/>
          </p:cNvSpPr>
          <p:nvPr>
            <p:ph type="subTitle" idx="1"/>
          </p:nvPr>
        </p:nvSpPr>
        <p:spPr/>
        <p:txBody>
          <a:bodyPr/>
          <a:lstStyle/>
          <a:p>
            <a:r>
              <a:rPr lang="en-IN" dirty="0">
                <a:hlinkClick r:id="rId2"/>
              </a:rPr>
              <a:t>https://pypi.org/project/phonenumbers/</a:t>
            </a:r>
            <a:endParaRPr lang="en-IN" dirty="0"/>
          </a:p>
          <a:p>
            <a:endParaRPr lang="en-IN" dirty="0"/>
          </a:p>
          <a:p>
            <a:r>
              <a:rPr lang="en-IN" dirty="0">
                <a:hlinkClick r:id="rId3"/>
              </a:rPr>
              <a:t>https://pypi.org/project/folium/</a:t>
            </a:r>
            <a:endParaRPr lang="en-IN" dirty="0"/>
          </a:p>
          <a:p>
            <a:endParaRPr lang="en-IN" dirty="0"/>
          </a:p>
          <a:p>
            <a:r>
              <a:rPr lang="en-IN" dirty="0">
                <a:hlinkClick r:id="rId4"/>
              </a:rPr>
              <a:t>https://pypi.org/project/opencage/</a:t>
            </a:r>
            <a:endParaRPr lang="en-IN" dirty="0"/>
          </a:p>
          <a:p>
            <a:endParaRPr lang="en-IN" dirty="0"/>
          </a:p>
        </p:txBody>
      </p:sp>
    </p:spTree>
    <p:extLst>
      <p:ext uri="{BB962C8B-B14F-4D97-AF65-F5344CB8AC3E}">
        <p14:creationId xmlns:p14="http://schemas.microsoft.com/office/powerpoint/2010/main" val="2852056236"/>
      </p:ext>
    </p:extLst>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738</TotalTime>
  <Words>506</Words>
  <Application>Microsoft Office PowerPoint</Application>
  <PresentationFormat>On-screen Show (4:3)</PresentationFormat>
  <Paragraphs>38</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__Inter_aaf875</vt:lpstr>
      <vt:lpstr>Arial</vt:lpstr>
      <vt:lpstr>Arial Black</vt:lpstr>
      <vt:lpstr>Calibri</vt:lpstr>
      <vt:lpstr>Söhne</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lakshay suri</cp:lastModifiedBy>
  <cp:revision>41</cp:revision>
  <dcterms:created xsi:type="dcterms:W3CDTF">2022-12-12T14:14:34Z</dcterms:created>
  <dcterms:modified xsi:type="dcterms:W3CDTF">2024-03-20T05:05:35Z</dcterms:modified>
</cp:coreProperties>
</file>