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Poppins Ultra-Bold" charset="1" panose="00000900000000000000"/>
      <p:regular r:id="rId17"/>
    </p:embeddedFont>
    <p:embeddedFont>
      <p:font typeface="Poppins" charset="1" panose="00000500000000000000"/>
      <p:regular r:id="rId18"/>
    </p:embeddedFont>
    <p:embeddedFont>
      <p:font typeface="Assistant Bold" charset="1" panose="00000800000000000000"/>
      <p:regular r:id="rId19"/>
    </p:embeddedFont>
    <p:embeddedFont>
      <p:font typeface="Assistant" charset="1" panose="00000500000000000000"/>
      <p:regular r:id="rId20"/>
    </p:embeddedFont>
    <p:embeddedFont>
      <p:font typeface="Pragmatica Bold" charset="1" panose="020B0703040502020204"/>
      <p:regular r:id="rId21"/>
    </p:embeddedFont>
    <p:embeddedFont>
      <p:font typeface="Pragmatica" charset="1" panose="020B0503040502020204"/>
      <p:regular r:id="rId22"/>
    </p:embeddedFont>
    <p:embeddedFont>
      <p:font typeface="TT Interphases" charset="1" panose="02000503020000020004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jpeg" Type="http://schemas.openxmlformats.org/officeDocument/2006/relationships/image"/><Relationship Id="rId4" Target="../media/image10.jpeg" Type="http://schemas.openxmlformats.org/officeDocument/2006/relationships/image"/><Relationship Id="rId5" Target="../media/image11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offs.ec/2MceZWr" TargetMode="External" Type="http://schemas.openxmlformats.org/officeDocument/2006/relationships/hyperlink"/><Relationship Id="rId3" Target="../media/image5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4.jpeg" Type="http://schemas.openxmlformats.org/officeDocument/2006/relationships/image"/><Relationship Id="rId4" Target="../media/image7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522286" y="2963545"/>
            <a:ext cx="3091815" cy="0"/>
          </a:xfrm>
          <a:prstGeom prst="line">
            <a:avLst/>
          </a:prstGeom>
          <a:ln cap="flat" w="47625">
            <a:solidFill>
              <a:srgbClr val="1A1A1A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0" y="7200900"/>
            <a:ext cx="18288000" cy="3086100"/>
            <a:chOff x="0" y="0"/>
            <a:chExt cx="4816593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3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1263234" y="1443831"/>
            <a:ext cx="5996066" cy="7399338"/>
            <a:chOff x="0" y="0"/>
            <a:chExt cx="1756410" cy="216746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756410" cy="2167467"/>
            </a:xfrm>
            <a:custGeom>
              <a:avLst/>
              <a:gdLst/>
              <a:ahLst/>
              <a:cxnLst/>
              <a:rect r="r" b="b" t="t" l="l"/>
              <a:pathLst>
                <a:path h="2167467" w="1756410">
                  <a:moveTo>
                    <a:pt x="0" y="0"/>
                  </a:moveTo>
                  <a:lnTo>
                    <a:pt x="1756410" y="0"/>
                  </a:lnTo>
                  <a:lnTo>
                    <a:pt x="1756410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756410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1263234" y="1443831"/>
            <a:ext cx="5996066" cy="7399338"/>
          </a:xfrm>
          <a:custGeom>
            <a:avLst/>
            <a:gdLst/>
            <a:ahLst/>
            <a:cxnLst/>
            <a:rect r="r" b="b" t="t" l="l"/>
            <a:pathLst>
              <a:path h="7399338" w="5996066">
                <a:moveTo>
                  <a:pt x="0" y="0"/>
                </a:moveTo>
                <a:lnTo>
                  <a:pt x="5996066" y="0"/>
                </a:lnTo>
                <a:lnTo>
                  <a:pt x="5996066" y="7399338"/>
                </a:lnTo>
                <a:lnTo>
                  <a:pt x="0" y="73993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0776" r="0" b="-10776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482255" y="1941513"/>
            <a:ext cx="4765997" cy="2091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20"/>
              </a:lnSpc>
            </a:pPr>
            <a:r>
              <a:rPr lang="en-US" sz="7200">
                <a:solidFill>
                  <a:srgbClr val="1A1A1A"/>
                </a:solidFill>
                <a:latin typeface="Poppins Ultra-Bold"/>
              </a:rPr>
              <a:t>ETHERNET </a:t>
            </a:r>
          </a:p>
          <a:p>
            <a:pPr algn="l">
              <a:lnSpc>
                <a:spcPts val="7920"/>
              </a:lnSpc>
            </a:pPr>
            <a:r>
              <a:rPr lang="en-US" sz="7200">
                <a:solidFill>
                  <a:srgbClr val="1A1A1A"/>
                </a:solidFill>
                <a:latin typeface="Poppins Ultra-Bold"/>
              </a:rPr>
              <a:t>WIRETAP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482255" y="8037195"/>
            <a:ext cx="4436301" cy="1221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03"/>
              </a:lnSpc>
            </a:pPr>
            <a:r>
              <a:rPr lang="en-US" sz="2821">
                <a:solidFill>
                  <a:srgbClr val="FFFFFF"/>
                </a:solidFill>
                <a:latin typeface="Poppins"/>
              </a:rPr>
              <a:t>Lakshay Verma</a:t>
            </a:r>
          </a:p>
          <a:p>
            <a:pPr algn="l">
              <a:lnSpc>
                <a:spcPts val="3103"/>
              </a:lnSpc>
            </a:pPr>
            <a:r>
              <a:rPr lang="en-US" sz="2821">
                <a:solidFill>
                  <a:srgbClr val="FFFFFF"/>
                </a:solidFill>
                <a:latin typeface="Poppins"/>
              </a:rPr>
              <a:t>2K20CSUN05011</a:t>
            </a:r>
          </a:p>
          <a:p>
            <a:pPr algn="l">
              <a:lnSpc>
                <a:spcPts val="3103"/>
              </a:lnSpc>
            </a:pPr>
            <a:r>
              <a:rPr lang="en-US" sz="2821">
                <a:solidFill>
                  <a:srgbClr val="FFFFFF"/>
                </a:solidFill>
                <a:latin typeface="Poppins"/>
              </a:rPr>
              <a:t>BTech CSE CSTI 7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263768"/>
            <a:ext cx="6493313" cy="15722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180"/>
              </a:lnSpc>
            </a:pPr>
            <a:r>
              <a:rPr lang="en-US" sz="5421" spc="54">
                <a:solidFill>
                  <a:srgbClr val="FFFFFF"/>
                </a:solidFill>
                <a:latin typeface="Pragmatica Bold"/>
              </a:rPr>
              <a:t>STARTING THE CAPTURE</a:t>
            </a:r>
          </a:p>
        </p:txBody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7522013" y="1028700"/>
          <a:ext cx="9737287" cy="2539174"/>
        </p:xfrm>
        <a:graphic>
          <a:graphicData uri="http://schemas.openxmlformats.org/drawingml/2006/table">
            <a:tbl>
              <a:tblPr/>
              <a:tblGrid>
                <a:gridCol w="1621987"/>
                <a:gridCol w="8115300"/>
              </a:tblGrid>
              <a:tr h="126441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Pragmatica"/>
                        </a:rPr>
                        <a:t>Step 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FFFFFF"/>
                          </a:solidFill>
                          <a:latin typeface="TT Interphases"/>
                        </a:rPr>
                        <a:t>Connect the phone to wiretap by a Type-C to Ethernet dongle.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476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Pragmatica"/>
                        </a:rPr>
                        <a:t>Step 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FFFFFF"/>
                          </a:solidFill>
                          <a:latin typeface="TT Interphases"/>
                        </a:rPr>
                        <a:t>Open Wireshark and start capturing.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4" id="4"/>
          <p:cNvSpPr/>
          <p:nvPr/>
        </p:nvSpPr>
        <p:spPr>
          <a:xfrm flipH="false" flipV="false" rot="0">
            <a:off x="13589898" y="7235170"/>
            <a:ext cx="3669402" cy="2023130"/>
          </a:xfrm>
          <a:custGeom>
            <a:avLst/>
            <a:gdLst/>
            <a:ahLst/>
            <a:cxnLst/>
            <a:rect r="r" b="b" t="t" l="l"/>
            <a:pathLst>
              <a:path h="2023130" w="3669402">
                <a:moveTo>
                  <a:pt x="0" y="0"/>
                </a:moveTo>
                <a:lnTo>
                  <a:pt x="3669402" y="0"/>
                </a:lnTo>
                <a:lnTo>
                  <a:pt x="3669402" y="2023130"/>
                </a:lnTo>
                <a:lnTo>
                  <a:pt x="0" y="20231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343312" y="7235170"/>
            <a:ext cx="5057825" cy="2023130"/>
          </a:xfrm>
          <a:custGeom>
            <a:avLst/>
            <a:gdLst/>
            <a:ahLst/>
            <a:cxnLst/>
            <a:rect r="r" b="b" t="t" l="l"/>
            <a:pathLst>
              <a:path h="2023130" w="5057825">
                <a:moveTo>
                  <a:pt x="0" y="0"/>
                </a:moveTo>
                <a:lnTo>
                  <a:pt x="5057824" y="0"/>
                </a:lnTo>
                <a:lnTo>
                  <a:pt x="5057824" y="2023130"/>
                </a:lnTo>
                <a:lnTo>
                  <a:pt x="0" y="202313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98641" y="5060899"/>
            <a:ext cx="7455909" cy="4197401"/>
          </a:xfrm>
          <a:custGeom>
            <a:avLst/>
            <a:gdLst/>
            <a:ahLst/>
            <a:cxnLst/>
            <a:rect r="r" b="b" t="t" l="l"/>
            <a:pathLst>
              <a:path h="4197401" w="7455909">
                <a:moveTo>
                  <a:pt x="0" y="0"/>
                </a:moveTo>
                <a:lnTo>
                  <a:pt x="7455909" y="0"/>
                </a:lnTo>
                <a:lnTo>
                  <a:pt x="7455909" y="4197401"/>
                </a:lnTo>
                <a:lnTo>
                  <a:pt x="0" y="419740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343312" y="4586141"/>
            <a:ext cx="5057825" cy="2413620"/>
          </a:xfrm>
          <a:custGeom>
            <a:avLst/>
            <a:gdLst/>
            <a:ahLst/>
            <a:cxnLst/>
            <a:rect r="r" b="b" t="t" l="l"/>
            <a:pathLst>
              <a:path h="2413620" w="5057825">
                <a:moveTo>
                  <a:pt x="0" y="0"/>
                </a:moveTo>
                <a:lnTo>
                  <a:pt x="5057824" y="0"/>
                </a:lnTo>
                <a:lnTo>
                  <a:pt x="5057824" y="2413620"/>
                </a:lnTo>
                <a:lnTo>
                  <a:pt x="0" y="241362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5067" t="0" r="0" b="-116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57275"/>
            <a:ext cx="7617223" cy="737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74"/>
              </a:lnSpc>
            </a:pPr>
            <a:r>
              <a:rPr lang="en-US" sz="5065" spc="50">
                <a:solidFill>
                  <a:srgbClr val="FFFFFF"/>
                </a:solidFill>
                <a:latin typeface="Pragmatica Bold"/>
              </a:rPr>
              <a:t>CONCLUSION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9158288" y="0"/>
            <a:ext cx="0" cy="1028700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028700" y="2398957"/>
            <a:ext cx="6879791" cy="6859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3"/>
              </a:lnSpc>
            </a:pPr>
            <a:r>
              <a:rPr lang="en-US" sz="2995">
                <a:solidFill>
                  <a:srgbClr val="FFFFFF"/>
                </a:solidFill>
                <a:latin typeface="Pragmatica"/>
              </a:rPr>
              <a:t>In conclusion, the Ethernet Wiretap was successful in the objective of discreetly intercepting data packets within the network while remaining undetected by security measures like Network Access Control (NAC).</a:t>
            </a:r>
          </a:p>
          <a:p>
            <a:pPr algn="l">
              <a:lnSpc>
                <a:spcPts val="4193"/>
              </a:lnSpc>
            </a:pPr>
          </a:p>
          <a:p>
            <a:pPr algn="l">
              <a:lnSpc>
                <a:spcPts val="4193"/>
              </a:lnSpc>
            </a:pPr>
            <a:r>
              <a:rPr lang="en-US" sz="2995">
                <a:solidFill>
                  <a:srgbClr val="FFFFFF"/>
                </a:solidFill>
                <a:latin typeface="Pragmatica"/>
              </a:rPr>
              <a:t> By addressing the challenges of compactness and discretion, the wiretap ensures undetected integration into the network infrastructure without raising any suspicion.</a:t>
            </a:r>
          </a:p>
          <a:p>
            <a:pPr algn="l">
              <a:lnSpc>
                <a:spcPts val="4193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0001878" y="1057275"/>
            <a:ext cx="7617223" cy="737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74"/>
              </a:lnSpc>
            </a:pPr>
            <a:r>
              <a:rPr lang="en-US" sz="5065" spc="50">
                <a:solidFill>
                  <a:srgbClr val="FFFFFF"/>
                </a:solidFill>
                <a:latin typeface="Pragmatica Bold"/>
              </a:rPr>
              <a:t>FURTHER SCOPE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001878" y="2398957"/>
            <a:ext cx="6879791" cy="6329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3"/>
              </a:lnSpc>
            </a:pPr>
            <a:r>
              <a:rPr lang="en-US" sz="2995">
                <a:solidFill>
                  <a:srgbClr val="FFFFFF"/>
                </a:solidFill>
                <a:latin typeface="Pragmatica"/>
              </a:rPr>
              <a:t>The functionality of the wiretap can be extended with a capture interruption script. Halt ongoing capture, generate pcap file of data captured, and forward it to a command center. </a:t>
            </a:r>
          </a:p>
          <a:p>
            <a:pPr algn="l">
              <a:lnSpc>
                <a:spcPts val="4193"/>
              </a:lnSpc>
            </a:pPr>
          </a:p>
          <a:p>
            <a:pPr algn="l">
              <a:lnSpc>
                <a:spcPts val="4193"/>
              </a:lnSpc>
            </a:pPr>
            <a:r>
              <a:rPr lang="en-US" sz="2995">
                <a:solidFill>
                  <a:srgbClr val="FFFFFF"/>
                </a:solidFill>
                <a:latin typeface="Pragmatica"/>
              </a:rPr>
              <a:t>Additionally, we can use compact devices, such as Raspberry Pi, which enhances concealment compared to larger alternatives like Android phones. </a:t>
            </a:r>
          </a:p>
          <a:p>
            <a:pPr algn="l">
              <a:lnSpc>
                <a:spcPts val="4193"/>
              </a:lnSpc>
            </a:pPr>
          </a:p>
          <a:p>
            <a:pPr algn="l">
              <a:lnSpc>
                <a:spcPts val="4193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68989" y="2225040"/>
            <a:ext cx="1015681" cy="2295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00"/>
              </a:lnSpc>
            </a:pPr>
            <a:r>
              <a:rPr lang="en-US" sz="15000">
                <a:solidFill>
                  <a:srgbClr val="FFFFFF"/>
                </a:solidFill>
                <a:latin typeface="Poppins Ultra-Bold"/>
              </a:rPr>
              <a:t>1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30864" y="4968240"/>
            <a:ext cx="1015681" cy="1838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200"/>
              </a:lnSpc>
            </a:pPr>
            <a:r>
              <a:rPr lang="en-US" sz="12000">
                <a:solidFill>
                  <a:srgbClr val="FFFFFF"/>
                </a:solidFill>
                <a:latin typeface="Poppins Ultra-Bold"/>
              </a:rPr>
              <a:t>2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144000" y="2453640"/>
            <a:ext cx="1015681" cy="1838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200"/>
              </a:lnSpc>
            </a:pPr>
            <a:r>
              <a:rPr lang="en-US" sz="12000">
                <a:solidFill>
                  <a:srgbClr val="FFFFFF"/>
                </a:solidFill>
                <a:latin typeface="Poppins Ultra-Bold"/>
              </a:rPr>
              <a:t>4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7482840"/>
            <a:ext cx="1015681" cy="1838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200"/>
              </a:lnSpc>
            </a:pPr>
            <a:r>
              <a:rPr lang="en-US" sz="12000">
                <a:solidFill>
                  <a:srgbClr val="FFFFFF"/>
                </a:solidFill>
                <a:latin typeface="Poppins Ultra-Bold"/>
              </a:rPr>
              <a:t>3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144000" y="4968240"/>
            <a:ext cx="1015681" cy="1838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200"/>
              </a:lnSpc>
            </a:pPr>
            <a:r>
              <a:rPr lang="en-US" sz="12000">
                <a:solidFill>
                  <a:srgbClr val="FFFFFF"/>
                </a:solidFill>
                <a:latin typeface="Poppins Ultra-Bold"/>
              </a:rPr>
              <a:t>5</a:t>
            </a:r>
          </a:p>
        </p:txBody>
      </p:sp>
      <p:sp>
        <p:nvSpPr>
          <p:cNvPr name="AutoShape 7" id="7"/>
          <p:cNvSpPr/>
          <p:nvPr/>
        </p:nvSpPr>
        <p:spPr>
          <a:xfrm rot="5399999">
            <a:off x="1479669" y="3353753"/>
            <a:ext cx="1657628" cy="0"/>
          </a:xfrm>
          <a:prstGeom prst="line">
            <a:avLst/>
          </a:prstGeom>
          <a:ln cap="flat" w="47625">
            <a:solidFill>
              <a:srgbClr val="1A1A1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 rot="5399999">
            <a:off x="1479669" y="5868353"/>
            <a:ext cx="1657628" cy="0"/>
          </a:xfrm>
          <a:prstGeom prst="line">
            <a:avLst/>
          </a:prstGeom>
          <a:ln cap="flat" w="47625">
            <a:solidFill>
              <a:srgbClr val="1A1A1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 rot="5399999">
            <a:off x="9594969" y="3353753"/>
            <a:ext cx="1657628" cy="0"/>
          </a:xfrm>
          <a:prstGeom prst="line">
            <a:avLst/>
          </a:prstGeom>
          <a:ln cap="flat" w="47625">
            <a:solidFill>
              <a:srgbClr val="1A1A1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 rot="5399999">
            <a:off x="1479669" y="8382953"/>
            <a:ext cx="1657628" cy="0"/>
          </a:xfrm>
          <a:prstGeom prst="line">
            <a:avLst/>
          </a:prstGeom>
          <a:ln cap="flat" w="47625">
            <a:solidFill>
              <a:srgbClr val="1A1A1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 rot="5399999">
            <a:off x="9594969" y="5868353"/>
            <a:ext cx="1657628" cy="0"/>
          </a:xfrm>
          <a:prstGeom prst="line">
            <a:avLst/>
          </a:prstGeom>
          <a:ln cap="flat" w="47625">
            <a:solidFill>
              <a:srgbClr val="1A1A1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2" id="12"/>
          <p:cNvSpPr txBox="true"/>
          <p:nvPr/>
        </p:nvSpPr>
        <p:spPr>
          <a:xfrm rot="0">
            <a:off x="1028700" y="1028700"/>
            <a:ext cx="4381857" cy="1091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20"/>
              </a:lnSpc>
            </a:pPr>
            <a:r>
              <a:rPr lang="en-US" sz="7200">
                <a:solidFill>
                  <a:srgbClr val="FFFFFF"/>
                </a:solidFill>
                <a:latin typeface="Poppins Ultra-Bold"/>
              </a:rPr>
              <a:t>Contents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559902" y="2439353"/>
            <a:ext cx="1911102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Assistant Bold"/>
              </a:rPr>
              <a:t>Objective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724613" y="2439353"/>
            <a:ext cx="2082105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Assistant Bold"/>
              </a:rPr>
              <a:t>Procedure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559902" y="4911090"/>
            <a:ext cx="1111969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Assistant Bold"/>
              </a:rPr>
              <a:t>Goals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724613" y="4911090"/>
            <a:ext cx="2215158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Assistant Bold"/>
              </a:rPr>
              <a:t>Conclusion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559902" y="7468553"/>
            <a:ext cx="4364013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Assistant Bold"/>
              </a:rPr>
              <a:t>Project Requirements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559109" y="3005138"/>
            <a:ext cx="5399177" cy="1243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Assistant"/>
              </a:rPr>
              <a:t>Clearly state the purpose and aim of the project. What are the expected outcomes or benefits of the project?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723820" y="3005138"/>
            <a:ext cx="5399177" cy="824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Assistant"/>
              </a:rPr>
              <a:t>Describe the step-by-step process followed to execute the project.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559109" y="5476875"/>
            <a:ext cx="5399177" cy="824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Assistant"/>
              </a:rPr>
              <a:t>Outline the specific goals and targets that the project aims to achieve. 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723820" y="5476875"/>
            <a:ext cx="5399177" cy="824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Assistant"/>
              </a:rPr>
              <a:t>Summarise the overall outcomes of the project. 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559109" y="8034338"/>
            <a:ext cx="5399177" cy="1243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Assistant"/>
              </a:rPr>
              <a:t>List the requirements that are necessary for the successful completion of the project.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237643" y="4439918"/>
            <a:ext cx="7812715" cy="1407163"/>
            <a:chOff x="0" y="0"/>
            <a:chExt cx="10416953" cy="1876218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28575"/>
              <a:ext cx="10416953" cy="12820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7410"/>
                </a:lnSpc>
              </a:pPr>
              <a:r>
                <a:rPr lang="en-US" sz="6500" spc="65">
                  <a:solidFill>
                    <a:srgbClr val="FFFFFF"/>
                  </a:solidFill>
                  <a:latin typeface="Pragmatica Bold"/>
                </a:rPr>
                <a:t>INTRODUCTION</a:t>
              </a:r>
            </a:p>
          </p:txBody>
        </p:sp>
        <p:sp>
          <p:nvSpPr>
            <p:cNvPr name="AutoShape 4" id="4"/>
            <p:cNvSpPr/>
            <p:nvPr/>
          </p:nvSpPr>
          <p:spPr>
            <a:xfrm>
              <a:off x="0" y="1850818"/>
              <a:ext cx="10416953" cy="0"/>
            </a:xfrm>
            <a:prstGeom prst="line">
              <a:avLst/>
            </a:prstGeom>
            <a:ln cap="flat" w="50800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444189" y="2052313"/>
            <a:ext cx="6410996" cy="6182375"/>
          </a:xfrm>
          <a:custGeom>
            <a:avLst/>
            <a:gdLst/>
            <a:ahLst/>
            <a:cxnLst/>
            <a:rect r="r" b="b" t="t" l="l"/>
            <a:pathLst>
              <a:path h="6182375" w="6410996">
                <a:moveTo>
                  <a:pt x="0" y="0"/>
                </a:moveTo>
                <a:lnTo>
                  <a:pt x="6410996" y="0"/>
                </a:lnTo>
                <a:lnTo>
                  <a:pt x="6410996" y="6182374"/>
                </a:lnTo>
                <a:lnTo>
                  <a:pt x="0" y="61823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740" t="0" r="-7578" b="-269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28700"/>
            <a:ext cx="4563814" cy="1091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20"/>
              </a:lnSpc>
            </a:pPr>
            <a:r>
              <a:rPr lang="en-US" sz="7200">
                <a:solidFill>
                  <a:srgbClr val="FFFFFF"/>
                </a:solidFill>
                <a:latin typeface="Poppins Ultra-Bold"/>
              </a:rPr>
              <a:t>Objective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005138"/>
            <a:ext cx="7301038" cy="37392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68"/>
              </a:lnSpc>
            </a:pPr>
            <a:r>
              <a:rPr lang="en-US" sz="2691">
                <a:solidFill>
                  <a:srgbClr val="FFFFFF"/>
                </a:solidFill>
                <a:latin typeface="Assistant"/>
              </a:rPr>
              <a:t>The objective of this project is to create an Ethernet Wiretap that can be installed between two switches or between a switch and a router to intercept data packets passing through them. </a:t>
            </a:r>
          </a:p>
          <a:p>
            <a:pPr algn="l">
              <a:lnSpc>
                <a:spcPts val="3768"/>
              </a:lnSpc>
            </a:pPr>
          </a:p>
          <a:p>
            <a:pPr algn="l">
              <a:lnSpc>
                <a:spcPts val="3768"/>
              </a:lnSpc>
            </a:pPr>
            <a:r>
              <a:rPr lang="en-US" sz="2691">
                <a:solidFill>
                  <a:srgbClr val="FFFFFF"/>
                </a:solidFill>
                <a:latin typeface="Assistant"/>
              </a:rPr>
              <a:t>The wiretap can also be used to create a .pcap file of the captured data and send it to a command and control server.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28700"/>
            <a:ext cx="2696617" cy="1091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20"/>
              </a:lnSpc>
            </a:pPr>
            <a:r>
              <a:rPr lang="en-US" sz="7200">
                <a:solidFill>
                  <a:srgbClr val="FFFFFF"/>
                </a:solidFill>
                <a:latin typeface="Poppins Ultra-Bold"/>
              </a:rPr>
              <a:t>Goals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3005137"/>
            <a:ext cx="7301038" cy="5619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68"/>
              </a:lnSpc>
            </a:pPr>
            <a:r>
              <a:rPr lang="en-US" sz="2691">
                <a:solidFill>
                  <a:srgbClr val="FFFFFF"/>
                </a:solidFill>
                <a:latin typeface="Assistant"/>
              </a:rPr>
              <a:t>1) Create an Ethernet Wiretap Device that captures data that flow between devices.</a:t>
            </a:r>
          </a:p>
          <a:p>
            <a:pPr algn="l">
              <a:lnSpc>
                <a:spcPts val="3768"/>
              </a:lnSpc>
            </a:pPr>
          </a:p>
          <a:p>
            <a:pPr algn="l">
              <a:lnSpc>
                <a:spcPts val="3768"/>
              </a:lnSpc>
            </a:pPr>
            <a:r>
              <a:rPr lang="en-US" sz="2691">
                <a:solidFill>
                  <a:srgbClr val="FFFFFF"/>
                </a:solidFill>
                <a:latin typeface="Assistant"/>
              </a:rPr>
              <a:t>2) The wiretap must be compact, unobtrusive and easy to conceal.</a:t>
            </a:r>
          </a:p>
          <a:p>
            <a:pPr algn="l">
              <a:lnSpc>
                <a:spcPts val="3768"/>
              </a:lnSpc>
            </a:pPr>
          </a:p>
          <a:p>
            <a:pPr algn="l">
              <a:lnSpc>
                <a:spcPts val="3768"/>
              </a:lnSpc>
            </a:pPr>
            <a:r>
              <a:rPr lang="en-US" sz="2691">
                <a:solidFill>
                  <a:srgbClr val="FFFFFF"/>
                </a:solidFill>
                <a:latin typeface="Assistant"/>
              </a:rPr>
              <a:t>3) The wiretap must be undetected by network security devices like Network Access Control (NAC).</a:t>
            </a:r>
          </a:p>
          <a:p>
            <a:pPr algn="l">
              <a:lnSpc>
                <a:spcPts val="3768"/>
              </a:lnSpc>
            </a:pPr>
          </a:p>
          <a:p>
            <a:pPr algn="l">
              <a:lnSpc>
                <a:spcPts val="3768"/>
              </a:lnSpc>
            </a:pPr>
            <a:r>
              <a:rPr lang="en-US" sz="2691">
                <a:solidFill>
                  <a:srgbClr val="FFFFFF"/>
                </a:solidFill>
                <a:latin typeface="Assistant"/>
              </a:rPr>
              <a:t>4) Generate a .pcap file to be later accessed by C2 </a:t>
            </a:r>
          </a:p>
          <a:p>
            <a:pPr algn="l">
              <a:lnSpc>
                <a:spcPts val="3768"/>
              </a:lnSpc>
            </a:pPr>
            <a:r>
              <a:rPr lang="en-US" sz="2691">
                <a:solidFill>
                  <a:srgbClr val="FFFFFF"/>
                </a:solidFill>
                <a:latin typeface="Assistant"/>
              </a:rPr>
              <a:t>server.</a:t>
            </a:r>
          </a:p>
          <a:p>
            <a:pPr algn="l">
              <a:lnSpc>
                <a:spcPts val="3768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0590430" y="1175045"/>
            <a:ext cx="6668870" cy="7919283"/>
          </a:xfrm>
          <a:custGeom>
            <a:avLst/>
            <a:gdLst/>
            <a:ahLst/>
            <a:cxnLst/>
            <a:rect r="r" b="b" t="t" l="l"/>
            <a:pathLst>
              <a:path h="7919283" w="6668870">
                <a:moveTo>
                  <a:pt x="0" y="0"/>
                </a:moveTo>
                <a:lnTo>
                  <a:pt x="6668870" y="0"/>
                </a:lnTo>
                <a:lnTo>
                  <a:pt x="6668870" y="7919284"/>
                </a:lnTo>
                <a:lnTo>
                  <a:pt x="0" y="79192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28700"/>
            <a:ext cx="10655300" cy="1091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20"/>
              </a:lnSpc>
            </a:pPr>
            <a:r>
              <a:rPr lang="en-US" sz="7200">
                <a:solidFill>
                  <a:srgbClr val="FFFFFF"/>
                </a:solidFill>
                <a:latin typeface="Poppins Ultra-Bold"/>
              </a:rPr>
              <a:t>Project Requirements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3005137"/>
            <a:ext cx="7301038" cy="5619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68"/>
              </a:lnSpc>
            </a:pPr>
            <a:r>
              <a:rPr lang="en-US" sz="2691">
                <a:solidFill>
                  <a:srgbClr val="FFFFFF"/>
                </a:solidFill>
                <a:latin typeface="Assistant"/>
              </a:rPr>
              <a:t>Hardware:</a:t>
            </a:r>
          </a:p>
          <a:p>
            <a:pPr algn="l" marL="581084" indent="-290542" lvl="1">
              <a:lnSpc>
                <a:spcPts val="3768"/>
              </a:lnSpc>
              <a:buAutoNum type="arabicPeriod" startAt="1"/>
            </a:pPr>
            <a:r>
              <a:rPr lang="en-US" sz="2691">
                <a:solidFill>
                  <a:srgbClr val="FFFFFF"/>
                </a:solidFill>
                <a:latin typeface="Assistant"/>
              </a:rPr>
              <a:t>4 X RJ45 Cat- Ethernet Patch/Lan Cable</a:t>
            </a:r>
          </a:p>
          <a:p>
            <a:pPr algn="l" marL="581084" indent="-290542" lvl="1">
              <a:lnSpc>
                <a:spcPts val="3768"/>
              </a:lnSpc>
              <a:buAutoNum type="arabicPeriod" startAt="1"/>
            </a:pPr>
            <a:r>
              <a:rPr lang="en-US" sz="2691">
                <a:solidFill>
                  <a:srgbClr val="FFFFFF"/>
                </a:solidFill>
                <a:latin typeface="Assistant"/>
              </a:rPr>
              <a:t>Any Nexus, OnePlus or Samsung phone running Android 10 or above</a:t>
            </a:r>
          </a:p>
          <a:p>
            <a:pPr algn="l" marL="581084" indent="-290542" lvl="1">
              <a:lnSpc>
                <a:spcPts val="3768"/>
              </a:lnSpc>
              <a:buAutoNum type="arabicPeriod" startAt="1"/>
            </a:pPr>
            <a:r>
              <a:rPr lang="en-US" sz="2691">
                <a:solidFill>
                  <a:srgbClr val="FFFFFF"/>
                </a:solidFill>
                <a:latin typeface="Assistant"/>
              </a:rPr>
              <a:t>RJ45 to type C connector</a:t>
            </a:r>
          </a:p>
          <a:p>
            <a:pPr algn="l">
              <a:lnSpc>
                <a:spcPts val="3768"/>
              </a:lnSpc>
            </a:pPr>
          </a:p>
          <a:p>
            <a:pPr algn="l">
              <a:lnSpc>
                <a:spcPts val="3768"/>
              </a:lnSpc>
            </a:pPr>
            <a:r>
              <a:rPr lang="en-US" sz="2691">
                <a:solidFill>
                  <a:srgbClr val="FFFFFF"/>
                </a:solidFill>
                <a:latin typeface="Assistant"/>
              </a:rPr>
              <a:t>Software:</a:t>
            </a:r>
          </a:p>
          <a:p>
            <a:pPr algn="l" marL="581084" indent="-290542" lvl="1">
              <a:lnSpc>
                <a:spcPts val="3768"/>
              </a:lnSpc>
              <a:buAutoNum type="arabicPeriod" startAt="1"/>
            </a:pPr>
            <a:r>
              <a:rPr lang="en-US" sz="2691">
                <a:solidFill>
                  <a:srgbClr val="FFFFFF"/>
                </a:solidFill>
                <a:latin typeface="Assistant"/>
              </a:rPr>
              <a:t>Termux</a:t>
            </a:r>
          </a:p>
          <a:p>
            <a:pPr algn="l" marL="581084" indent="-290542" lvl="1">
              <a:lnSpc>
                <a:spcPts val="3768"/>
              </a:lnSpc>
              <a:buAutoNum type="arabicPeriod" startAt="1"/>
            </a:pPr>
            <a:r>
              <a:rPr lang="en-US" sz="2691">
                <a:solidFill>
                  <a:srgbClr val="FFFFFF"/>
                </a:solidFill>
                <a:latin typeface="Assistant"/>
              </a:rPr>
              <a:t>Kali Nethunter</a:t>
            </a:r>
          </a:p>
          <a:p>
            <a:pPr algn="l" marL="581084" indent="-290542" lvl="1">
              <a:lnSpc>
                <a:spcPts val="3768"/>
              </a:lnSpc>
              <a:buAutoNum type="arabicPeriod" startAt="1"/>
            </a:pPr>
            <a:r>
              <a:rPr lang="en-US" sz="2691">
                <a:solidFill>
                  <a:srgbClr val="FFFFFF"/>
                </a:solidFill>
                <a:latin typeface="Assistant"/>
              </a:rPr>
              <a:t>Wireshark</a:t>
            </a:r>
          </a:p>
          <a:p>
            <a:pPr algn="l" marL="581084" indent="-290542" lvl="1">
              <a:lnSpc>
                <a:spcPts val="3768"/>
              </a:lnSpc>
              <a:buAutoNum type="arabicPeriod" startAt="1"/>
            </a:pPr>
            <a:r>
              <a:rPr lang="en-US" sz="2691">
                <a:solidFill>
                  <a:srgbClr val="FFFFFF"/>
                </a:solidFill>
                <a:latin typeface="Assistant"/>
              </a:rPr>
              <a:t>Nethunter Kex</a:t>
            </a:r>
          </a:p>
          <a:p>
            <a:pPr algn="l">
              <a:lnSpc>
                <a:spcPts val="3768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1617687" y="2861830"/>
            <a:ext cx="5641613" cy="5762504"/>
          </a:xfrm>
          <a:custGeom>
            <a:avLst/>
            <a:gdLst/>
            <a:ahLst/>
            <a:cxnLst/>
            <a:rect r="r" b="b" t="t" l="l"/>
            <a:pathLst>
              <a:path h="5762504" w="5641613">
                <a:moveTo>
                  <a:pt x="0" y="0"/>
                </a:moveTo>
                <a:lnTo>
                  <a:pt x="5641613" y="0"/>
                </a:lnTo>
                <a:lnTo>
                  <a:pt x="5641613" y="5762504"/>
                </a:lnTo>
                <a:lnTo>
                  <a:pt x="0" y="57625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237643" y="4439918"/>
            <a:ext cx="7812715" cy="1407163"/>
            <a:chOff x="0" y="0"/>
            <a:chExt cx="10416953" cy="1876218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28575"/>
              <a:ext cx="10416953" cy="12820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7410"/>
                </a:lnSpc>
              </a:pPr>
              <a:r>
                <a:rPr lang="en-US" sz="6500" spc="65">
                  <a:solidFill>
                    <a:srgbClr val="FFFFFF"/>
                  </a:solidFill>
                  <a:latin typeface="Pragmatica Bold"/>
                </a:rPr>
                <a:t>PROCEDURE</a:t>
              </a:r>
            </a:p>
          </p:txBody>
        </p:sp>
        <p:sp>
          <p:nvSpPr>
            <p:cNvPr name="AutoShape 4" id="4"/>
            <p:cNvSpPr/>
            <p:nvPr/>
          </p:nvSpPr>
          <p:spPr>
            <a:xfrm>
              <a:off x="0" y="1850818"/>
              <a:ext cx="10416953" cy="0"/>
            </a:xfrm>
            <a:prstGeom prst="line">
              <a:avLst/>
            </a:prstGeom>
            <a:ln cap="flat" w="50800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263768"/>
            <a:ext cx="6493313" cy="2356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80"/>
              </a:lnSpc>
            </a:pPr>
            <a:r>
              <a:rPr lang="en-US" sz="5421" spc="54">
                <a:solidFill>
                  <a:srgbClr val="FFFFFF"/>
                </a:solidFill>
                <a:latin typeface="Pragmatica Bold"/>
              </a:rPr>
              <a:t>STEPS FOR SETTING UP </a:t>
            </a:r>
          </a:p>
          <a:p>
            <a:pPr algn="l" marL="0" indent="0" lvl="0">
              <a:lnSpc>
                <a:spcPts val="6180"/>
              </a:lnSpc>
            </a:pPr>
            <a:r>
              <a:rPr lang="en-US" sz="5421" spc="54">
                <a:solidFill>
                  <a:srgbClr val="FFFFFF"/>
                </a:solidFill>
                <a:latin typeface="Pragmatica Bold"/>
              </a:rPr>
              <a:t>KALI NETHUNTER</a:t>
            </a:r>
          </a:p>
        </p:txBody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7522013" y="1028700"/>
          <a:ext cx="9737287" cy="8417623"/>
        </p:xfrm>
        <a:graphic>
          <a:graphicData uri="http://schemas.openxmlformats.org/drawingml/2006/table">
            <a:tbl>
              <a:tblPr/>
              <a:tblGrid>
                <a:gridCol w="1621987"/>
                <a:gridCol w="8115300"/>
              </a:tblGrid>
              <a:tr h="103999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Pragmatica"/>
                        </a:rPr>
                        <a:t>Step 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FFFFFF"/>
                          </a:solidFill>
                          <a:latin typeface="TT Interphases"/>
                        </a:rPr>
                        <a:t>Download Termux from play store.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974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Pragmatica"/>
                        </a:rPr>
                        <a:t>Step 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FFFFFF"/>
                          </a:solidFill>
                          <a:latin typeface="TT Interphases"/>
                        </a:rPr>
                        <a:t>Update Repositories using command “apt update”.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974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Pragmatica"/>
                        </a:rPr>
                        <a:t>Step 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FFFFFF"/>
                          </a:solidFill>
                          <a:latin typeface="TT Interphases"/>
                        </a:rPr>
                        <a:t>Install wget using command “apt install wget”.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955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Pragmatica"/>
                        </a:rPr>
                        <a:t>Step 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FFFFFF"/>
                          </a:solidFill>
                          <a:latin typeface="TT Interphases"/>
                        </a:rPr>
                        <a:t>Download Kali Nethunter using command “wget -O install-nethunter-termux </a:t>
                      </a:r>
                      <a:r>
                        <a:rPr lang="en-US" sz="2399" u="sng">
                          <a:solidFill>
                            <a:srgbClr val="FFFFFF"/>
                          </a:solidFill>
                          <a:latin typeface="TT Interphases"/>
                          <a:hlinkClick r:id="rId2" tooltip="https://offs.ec/2MceZWr"/>
                        </a:rPr>
                        <a:t>https://offs.ec/2MceZWr</a:t>
                      </a:r>
                      <a:r>
                        <a:rPr lang="en-US" sz="2399">
                          <a:solidFill>
                            <a:srgbClr val="FFFFFF"/>
                          </a:solidFill>
                          <a:latin typeface="TT Interphases"/>
                        </a:rPr>
                        <a:t>”.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953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Pragmatica Bold"/>
                        </a:rPr>
                        <a:t>Step 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FFFFFF"/>
                          </a:solidFill>
                          <a:latin typeface="TT Interphases"/>
                        </a:rPr>
                        <a:t>Run Kali Nethunter install script.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953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Pragmatica Bold"/>
                        </a:rPr>
                        <a:t>Step 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FFFFFF"/>
                          </a:solidFill>
                          <a:latin typeface="TT Interphases"/>
                        </a:rPr>
                        <a:t>Setup Nethunter kex.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953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Pragmatica Bold"/>
                        </a:rPr>
                        <a:t>Step 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FFFFFF"/>
                          </a:solidFill>
                          <a:latin typeface="TT Interphases"/>
                        </a:rPr>
                        <a:t>Access Kali Linux GUI using Nethunter Kex.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4" id="4"/>
          <p:cNvSpPr/>
          <p:nvPr/>
        </p:nvSpPr>
        <p:spPr>
          <a:xfrm flipH="false" flipV="false" rot="0">
            <a:off x="1028700" y="4603632"/>
            <a:ext cx="5878412" cy="4842691"/>
          </a:xfrm>
          <a:custGeom>
            <a:avLst/>
            <a:gdLst/>
            <a:ahLst/>
            <a:cxnLst/>
            <a:rect r="r" b="b" t="t" l="l"/>
            <a:pathLst>
              <a:path h="4842691" w="5878412">
                <a:moveTo>
                  <a:pt x="0" y="0"/>
                </a:moveTo>
                <a:lnTo>
                  <a:pt x="5878412" y="0"/>
                </a:lnTo>
                <a:lnTo>
                  <a:pt x="5878412" y="4842691"/>
                </a:lnTo>
                <a:lnTo>
                  <a:pt x="0" y="48426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2906" r="-10960" b="-2077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263768"/>
            <a:ext cx="6493313" cy="3925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80"/>
              </a:lnSpc>
            </a:pPr>
            <a:r>
              <a:rPr lang="en-US" sz="5421" spc="54">
                <a:solidFill>
                  <a:srgbClr val="FFFFFF"/>
                </a:solidFill>
                <a:latin typeface="Pragmatica Bold"/>
              </a:rPr>
              <a:t>STEPS FOR CREATING TAP USING RJ45 CABLES</a:t>
            </a:r>
          </a:p>
          <a:p>
            <a:pPr algn="l" marL="0" indent="0" lvl="0">
              <a:lnSpc>
                <a:spcPts val="6180"/>
              </a:lnSpc>
            </a:pPr>
          </a:p>
        </p:txBody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7522013" y="1028700"/>
          <a:ext cx="9737287" cy="2967038"/>
        </p:xfrm>
        <a:graphic>
          <a:graphicData uri="http://schemas.openxmlformats.org/drawingml/2006/table">
            <a:tbl>
              <a:tblPr/>
              <a:tblGrid>
                <a:gridCol w="1621987"/>
                <a:gridCol w="8115300"/>
              </a:tblGrid>
              <a:tr h="126338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Pragmatica"/>
                        </a:rPr>
                        <a:t>Step 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FFFFFF"/>
                          </a:solidFill>
                          <a:latin typeface="TT Interphases"/>
                        </a:rPr>
                        <a:t>Splicing and connecting two RJ45 cables to facilitate data transmission between a host and router.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365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Pragmatica"/>
                        </a:rPr>
                        <a:t>Step 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FFFFFF"/>
                          </a:solidFill>
                          <a:latin typeface="TT Interphases"/>
                        </a:rPr>
                        <a:t>Connect the tap wire, which is linked to an Android phone running Kali Nethunter, to the wire carrying data from the router to the host.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4" id="4"/>
          <p:cNvSpPr/>
          <p:nvPr/>
        </p:nvSpPr>
        <p:spPr>
          <a:xfrm flipH="false" flipV="false" rot="0">
            <a:off x="1028700" y="5143500"/>
            <a:ext cx="4949328" cy="4114800"/>
          </a:xfrm>
          <a:custGeom>
            <a:avLst/>
            <a:gdLst/>
            <a:ahLst/>
            <a:cxnLst/>
            <a:rect r="r" b="b" t="t" l="l"/>
            <a:pathLst>
              <a:path h="4114800" w="4949328">
                <a:moveTo>
                  <a:pt x="0" y="0"/>
                </a:moveTo>
                <a:lnTo>
                  <a:pt x="4949328" y="0"/>
                </a:lnTo>
                <a:lnTo>
                  <a:pt x="49493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836671" y="5143500"/>
            <a:ext cx="4028476" cy="4114800"/>
          </a:xfrm>
          <a:custGeom>
            <a:avLst/>
            <a:gdLst/>
            <a:ahLst/>
            <a:cxnLst/>
            <a:rect r="r" b="b" t="t" l="l"/>
            <a:pathLst>
              <a:path h="4114800" w="4028476">
                <a:moveTo>
                  <a:pt x="0" y="0"/>
                </a:moveTo>
                <a:lnTo>
                  <a:pt x="4028475" y="0"/>
                </a:lnTo>
                <a:lnTo>
                  <a:pt x="402847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723789" y="5143500"/>
            <a:ext cx="5535511" cy="4114800"/>
          </a:xfrm>
          <a:custGeom>
            <a:avLst/>
            <a:gdLst/>
            <a:ahLst/>
            <a:cxnLst/>
            <a:rect r="r" b="b" t="t" l="l"/>
            <a:pathLst>
              <a:path h="4114800" w="5535511">
                <a:moveTo>
                  <a:pt x="0" y="0"/>
                </a:moveTo>
                <a:lnTo>
                  <a:pt x="5535511" y="0"/>
                </a:lnTo>
                <a:lnTo>
                  <a:pt x="553551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DAFs5k73O30</dc:identifier>
  <dcterms:modified xsi:type="dcterms:W3CDTF">2011-08-01T06:04:30Z</dcterms:modified>
  <cp:revision>1</cp:revision>
  <dc:title>Monotone Assignment Presentation</dc:title>
</cp:coreProperties>
</file>