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Lato" panose="020B0604020202020204" charset="0"/>
      <p:regular r:id="rId32"/>
      <p:bold r:id="rId33"/>
      <p:italic r:id="rId34"/>
      <p:boldItalic r:id="rId35"/>
    </p:embeddedFont>
    <p:embeddedFont>
      <p:font typeface="Montserrat" panose="020B0604020202020204" charset="0"/>
      <p:regular r:id="rId36"/>
      <p:bold r:id="rId37"/>
      <p:italic r:id="rId38"/>
      <p:boldItalic r:id="rId39"/>
    </p:embeddedFont>
    <p:embeddedFont>
      <p:font typeface="Roboto"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F2E43-B45D-B1C4-61AA-16F70A10E8E6}" v="16" dt="2022-11-11T17:10:13.207"/>
    <p1510:client id="{5F458FB0-71F6-E47E-8FC4-B20E05CC0190}" v="1" dt="2022-11-11T17:03:56.929"/>
    <p1510:client id="{C092C8BF-DD90-3893-FAAA-6456C0EB5E4F}" v="8" dt="2022-11-16T00:02:57.063"/>
    <p1510:client id="{DADDBDA5-8E20-0E35-7BA0-D186772B44BC}" v="3" dt="2022-11-15T23:18:25.603"/>
    <p1510:client id="{FEFBB383-844E-51EC-B916-26BFB31124BF}" v="2" dt="2022-11-15T20:15:32.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df1b9f863f658e4c5b3ba238db07026bccc4b2593d73e8796d78322bbcc8149f::" providerId="AD" clId="Web-{496F2E43-B45D-B1C4-61AA-16F70A10E8E6}"/>
    <pc:docChg chg="addSld delSld modSld">
      <pc:chgData name="Guest User" userId="S::urn:spo:anon#df1b9f863f658e4c5b3ba238db07026bccc4b2593d73e8796d78322bbcc8149f::" providerId="AD" clId="Web-{496F2E43-B45D-B1C4-61AA-16F70A10E8E6}" dt="2022-11-11T17:10:13.207" v="17" actId="1076"/>
      <pc:docMkLst>
        <pc:docMk/>
      </pc:docMkLst>
      <pc:sldChg chg="modSp">
        <pc:chgData name="Guest User" userId="S::urn:spo:anon#df1b9f863f658e4c5b3ba238db07026bccc4b2593d73e8796d78322bbcc8149f::" providerId="AD" clId="Web-{496F2E43-B45D-B1C4-61AA-16F70A10E8E6}" dt="2022-11-11T17:08:19.532" v="0"/>
        <pc:sldMkLst>
          <pc:docMk/>
          <pc:sldMk cId="0" sldId="256"/>
        </pc:sldMkLst>
        <pc:spChg chg="mod">
          <ac:chgData name="Guest User" userId="S::urn:spo:anon#df1b9f863f658e4c5b3ba238db07026bccc4b2593d73e8796d78322bbcc8149f::" providerId="AD" clId="Web-{496F2E43-B45D-B1C4-61AA-16F70A10E8E6}" dt="2022-11-11T17:08:19.532" v="0"/>
          <ac:spMkLst>
            <pc:docMk/>
            <pc:sldMk cId="0" sldId="256"/>
            <ac:spMk id="86" creationId="{00000000-0000-0000-0000-000000000000}"/>
          </ac:spMkLst>
        </pc:spChg>
      </pc:sldChg>
      <pc:sldChg chg="delSp modSp">
        <pc:chgData name="Guest User" userId="S::urn:spo:anon#df1b9f863f658e4c5b3ba238db07026bccc4b2593d73e8796d78322bbcc8149f::" providerId="AD" clId="Web-{496F2E43-B45D-B1C4-61AA-16F70A10E8E6}" dt="2022-11-11T17:08:49.079" v="4"/>
        <pc:sldMkLst>
          <pc:docMk/>
          <pc:sldMk cId="0" sldId="259"/>
        </pc:sldMkLst>
        <pc:spChg chg="del mod">
          <ac:chgData name="Guest User" userId="S::urn:spo:anon#df1b9f863f658e4c5b3ba238db07026bccc4b2593d73e8796d78322bbcc8149f::" providerId="AD" clId="Web-{496F2E43-B45D-B1C4-61AA-16F70A10E8E6}" dt="2022-11-11T17:08:45.767" v="3"/>
          <ac:spMkLst>
            <pc:docMk/>
            <pc:sldMk cId="0" sldId="259"/>
            <ac:spMk id="104" creationId="{00000000-0000-0000-0000-000000000000}"/>
          </ac:spMkLst>
        </pc:spChg>
        <pc:spChg chg="del">
          <ac:chgData name="Guest User" userId="S::urn:spo:anon#df1b9f863f658e4c5b3ba238db07026bccc4b2593d73e8796d78322bbcc8149f::" providerId="AD" clId="Web-{496F2E43-B45D-B1C4-61AA-16F70A10E8E6}" dt="2022-11-11T17:08:49.079" v="4"/>
          <ac:spMkLst>
            <pc:docMk/>
            <pc:sldMk cId="0" sldId="259"/>
            <ac:spMk id="105" creationId="{00000000-0000-0000-0000-000000000000}"/>
          </ac:spMkLst>
        </pc:spChg>
      </pc:sldChg>
      <pc:sldChg chg="add del">
        <pc:chgData name="Guest User" userId="S::urn:spo:anon#df1b9f863f658e4c5b3ba238db07026bccc4b2593d73e8796d78322bbcc8149f::" providerId="AD" clId="Web-{496F2E43-B45D-B1C4-61AA-16F70A10E8E6}" dt="2022-11-11T17:09:00.486" v="6"/>
        <pc:sldMkLst>
          <pc:docMk/>
          <pc:sldMk cId="0" sldId="261"/>
        </pc:sldMkLst>
      </pc:sldChg>
      <pc:sldChg chg="delSp">
        <pc:chgData name="Guest User" userId="S::urn:spo:anon#df1b9f863f658e4c5b3ba238db07026bccc4b2593d73e8796d78322bbcc8149f::" providerId="AD" clId="Web-{496F2E43-B45D-B1C4-61AA-16F70A10E8E6}" dt="2022-11-11T17:09:35.018" v="8"/>
        <pc:sldMkLst>
          <pc:docMk/>
          <pc:sldMk cId="0" sldId="263"/>
        </pc:sldMkLst>
        <pc:spChg chg="del">
          <ac:chgData name="Guest User" userId="S::urn:spo:anon#df1b9f863f658e4c5b3ba238db07026bccc4b2593d73e8796d78322bbcc8149f::" providerId="AD" clId="Web-{496F2E43-B45D-B1C4-61AA-16F70A10E8E6}" dt="2022-11-11T17:09:33.534" v="7"/>
          <ac:spMkLst>
            <pc:docMk/>
            <pc:sldMk cId="0" sldId="263"/>
            <ac:spMk id="133" creationId="{00000000-0000-0000-0000-000000000000}"/>
          </ac:spMkLst>
        </pc:spChg>
        <pc:spChg chg="del">
          <ac:chgData name="Guest User" userId="S::urn:spo:anon#df1b9f863f658e4c5b3ba238db07026bccc4b2593d73e8796d78322bbcc8149f::" providerId="AD" clId="Web-{496F2E43-B45D-B1C4-61AA-16F70A10E8E6}" dt="2022-11-11T17:09:35.018" v="8"/>
          <ac:spMkLst>
            <pc:docMk/>
            <pc:sldMk cId="0" sldId="263"/>
            <ac:spMk id="134" creationId="{00000000-0000-0000-0000-000000000000}"/>
          </ac:spMkLst>
        </pc:spChg>
      </pc:sldChg>
      <pc:sldChg chg="modSp">
        <pc:chgData name="Guest User" userId="S::urn:spo:anon#df1b9f863f658e4c5b3ba238db07026bccc4b2593d73e8796d78322bbcc8149f::" providerId="AD" clId="Web-{496F2E43-B45D-B1C4-61AA-16F70A10E8E6}" dt="2022-11-11T17:10:13.207" v="17" actId="1076"/>
        <pc:sldMkLst>
          <pc:docMk/>
          <pc:sldMk cId="0" sldId="278"/>
        </pc:sldMkLst>
        <pc:spChg chg="mod">
          <ac:chgData name="Guest User" userId="S::urn:spo:anon#df1b9f863f658e4c5b3ba238db07026bccc4b2593d73e8796d78322bbcc8149f::" providerId="AD" clId="Web-{496F2E43-B45D-B1C4-61AA-16F70A10E8E6}" dt="2022-11-11T17:10:09.347" v="16" actId="20577"/>
          <ac:spMkLst>
            <pc:docMk/>
            <pc:sldMk cId="0" sldId="278"/>
            <ac:spMk id="241" creationId="{00000000-0000-0000-0000-000000000000}"/>
          </ac:spMkLst>
        </pc:spChg>
        <pc:picChg chg="mod">
          <ac:chgData name="Guest User" userId="S::urn:spo:anon#df1b9f863f658e4c5b3ba238db07026bccc4b2593d73e8796d78322bbcc8149f::" providerId="AD" clId="Web-{496F2E43-B45D-B1C4-61AA-16F70A10E8E6}" dt="2022-11-11T17:10:13.207" v="17" actId="1076"/>
          <ac:picMkLst>
            <pc:docMk/>
            <pc:sldMk cId="0" sldId="278"/>
            <ac:picMk id="242" creationId="{00000000-0000-0000-0000-000000000000}"/>
          </ac:picMkLst>
        </pc:picChg>
      </pc:sldChg>
    </pc:docChg>
  </pc:docChgLst>
  <pc:docChgLst>
    <pc:chgData name="Guest User" userId="S::urn:spo:anon#81790710b346775a1aa32b6bc318c8d0bde735148fa3393a3960cfd3618fd620::" providerId="AD" clId="Web-{DADDBDA5-8E20-0E35-7BA0-D186772B44BC}"/>
    <pc:docChg chg="modSld">
      <pc:chgData name="Guest User" userId="S::urn:spo:anon#81790710b346775a1aa32b6bc318c8d0bde735148fa3393a3960cfd3618fd620::" providerId="AD" clId="Web-{DADDBDA5-8E20-0E35-7BA0-D186772B44BC}" dt="2022-11-15T23:18:25.603" v="2" actId="1076"/>
      <pc:docMkLst>
        <pc:docMk/>
      </pc:docMkLst>
      <pc:sldChg chg="modSp">
        <pc:chgData name="Guest User" userId="S::urn:spo:anon#81790710b346775a1aa32b6bc318c8d0bde735148fa3393a3960cfd3618fd620::" providerId="AD" clId="Web-{DADDBDA5-8E20-0E35-7BA0-D186772B44BC}" dt="2022-11-15T22:24:45.112" v="1" actId="1076"/>
        <pc:sldMkLst>
          <pc:docMk/>
          <pc:sldMk cId="0" sldId="262"/>
        </pc:sldMkLst>
        <pc:picChg chg="mod">
          <ac:chgData name="Guest User" userId="S::urn:spo:anon#81790710b346775a1aa32b6bc318c8d0bde735148fa3393a3960cfd3618fd620::" providerId="AD" clId="Web-{DADDBDA5-8E20-0E35-7BA0-D186772B44BC}" dt="2022-11-15T22:24:40.737" v="0" actId="1076"/>
          <ac:picMkLst>
            <pc:docMk/>
            <pc:sldMk cId="0" sldId="262"/>
            <ac:picMk id="127" creationId="{00000000-0000-0000-0000-000000000000}"/>
          </ac:picMkLst>
        </pc:picChg>
        <pc:picChg chg="mod">
          <ac:chgData name="Guest User" userId="S::urn:spo:anon#81790710b346775a1aa32b6bc318c8d0bde735148fa3393a3960cfd3618fd620::" providerId="AD" clId="Web-{DADDBDA5-8E20-0E35-7BA0-D186772B44BC}" dt="2022-11-15T22:24:45.112" v="1" actId="1076"/>
          <ac:picMkLst>
            <pc:docMk/>
            <pc:sldMk cId="0" sldId="262"/>
            <ac:picMk id="128" creationId="{00000000-0000-0000-0000-000000000000}"/>
          </ac:picMkLst>
        </pc:picChg>
      </pc:sldChg>
      <pc:sldChg chg="modSp">
        <pc:chgData name="Guest User" userId="S::urn:spo:anon#81790710b346775a1aa32b6bc318c8d0bde735148fa3393a3960cfd3618fd620::" providerId="AD" clId="Web-{DADDBDA5-8E20-0E35-7BA0-D186772B44BC}" dt="2022-11-15T23:18:25.603" v="2" actId="1076"/>
        <pc:sldMkLst>
          <pc:docMk/>
          <pc:sldMk cId="0" sldId="266"/>
        </pc:sldMkLst>
        <pc:picChg chg="mod">
          <ac:chgData name="Guest User" userId="S::urn:spo:anon#81790710b346775a1aa32b6bc318c8d0bde735148fa3393a3960cfd3618fd620::" providerId="AD" clId="Web-{DADDBDA5-8E20-0E35-7BA0-D186772B44BC}" dt="2022-11-15T23:18:25.603" v="2" actId="1076"/>
          <ac:picMkLst>
            <pc:docMk/>
            <pc:sldMk cId="0" sldId="266"/>
            <ac:picMk id="157" creationId="{00000000-0000-0000-0000-000000000000}"/>
          </ac:picMkLst>
        </pc:picChg>
      </pc:sldChg>
    </pc:docChg>
  </pc:docChgLst>
  <pc:docChgLst>
    <pc:chgData name="Guest User" userId="S::urn:spo:anon#94fa03b79aa829e85a3cd84212f190038c119635b0fceb341db64a895731a5f5::" providerId="AD" clId="Web-{FEFBB383-844E-51EC-B916-26BFB31124BF}"/>
    <pc:docChg chg="modSld">
      <pc:chgData name="Guest User" userId="S::urn:spo:anon#94fa03b79aa829e85a3cd84212f190038c119635b0fceb341db64a895731a5f5::" providerId="AD" clId="Web-{FEFBB383-844E-51EC-B916-26BFB31124BF}" dt="2022-11-15T20:15:32.431" v="1" actId="1076"/>
      <pc:docMkLst>
        <pc:docMk/>
      </pc:docMkLst>
      <pc:sldChg chg="modSp">
        <pc:chgData name="Guest User" userId="S::urn:spo:anon#94fa03b79aa829e85a3cd84212f190038c119635b0fceb341db64a895731a5f5::" providerId="AD" clId="Web-{FEFBB383-844E-51EC-B916-26BFB31124BF}" dt="2022-11-15T20:15:32.431" v="1" actId="1076"/>
        <pc:sldMkLst>
          <pc:docMk/>
          <pc:sldMk cId="0" sldId="272"/>
        </pc:sldMkLst>
        <pc:picChg chg="mod">
          <ac:chgData name="Guest User" userId="S::urn:spo:anon#94fa03b79aa829e85a3cd84212f190038c119635b0fceb341db64a895731a5f5::" providerId="AD" clId="Web-{FEFBB383-844E-51EC-B916-26BFB31124BF}" dt="2022-11-15T20:15:32.431" v="1" actId="1076"/>
          <ac:picMkLst>
            <pc:docMk/>
            <pc:sldMk cId="0" sldId="272"/>
            <ac:picMk id="201" creationId="{00000000-0000-0000-0000-000000000000}"/>
          </ac:picMkLst>
        </pc:picChg>
      </pc:sldChg>
    </pc:docChg>
  </pc:docChgLst>
  <pc:docChgLst>
    <pc:chgData name="Guest User" userId="S::urn:spo:anon#81790710b346775a1aa32b6bc318c8d0bde735148fa3393a3960cfd3618fd620::" providerId="AD" clId="Web-{C092C8BF-DD90-3893-FAAA-6456C0EB5E4F}"/>
    <pc:docChg chg="modSld">
      <pc:chgData name="Guest User" userId="S::urn:spo:anon#81790710b346775a1aa32b6bc318c8d0bde735148fa3393a3960cfd3618fd620::" providerId="AD" clId="Web-{C092C8BF-DD90-3893-FAAA-6456C0EB5E4F}" dt="2022-11-16T00:02:57.063" v="7" actId="1076"/>
      <pc:docMkLst>
        <pc:docMk/>
      </pc:docMkLst>
      <pc:sldChg chg="modSp">
        <pc:chgData name="Guest User" userId="S::urn:spo:anon#81790710b346775a1aa32b6bc318c8d0bde735148fa3393a3960cfd3618fd620::" providerId="AD" clId="Web-{C092C8BF-DD90-3893-FAAA-6456C0EB5E4F}" dt="2022-11-16T00:02:57.063" v="7" actId="1076"/>
        <pc:sldMkLst>
          <pc:docMk/>
          <pc:sldMk cId="0" sldId="262"/>
        </pc:sldMkLst>
        <pc:picChg chg="mod">
          <ac:chgData name="Guest User" userId="S::urn:spo:anon#81790710b346775a1aa32b6bc318c8d0bde735148fa3393a3960cfd3618fd620::" providerId="AD" clId="Web-{C092C8BF-DD90-3893-FAAA-6456C0EB5E4F}" dt="2022-11-16T00:02:57.063" v="7" actId="1076"/>
          <ac:picMkLst>
            <pc:docMk/>
            <pc:sldMk cId="0" sldId="262"/>
            <ac:picMk id="126" creationId="{00000000-0000-0000-0000-000000000000}"/>
          </ac:picMkLst>
        </pc:picChg>
      </pc:sldChg>
      <pc:sldChg chg="modSp">
        <pc:chgData name="Guest User" userId="S::urn:spo:anon#81790710b346775a1aa32b6bc318c8d0bde735148fa3393a3960cfd3618fd620::" providerId="AD" clId="Web-{C092C8BF-DD90-3893-FAAA-6456C0EB5E4F}" dt="2022-11-15T22:48:18.342" v="6" actId="1076"/>
        <pc:sldMkLst>
          <pc:docMk/>
          <pc:sldMk cId="0" sldId="273"/>
        </pc:sldMkLst>
        <pc:spChg chg="mod">
          <ac:chgData name="Guest User" userId="S::urn:spo:anon#81790710b346775a1aa32b6bc318c8d0bde735148fa3393a3960cfd3618fd620::" providerId="AD" clId="Web-{C092C8BF-DD90-3893-FAAA-6456C0EB5E4F}" dt="2022-11-15T22:47:09.403" v="4" actId="20577"/>
          <ac:spMkLst>
            <pc:docMk/>
            <pc:sldMk cId="0" sldId="273"/>
            <ac:spMk id="207" creationId="{00000000-0000-0000-0000-000000000000}"/>
          </ac:spMkLst>
        </pc:spChg>
        <pc:picChg chg="mod">
          <ac:chgData name="Guest User" userId="S::urn:spo:anon#81790710b346775a1aa32b6bc318c8d0bde735148fa3393a3960cfd3618fd620::" providerId="AD" clId="Web-{C092C8BF-DD90-3893-FAAA-6456C0EB5E4F}" dt="2022-11-15T22:48:15.967" v="5" actId="1076"/>
          <ac:picMkLst>
            <pc:docMk/>
            <pc:sldMk cId="0" sldId="273"/>
            <ac:picMk id="208" creationId="{00000000-0000-0000-0000-000000000000}"/>
          </ac:picMkLst>
        </pc:picChg>
        <pc:picChg chg="mod">
          <ac:chgData name="Guest User" userId="S::urn:spo:anon#81790710b346775a1aa32b6bc318c8d0bde735148fa3393a3960cfd3618fd620::" providerId="AD" clId="Web-{C092C8BF-DD90-3893-FAAA-6456C0EB5E4F}" dt="2022-11-15T22:48:18.342" v="6" actId="1076"/>
          <ac:picMkLst>
            <pc:docMk/>
            <pc:sldMk cId="0" sldId="273"/>
            <ac:picMk id="209" creationId="{00000000-0000-0000-0000-000000000000}"/>
          </ac:picMkLst>
        </pc:picChg>
      </pc:sldChg>
    </pc:docChg>
  </pc:docChgLst>
  <pc:docChgLst>
    <pc:chgData name="Guest User" userId="S::urn:spo:anon#81790710b346775a1aa32b6bc318c8d0bde735148fa3393a3960cfd3618fd620::" providerId="AD" clId="Web-{5F458FB0-71F6-E47E-8FC4-B20E05CC0190}"/>
    <pc:docChg chg="modSld">
      <pc:chgData name="Guest User" userId="S::urn:spo:anon#81790710b346775a1aa32b6bc318c8d0bde735148fa3393a3960cfd3618fd620::" providerId="AD" clId="Web-{5F458FB0-71F6-E47E-8FC4-B20E05CC0190}" dt="2022-11-11T17:03:56.913" v="0" actId="14100"/>
      <pc:docMkLst>
        <pc:docMk/>
      </pc:docMkLst>
      <pc:sldChg chg="modSp">
        <pc:chgData name="Guest User" userId="S::urn:spo:anon#81790710b346775a1aa32b6bc318c8d0bde735148fa3393a3960cfd3618fd620::" providerId="AD" clId="Web-{5F458FB0-71F6-E47E-8FC4-B20E05CC0190}" dt="2022-11-11T17:03:56.913" v="0" actId="14100"/>
        <pc:sldMkLst>
          <pc:docMk/>
          <pc:sldMk cId="0" sldId="278"/>
        </pc:sldMkLst>
        <pc:picChg chg="mod">
          <ac:chgData name="Guest User" userId="S::urn:spo:anon#81790710b346775a1aa32b6bc318c8d0bde735148fa3393a3960cfd3618fd620::" providerId="AD" clId="Web-{5F458FB0-71F6-E47E-8FC4-B20E05CC0190}" dt="2022-11-11T17:03:56.913" v="0" actId="14100"/>
          <ac:picMkLst>
            <pc:docMk/>
            <pc:sldMk cId="0" sldId="278"/>
            <ac:picMk id="24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8a39cb751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8a39cb751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8a522a298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8a522a298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8a39cb751a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8a39cb751a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8a522a298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8a522a29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8a39cb751a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8a39cb751a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8a522a298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8a522a298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8a39cb751a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8a39cb751a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8a39cb751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8a39cb751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8a39cb751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8a39cb751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8a39cb751a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a39cb751a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8a39cb8e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8a39cb8e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8a39cb75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8a39cb75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8a39cb751a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8a39cb751a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8a39cb751a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8a39cb751a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8a7bdfd2b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8a7bdfd2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8a39cb751a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8a39cb751a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8a39cb751a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8a39cb751a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8a39cb8eef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8a39cb8ee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8a7bdfd2b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8a7bdfd2b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7404eae84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7404eae84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7404eae84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7404eae84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8a39cb75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8a39cb751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6babd9e4ae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6babd9e4ae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8a39cb751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8a39cb751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6babd9e4ae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6babd9e4ae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8a39cb751a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8a39cb751a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a522a298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a522a29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3200"/>
              <a:t>Comparison of vowel detection methods.</a:t>
            </a:r>
            <a:endParaRPr sz="3200"/>
          </a:p>
          <a:p>
            <a:pPr marL="0" lvl="0" indent="0" algn="l" rtl="0">
              <a:spcBef>
                <a:spcPts val="0"/>
              </a:spcBef>
              <a:spcAft>
                <a:spcPts val="0"/>
              </a:spcAft>
              <a:buNone/>
            </a:pPr>
            <a:endParaRPr sz="3200"/>
          </a:p>
          <a:p>
            <a:pPr marL="0" lvl="0" indent="0" algn="l" rtl="0">
              <a:spcBef>
                <a:spcPts val="0"/>
              </a:spcBef>
              <a:spcAft>
                <a:spcPts val="0"/>
              </a:spcAft>
              <a:buNone/>
            </a:pPr>
            <a:endParaRPr/>
          </a:p>
        </p:txBody>
      </p:sp>
      <p:sp>
        <p:nvSpPr>
          <p:cNvPr id="86" name="Google Shape;86;p13"/>
          <p:cNvSpPr txBox="1">
            <a:spLocks noGrp="1"/>
          </p:cNvSpPr>
          <p:nvPr>
            <p:ph type="subTitle" idx="1"/>
          </p:nvPr>
        </p:nvSpPr>
        <p:spPr>
          <a:xfrm>
            <a:off x="6684150" y="4043850"/>
            <a:ext cx="3470700" cy="506100"/>
          </a:xfrm>
          <a:prstGeom prst="rect">
            <a:avLst/>
          </a:prstGeom>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GB" sz="1200"/>
              <a:t>Yash Bhatia 2020101007</a:t>
            </a:r>
            <a:endParaRPr sz="1200"/>
          </a:p>
          <a:p>
            <a:pPr marL="0" lvl="0" indent="0" algn="l" rtl="0">
              <a:lnSpc>
                <a:spcPct val="50000"/>
              </a:lnSpc>
              <a:spcBef>
                <a:spcPts val="1600"/>
              </a:spcBef>
              <a:spcAft>
                <a:spcPts val="0"/>
              </a:spcAft>
              <a:buNone/>
            </a:pPr>
            <a:r>
              <a:rPr lang="en-GB" sz="1200"/>
              <a:t>Laksh Balani 2020102019</a:t>
            </a:r>
            <a:endParaRPr sz="1200"/>
          </a:p>
          <a:p>
            <a:pPr marL="0" lvl="0" indent="0" algn="l" rtl="0">
              <a:lnSpc>
                <a:spcPct val="50000"/>
              </a:lnSpc>
              <a:spcBef>
                <a:spcPts val="1600"/>
              </a:spcBef>
              <a:spcAft>
                <a:spcPts val="1600"/>
              </a:spcAft>
              <a:buNone/>
            </a:pPr>
            <a:r>
              <a:rPr lang="en-GB" sz="1200"/>
              <a:t>Ishanya Sethi 2020102014</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9" name="Google Shape;149;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22"/>
          <p:cNvPicPr preferRelativeResize="0"/>
          <p:nvPr/>
        </p:nvPicPr>
        <p:blipFill>
          <a:blip r:embed="rId3">
            <a:alphaModFix/>
          </a:blip>
          <a:stretch>
            <a:fillRect/>
          </a:stretch>
        </p:blipFill>
        <p:spPr>
          <a:xfrm>
            <a:off x="406350" y="299425"/>
            <a:ext cx="8330125" cy="457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Taking the AMD(Average Magnitude Dynamics)</a:t>
            </a:r>
            <a:endParaRPr/>
          </a:p>
        </p:txBody>
      </p:sp>
      <p:sp>
        <p:nvSpPr>
          <p:cNvPr id="156" name="Google Shape;156;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For each sample shift, the filter output is then analysed in frames having 2L + 1 sample points. It is analysed from X-L to X+L. The mean of L difference values (nonlocal slopes) will represent the AMD at that time instant. Due to the higher magnitude of the vowels, the AMD values will be more in these regions as compared to other sound units. On the other hand, if the signal magnitudes are small or repetitive (i.e., periodic) over a period of time, then AMD will be nearly constant.  AMD is computed using the given formula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57" name="Google Shape;157;p23"/>
          <p:cNvPicPr preferRelativeResize="0"/>
          <p:nvPr/>
        </p:nvPicPr>
        <p:blipFill>
          <a:blip r:embed="rId3">
            <a:alphaModFix/>
          </a:blip>
          <a:stretch>
            <a:fillRect/>
          </a:stretch>
        </p:blipFill>
        <p:spPr>
          <a:xfrm>
            <a:off x="1408768" y="3616986"/>
            <a:ext cx="2580950" cy="55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3" name="Google Shape;163;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4" name="Google Shape;164;p24"/>
          <p:cNvPicPr preferRelativeResize="0"/>
          <p:nvPr/>
        </p:nvPicPr>
        <p:blipFill>
          <a:blip r:embed="rId3">
            <a:alphaModFix/>
          </a:blip>
          <a:stretch>
            <a:fillRect/>
          </a:stretch>
        </p:blipFill>
        <p:spPr>
          <a:xfrm>
            <a:off x="459825" y="245950"/>
            <a:ext cx="8255250" cy="4651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Mapping the AMDs non-linearly</a:t>
            </a:r>
            <a:endParaRPr/>
          </a:p>
        </p:txBody>
      </p:sp>
      <p:sp>
        <p:nvSpPr>
          <p:cNvPr id="170" name="Google Shape;170;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AMDs at each time instant  are then non-linearly mapped by using sigmoidal function to sharpen the transitions and suppress the variations in the higher magnitude regions. The sigmoidal function is given as : </a:t>
            </a:r>
            <a:endParaRPr/>
          </a:p>
          <a:p>
            <a:pPr marL="0" lvl="0" indent="0" algn="l" rtl="0">
              <a:spcBef>
                <a:spcPts val="1200"/>
              </a:spcBef>
              <a:spcAft>
                <a:spcPts val="1200"/>
              </a:spcAft>
              <a:buNone/>
            </a:pPr>
            <a:endParaRPr/>
          </a:p>
        </p:txBody>
      </p:sp>
      <p:pic>
        <p:nvPicPr>
          <p:cNvPr id="171" name="Google Shape;171;p25"/>
          <p:cNvPicPr preferRelativeResize="0"/>
          <p:nvPr/>
        </p:nvPicPr>
        <p:blipFill>
          <a:blip r:embed="rId3">
            <a:alphaModFix/>
          </a:blip>
          <a:stretch>
            <a:fillRect/>
          </a:stretch>
        </p:blipFill>
        <p:spPr>
          <a:xfrm>
            <a:off x="1402950" y="2522075"/>
            <a:ext cx="4202178" cy="1232125"/>
          </a:xfrm>
          <a:prstGeom prst="rect">
            <a:avLst/>
          </a:prstGeom>
          <a:noFill/>
          <a:ln>
            <a:noFill/>
          </a:ln>
        </p:spPr>
      </p:pic>
      <p:pic>
        <p:nvPicPr>
          <p:cNvPr id="172" name="Google Shape;172;p25"/>
          <p:cNvPicPr preferRelativeResize="0"/>
          <p:nvPr/>
        </p:nvPicPr>
        <p:blipFill>
          <a:blip r:embed="rId4">
            <a:alphaModFix/>
          </a:blip>
          <a:stretch>
            <a:fillRect/>
          </a:stretch>
        </p:blipFill>
        <p:spPr>
          <a:xfrm>
            <a:off x="1402950" y="3754200"/>
            <a:ext cx="2022400" cy="25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8" name="Google Shape;178;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9" name="Google Shape;179;p26"/>
          <p:cNvPicPr preferRelativeResize="0"/>
          <p:nvPr/>
        </p:nvPicPr>
        <p:blipFill>
          <a:blip r:embed="rId3">
            <a:alphaModFix/>
          </a:blip>
          <a:stretch>
            <a:fillRect/>
          </a:stretch>
        </p:blipFill>
        <p:spPr>
          <a:xfrm>
            <a:off x="399925" y="320800"/>
            <a:ext cx="8315150" cy="45019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1297500" y="379925"/>
            <a:ext cx="2588100" cy="65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FOGD</a:t>
            </a:r>
            <a:endParaRPr/>
          </a:p>
        </p:txBody>
      </p:sp>
      <p:sp>
        <p:nvSpPr>
          <p:cNvPr id="185" name="Google Shape;185;p27"/>
          <p:cNvSpPr txBox="1">
            <a:spLocks noGrp="1"/>
          </p:cNvSpPr>
          <p:nvPr>
            <p:ph type="body" idx="1"/>
          </p:nvPr>
        </p:nvSpPr>
        <p:spPr>
          <a:xfrm>
            <a:off x="1297500" y="1097450"/>
            <a:ext cx="7038900" cy="8388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a:t>The significant transition points in NL-AMD are then detected by convolving it with a 100 ms long first-order difference of Gaussian window (FOGD) having a standard deviation one sixth of the window length.</a:t>
            </a:r>
            <a:endParaRPr/>
          </a:p>
          <a:p>
            <a:pPr marL="0" lvl="0" indent="0" algn="l" rtl="0">
              <a:spcBef>
                <a:spcPts val="1200"/>
              </a:spcBef>
              <a:spcAft>
                <a:spcPts val="1200"/>
              </a:spcAft>
              <a:buNone/>
            </a:pPr>
            <a:endParaRPr/>
          </a:p>
        </p:txBody>
      </p:sp>
      <p:sp>
        <p:nvSpPr>
          <p:cNvPr id="186" name="Google Shape;186;p27"/>
          <p:cNvSpPr txBox="1"/>
          <p:nvPr/>
        </p:nvSpPr>
        <p:spPr>
          <a:xfrm>
            <a:off x="1297500" y="2294700"/>
            <a:ext cx="5378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chemeClr val="dk1"/>
                </a:solidFill>
                <a:latin typeface="Montserrat"/>
                <a:ea typeface="Montserrat"/>
                <a:cs typeface="Montserrat"/>
                <a:sym typeface="Montserrat"/>
              </a:rPr>
              <a:t>Selection of peaks and Valleys</a:t>
            </a:r>
            <a:endParaRPr sz="2400">
              <a:solidFill>
                <a:schemeClr val="dk1"/>
              </a:solidFill>
              <a:latin typeface="Montserrat"/>
              <a:ea typeface="Montserrat"/>
              <a:cs typeface="Montserrat"/>
              <a:sym typeface="Montserrat"/>
            </a:endParaRPr>
          </a:p>
        </p:txBody>
      </p:sp>
      <p:sp>
        <p:nvSpPr>
          <p:cNvPr id="187" name="Google Shape;187;p27"/>
          <p:cNvSpPr txBox="1"/>
          <p:nvPr/>
        </p:nvSpPr>
        <p:spPr>
          <a:xfrm>
            <a:off x="1297500" y="3070000"/>
            <a:ext cx="69156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rgbClr val="1B212C"/>
                </a:solidFill>
                <a:latin typeface="Lato"/>
                <a:ea typeface="Lato"/>
                <a:cs typeface="Lato"/>
                <a:sym typeface="Lato"/>
              </a:rPr>
              <a:t>The peaks and the valleys are detected by considering sum of magnitude at those points. If sum of the magnitudes is above a predefined threshold, the peaks and corresponding valleys are hypothesized as the VOPs and VEPs, respectively.</a:t>
            </a:r>
            <a:endParaRPr sz="1300">
              <a:solidFill>
                <a:srgbClr val="1B212C"/>
              </a:solidFill>
              <a:latin typeface="Lato"/>
              <a:ea typeface="Lato"/>
              <a:cs typeface="Lato"/>
              <a:sym typeface="Lato"/>
            </a:endParaRPr>
          </a:p>
          <a:p>
            <a:pPr marL="0" lvl="0" indent="0" algn="l" rtl="0">
              <a:spcBef>
                <a:spcPts val="0"/>
              </a:spcBef>
              <a:spcAft>
                <a:spcPts val="0"/>
              </a:spcAft>
              <a:buNone/>
            </a:pPr>
            <a:endParaRPr sz="1300">
              <a:solidFill>
                <a:srgbClr val="1B212C"/>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3" name="Google Shape;193;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4" name="Google Shape;194;p28"/>
          <p:cNvPicPr preferRelativeResize="0"/>
          <p:nvPr/>
        </p:nvPicPr>
        <p:blipFill>
          <a:blip r:embed="rId3">
            <a:alphaModFix/>
          </a:blip>
          <a:stretch>
            <a:fillRect/>
          </a:stretch>
        </p:blipFill>
        <p:spPr>
          <a:xfrm>
            <a:off x="374275" y="288725"/>
            <a:ext cx="8426349" cy="4630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VOP Detection using Modulation Spectrum Energy</a:t>
            </a:r>
            <a:endParaRPr/>
          </a:p>
        </p:txBody>
      </p:sp>
      <p:sp>
        <p:nvSpPr>
          <p:cNvPr id="200" name="Google Shape;200;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Modulation components refer to the slowly varying temporal envelope components in speech. The temporal envelope of speech is dominated by low-frequency components of several Hz. A representation of this type has compelling parallels to the dynamics of speech production, in which the articulators move at rates of 2–12 Hz. </a:t>
            </a:r>
            <a:endParaRPr/>
          </a:p>
          <a:p>
            <a:pPr marL="0" lvl="0" indent="0" algn="l" rtl="0">
              <a:spcBef>
                <a:spcPts val="1200"/>
              </a:spcBef>
              <a:spcAft>
                <a:spcPts val="1200"/>
              </a:spcAft>
              <a:buNone/>
            </a:pPr>
            <a:endParaRPr/>
          </a:p>
        </p:txBody>
      </p:sp>
      <p:pic>
        <p:nvPicPr>
          <p:cNvPr id="201" name="Google Shape;201;p29"/>
          <p:cNvPicPr preferRelativeResize="0"/>
          <p:nvPr/>
        </p:nvPicPr>
        <p:blipFill>
          <a:blip r:embed="rId3">
            <a:alphaModFix/>
          </a:blip>
          <a:stretch>
            <a:fillRect/>
          </a:stretch>
        </p:blipFill>
        <p:spPr>
          <a:xfrm>
            <a:off x="1926324" y="2873612"/>
            <a:ext cx="4782925" cy="1957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Modulation Spectrum</a:t>
            </a:r>
            <a:endParaRPr/>
          </a:p>
        </p:txBody>
      </p:sp>
      <p:sp>
        <p:nvSpPr>
          <p:cNvPr id="207" name="Google Shape;207;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indent="0">
              <a:buNone/>
            </a:pPr>
            <a:r>
              <a:rPr lang="en-GB"/>
              <a:t>The modulations of the normalized envelope signals are </a:t>
            </a:r>
            <a:r>
              <a:rPr lang="en-GB" err="1"/>
              <a:t>analyzed</a:t>
            </a:r>
            <a:r>
              <a:rPr lang="en-GB"/>
              <a:t> by computing the DFT over 250-ms Hamming windows with shift of 12.5 </a:t>
            </a:r>
            <a:r>
              <a:rPr lang="en-GB" err="1"/>
              <a:t>ms</a:t>
            </a:r>
            <a:r>
              <a:rPr lang="en-GB"/>
              <a:t>, in order to capture the dynamic properties of the signal. Finally, the 4–16 Hz components are added together, across all critical bands. Mathematically the modulation transfer function energies are expressed as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k1=4 Hz and k2=16 Hz and w(n) is the hamming window.</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08" name="Google Shape;208;p30"/>
          <p:cNvPicPr preferRelativeResize="0"/>
          <p:nvPr/>
        </p:nvPicPr>
        <p:blipFill>
          <a:blip r:embed="rId3">
            <a:alphaModFix/>
          </a:blip>
          <a:stretch>
            <a:fillRect/>
          </a:stretch>
        </p:blipFill>
        <p:spPr>
          <a:xfrm>
            <a:off x="1584108" y="2977910"/>
            <a:ext cx="2118400" cy="608250"/>
          </a:xfrm>
          <a:prstGeom prst="rect">
            <a:avLst/>
          </a:prstGeom>
          <a:noFill/>
          <a:ln>
            <a:noFill/>
          </a:ln>
        </p:spPr>
      </p:pic>
      <p:pic>
        <p:nvPicPr>
          <p:cNvPr id="209" name="Google Shape;209;p30"/>
          <p:cNvPicPr preferRelativeResize="0"/>
          <p:nvPr/>
        </p:nvPicPr>
        <p:blipFill>
          <a:blip r:embed="rId4">
            <a:alphaModFix/>
          </a:blip>
          <a:stretch>
            <a:fillRect/>
          </a:stretch>
        </p:blipFill>
        <p:spPr>
          <a:xfrm>
            <a:off x="4149027" y="3060087"/>
            <a:ext cx="2981325" cy="438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5" name="Google Shape;215;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6" name="Google Shape;216;p31"/>
          <p:cNvPicPr preferRelativeResize="0"/>
          <p:nvPr/>
        </p:nvPicPr>
        <p:blipFill>
          <a:blip r:embed="rId3">
            <a:alphaModFix/>
          </a:blip>
          <a:stretch>
            <a:fillRect/>
          </a:stretch>
        </p:blipFill>
        <p:spPr>
          <a:xfrm>
            <a:off x="374275" y="342175"/>
            <a:ext cx="8362201" cy="4437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GB"/>
              <a:t>Vowels are long duration, periodic and high energy sound units in a speech utterance</a:t>
            </a:r>
            <a:endParaRPr/>
          </a:p>
          <a:p>
            <a:pPr marL="457200" lvl="0" indent="-325755" algn="l" rtl="0">
              <a:spcBef>
                <a:spcPts val="0"/>
              </a:spcBef>
              <a:spcAft>
                <a:spcPts val="0"/>
              </a:spcAft>
              <a:buSzPct val="100000"/>
              <a:buChar char="●"/>
            </a:pPr>
            <a:r>
              <a:rPr lang="en-GB"/>
              <a:t>Vowel Onset Point (VOP) are the instants of starting of a vowel.</a:t>
            </a:r>
            <a:endParaRPr/>
          </a:p>
          <a:p>
            <a:pPr marL="457200" lvl="0" indent="-325755" algn="l" rtl="0">
              <a:spcBef>
                <a:spcPts val="0"/>
              </a:spcBef>
              <a:spcAft>
                <a:spcPts val="0"/>
              </a:spcAft>
              <a:buSzPct val="100000"/>
              <a:buChar char="●"/>
            </a:pPr>
            <a:r>
              <a:rPr lang="en-GB"/>
              <a:t>Vowel End Point (VEP) are the instants of ending of a vowel. </a:t>
            </a:r>
            <a:endParaRPr/>
          </a:p>
          <a:p>
            <a:pPr marL="457200" lvl="0" indent="-325755" algn="l" rtl="0">
              <a:spcBef>
                <a:spcPts val="0"/>
              </a:spcBef>
              <a:spcAft>
                <a:spcPts val="0"/>
              </a:spcAft>
              <a:buSzPct val="100000"/>
              <a:buChar char="●"/>
            </a:pPr>
            <a:r>
              <a:rPr lang="en-GB"/>
              <a:t>Both of these are equally important for accurate detection of vowels.</a:t>
            </a:r>
            <a:endParaRPr/>
          </a:p>
          <a:p>
            <a:pPr marL="457200" lvl="0" indent="-325755" algn="l" rtl="0">
              <a:spcBef>
                <a:spcPts val="0"/>
              </a:spcBef>
              <a:spcAft>
                <a:spcPts val="0"/>
              </a:spcAft>
              <a:buSzPct val="100000"/>
              <a:buChar char="●"/>
            </a:pPr>
            <a:r>
              <a:rPr lang="en-GB"/>
              <a:t>The frequency response of the vocal-tract system as well as the excitation source information are better manifested within the vowels</a:t>
            </a:r>
            <a:endParaRPr/>
          </a:p>
          <a:p>
            <a:pPr marL="457200" lvl="0" indent="-325755" algn="l" rtl="0">
              <a:spcBef>
                <a:spcPts val="0"/>
              </a:spcBef>
              <a:spcAft>
                <a:spcPts val="0"/>
              </a:spcAft>
              <a:buSzPct val="100000"/>
              <a:buChar char="●"/>
            </a:pPr>
            <a:r>
              <a:rPr lang="en-GB"/>
              <a:t>A vowel sound unit may be viewed as consisting of three regions viz. onset, steady and offset regions. </a:t>
            </a:r>
            <a:endParaRPr/>
          </a:p>
          <a:p>
            <a:pPr marL="914400" lvl="1" indent="-298767" algn="l" rtl="0">
              <a:spcBef>
                <a:spcPts val="0"/>
              </a:spcBef>
              <a:spcAft>
                <a:spcPts val="0"/>
              </a:spcAft>
              <a:buSzPct val="100000"/>
              <a:buChar char="○"/>
            </a:pPr>
            <a:r>
              <a:rPr lang="en-GB" sz="1300"/>
              <a:t>The change in signal energy and periodicity at the VOPs is quite sharp and comparatively higher. </a:t>
            </a:r>
            <a:endParaRPr sz="1300"/>
          </a:p>
          <a:p>
            <a:pPr marL="914400" lvl="1" indent="-298767" algn="l" rtl="0">
              <a:spcBef>
                <a:spcPts val="0"/>
              </a:spcBef>
              <a:spcAft>
                <a:spcPts val="0"/>
              </a:spcAft>
              <a:buSzPct val="100000"/>
              <a:buChar char="○"/>
            </a:pPr>
            <a:r>
              <a:rPr lang="en-GB" sz="1300"/>
              <a:t>Signal magnitude maintains a nearly constant value within the steady regions. </a:t>
            </a:r>
            <a:endParaRPr sz="1300"/>
          </a:p>
          <a:p>
            <a:pPr marL="914400" lvl="1" indent="-298767" algn="l" rtl="0">
              <a:spcBef>
                <a:spcPts val="0"/>
              </a:spcBef>
              <a:spcAft>
                <a:spcPts val="0"/>
              </a:spcAft>
              <a:buSzPct val="100000"/>
              <a:buChar char="○"/>
            </a:pPr>
            <a:r>
              <a:rPr lang="en-GB" sz="1300"/>
              <a:t>The signal decays slowly around VEPs</a:t>
            </a:r>
            <a:endParaRPr sz="1300"/>
          </a:p>
          <a:p>
            <a:pPr marL="0" lvl="0" indent="0" algn="l" rtl="0">
              <a:spcBef>
                <a:spcPts val="1200"/>
              </a:spcBef>
              <a:spcAft>
                <a:spcPts val="0"/>
              </a:spcAft>
              <a:buNone/>
            </a:pPr>
            <a:endParaRPr>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Enhancement of Modulation Spectrum</a:t>
            </a:r>
            <a:endParaRPr/>
          </a:p>
        </p:txBody>
      </p:sp>
      <p:sp>
        <p:nvSpPr>
          <p:cNvPr id="222" name="Google Shape;222;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Since we got the energy distribution now, we need to further enhance our energy spectrum to remove close peaks and smoothen the signal. The change in VOP is further enhanced by computing its slope using FOD (first order differential). </a:t>
            </a:r>
            <a:endParaRPr/>
          </a:p>
          <a:p>
            <a:pPr marL="0" lvl="0" indent="0" algn="l" rtl="0">
              <a:spcBef>
                <a:spcPts val="1200"/>
              </a:spcBef>
              <a:spcAft>
                <a:spcPts val="0"/>
              </a:spcAft>
              <a:buNone/>
            </a:pPr>
            <a:r>
              <a:rPr lang="en-GB"/>
              <a:t>These values are then convolved with FOGD operator (first order gaussian differentiator) and the output is the VOP evidence. Thus our VOP evidence plot show us the various vowel onset points in our speech signal.</a:t>
            </a:r>
            <a:endParaRPr/>
          </a:p>
          <a:p>
            <a:pPr marL="0" lvl="0" indent="0" algn="l" rtl="0">
              <a:spcBef>
                <a:spcPts val="1200"/>
              </a:spcBef>
              <a:spcAft>
                <a:spcPts val="0"/>
              </a:spcAft>
              <a:buNone/>
            </a:pPr>
            <a:r>
              <a:rPr lang="en-GB"/>
              <a:t>The peak in the VOP evidence plot selected on a threshold basis indicates the location of the VOP.</a:t>
            </a: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28" name="Google Shape;228;p33"/>
          <p:cNvPicPr preferRelativeResize="0"/>
          <p:nvPr/>
        </p:nvPicPr>
        <p:blipFill>
          <a:blip r:embed="rId3">
            <a:alphaModFix/>
          </a:blip>
          <a:stretch>
            <a:fillRect/>
          </a:stretch>
        </p:blipFill>
        <p:spPr>
          <a:xfrm>
            <a:off x="312775" y="297500"/>
            <a:ext cx="8391599" cy="4396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4" name="Google Shape;234;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5" name="Google Shape;235;p34"/>
          <p:cNvPicPr preferRelativeResize="0"/>
          <p:nvPr/>
        </p:nvPicPr>
        <p:blipFill>
          <a:blip r:embed="rId3">
            <a:alphaModFix/>
          </a:blip>
          <a:stretch>
            <a:fillRect/>
          </a:stretch>
        </p:blipFill>
        <p:spPr>
          <a:xfrm>
            <a:off x="318025" y="259625"/>
            <a:ext cx="8450525" cy="4595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Manually Marked VOPs</a:t>
            </a:r>
            <a:endParaRPr/>
          </a:p>
          <a:p>
            <a:pPr marL="0" lvl="0" indent="0" algn="l" rtl="0">
              <a:spcBef>
                <a:spcPts val="0"/>
              </a:spcBef>
              <a:spcAft>
                <a:spcPts val="0"/>
              </a:spcAft>
              <a:buNone/>
            </a:pPr>
            <a:endParaRPr/>
          </a:p>
        </p:txBody>
      </p:sp>
      <p:sp>
        <p:nvSpPr>
          <p:cNvPr id="241" name="Google Shape;241;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a:t>Manually marked VOPs for the same audio signal:</a:t>
            </a:r>
            <a:endParaRPr lang="en-US"/>
          </a:p>
          <a:p>
            <a:pPr marL="0" indent="0">
              <a:spcBef>
                <a:spcPts val="1200"/>
              </a:spcBef>
              <a:buNone/>
            </a:pPr>
            <a:endParaRPr/>
          </a:p>
          <a:p>
            <a:pPr marL="0" lvl="0" indent="0" algn="l" rtl="0">
              <a:spcBef>
                <a:spcPts val="1200"/>
              </a:spcBef>
              <a:spcAft>
                <a:spcPts val="0"/>
              </a:spcAft>
              <a:buNone/>
            </a:pPr>
            <a:endParaRPr/>
          </a:p>
          <a:p>
            <a:pPr marL="0" indent="0">
              <a:spcBef>
                <a:spcPts val="1200"/>
              </a:spcBef>
              <a:buNone/>
            </a:pPr>
            <a:endParaRPr lang="en-GB"/>
          </a:p>
          <a:p>
            <a:pPr marL="0" indent="0">
              <a:spcBef>
                <a:spcPts val="1200"/>
              </a:spcBef>
              <a:buNone/>
            </a:pPr>
            <a:endParaRPr lang="en-GB"/>
          </a:p>
          <a:p>
            <a:pPr marL="0" indent="0">
              <a:lnSpc>
                <a:spcPct val="114999"/>
              </a:lnSpc>
              <a:spcBef>
                <a:spcPts val="1200"/>
              </a:spcBef>
              <a:buNone/>
            </a:pPr>
            <a:r>
              <a:rPr lang="en-GB"/>
              <a:t>There are 12 VOPs in the above plot. </a:t>
            </a:r>
            <a:endParaRPr/>
          </a:p>
          <a:p>
            <a:pPr marL="0" lvl="0" indent="0" algn="l" rtl="0">
              <a:spcBef>
                <a:spcPts val="1200"/>
              </a:spcBef>
              <a:spcAft>
                <a:spcPts val="0"/>
              </a:spcAft>
              <a:buNone/>
            </a:pPr>
            <a:endParaRPr/>
          </a:p>
          <a:p>
            <a:pPr marL="0" lvl="0" indent="0" algn="r" rtl="0">
              <a:spcBef>
                <a:spcPts val="1200"/>
              </a:spcBef>
              <a:spcAft>
                <a:spcPts val="0"/>
              </a:spcAft>
              <a:buNone/>
            </a:pPr>
            <a:r>
              <a:rPr lang="en-GB" sz="1000"/>
              <a:t>Plot from research paper VOP_ref1</a:t>
            </a:r>
            <a:endParaRPr sz="1000"/>
          </a:p>
          <a:p>
            <a:pPr marL="0" lvl="0" indent="0" algn="l" rtl="0">
              <a:spcBef>
                <a:spcPts val="1200"/>
              </a:spcBef>
              <a:spcAft>
                <a:spcPts val="1200"/>
              </a:spcAft>
              <a:buNone/>
            </a:pPr>
            <a:endParaRPr/>
          </a:p>
        </p:txBody>
      </p:sp>
      <p:pic>
        <p:nvPicPr>
          <p:cNvPr id="242" name="Google Shape;242;p35"/>
          <p:cNvPicPr preferRelativeResize="0"/>
          <p:nvPr/>
        </p:nvPicPr>
        <p:blipFill>
          <a:blip r:embed="rId3">
            <a:alphaModFix/>
          </a:blip>
          <a:stretch>
            <a:fillRect/>
          </a:stretch>
        </p:blipFill>
        <p:spPr>
          <a:xfrm>
            <a:off x="2683119" y="1721461"/>
            <a:ext cx="3684343" cy="145109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Comparison of both methods</a:t>
            </a:r>
            <a:endParaRPr/>
          </a:p>
        </p:txBody>
      </p:sp>
      <p:sp>
        <p:nvSpPr>
          <p:cNvPr id="248" name="Google Shape;248;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Number of VOPs Detected:</a:t>
            </a:r>
            <a:endParaRPr/>
          </a:p>
          <a:p>
            <a:pPr marL="914400" lvl="1" indent="-317500" algn="l" rtl="0">
              <a:spcBef>
                <a:spcPts val="0"/>
              </a:spcBef>
              <a:spcAft>
                <a:spcPts val="0"/>
              </a:spcAft>
              <a:buSzPts val="1400"/>
              <a:buChar char="○"/>
            </a:pPr>
            <a:r>
              <a:rPr lang="en-GB"/>
              <a:t>10 using average magnitude dynamics(AMD)</a:t>
            </a:r>
            <a:endParaRPr/>
          </a:p>
          <a:p>
            <a:pPr marL="914400" lvl="1" indent="-317500" algn="l" rtl="0">
              <a:spcBef>
                <a:spcPts val="0"/>
              </a:spcBef>
              <a:spcAft>
                <a:spcPts val="0"/>
              </a:spcAft>
              <a:buSzPts val="1400"/>
              <a:buChar char="○"/>
            </a:pPr>
            <a:r>
              <a:rPr lang="en-GB"/>
              <a:t>10 using Modulation Spectrum Energies</a:t>
            </a:r>
            <a:endParaRPr/>
          </a:p>
          <a:p>
            <a:pPr marL="457200" lvl="0" indent="-342900" algn="l" rtl="0">
              <a:spcBef>
                <a:spcPts val="0"/>
              </a:spcBef>
              <a:spcAft>
                <a:spcPts val="0"/>
              </a:spcAft>
              <a:buSzPts val="1800"/>
              <a:buChar char="●"/>
            </a:pPr>
            <a:r>
              <a:rPr lang="en-GB"/>
              <a:t>The VOPs detected using Modulation Spectrum Energies are slightly delayed due to the filters used in the MATLAB code.</a:t>
            </a:r>
            <a:endParaRPr/>
          </a:p>
          <a:p>
            <a:pPr marL="457200" lvl="0" indent="-342900" algn="l" rtl="0">
              <a:spcBef>
                <a:spcPts val="0"/>
              </a:spcBef>
              <a:spcAft>
                <a:spcPts val="0"/>
              </a:spcAft>
              <a:buSzPts val="1800"/>
              <a:buChar char="●"/>
            </a:pPr>
            <a:r>
              <a:rPr lang="en-GB"/>
              <a:t>The method using AMD gives a peak at t=0. This is a falsely detected VOP. It is due to calculations at initial points of the signal.</a:t>
            </a:r>
            <a:endParaRPr/>
          </a:p>
          <a:p>
            <a:pPr marL="457200" lvl="0" indent="-342900" algn="l" rtl="0">
              <a:spcBef>
                <a:spcPts val="0"/>
              </a:spcBef>
              <a:spcAft>
                <a:spcPts val="0"/>
              </a:spcAft>
              <a:buSzPts val="1800"/>
              <a:buChar char="●"/>
            </a:pPr>
            <a:r>
              <a:rPr lang="en-GB"/>
              <a:t>Both the methods give 9 common VOPs (slightly delayed).</a:t>
            </a:r>
            <a:endParaRPr/>
          </a:p>
          <a:p>
            <a:pPr marL="457200" lvl="0" indent="-342900" algn="l" rtl="0">
              <a:spcBef>
                <a:spcPts val="0"/>
              </a:spcBef>
              <a:spcAft>
                <a:spcPts val="0"/>
              </a:spcAft>
              <a:buSzPts val="1800"/>
              <a:buChar char="●"/>
            </a:pPr>
            <a:r>
              <a:rPr lang="en-GB"/>
              <a:t>The method using Modulation Spectrum Energies gives a spurious VOP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54" name="Google Shape;254;p3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5" name="Google Shape;255;p37"/>
          <p:cNvPicPr preferRelativeResize="0"/>
          <p:nvPr/>
        </p:nvPicPr>
        <p:blipFill>
          <a:blip r:embed="rId3">
            <a:alphaModFix/>
          </a:blip>
          <a:stretch>
            <a:fillRect/>
          </a:stretch>
        </p:blipFill>
        <p:spPr>
          <a:xfrm>
            <a:off x="301025" y="283363"/>
            <a:ext cx="8435424" cy="457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61" name="Google Shape;261;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2" name="Google Shape;262;p38"/>
          <p:cNvPicPr preferRelativeResize="0"/>
          <p:nvPr/>
        </p:nvPicPr>
        <p:blipFill>
          <a:blip r:embed="rId3">
            <a:alphaModFix/>
          </a:blip>
          <a:stretch>
            <a:fillRect/>
          </a:stretch>
        </p:blipFill>
        <p:spPr>
          <a:xfrm>
            <a:off x="304950" y="267325"/>
            <a:ext cx="8474301" cy="45981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Contribution</a:t>
            </a:r>
            <a:endParaRPr/>
          </a:p>
        </p:txBody>
      </p:sp>
      <p:sp>
        <p:nvSpPr>
          <p:cNvPr id="268" name="Google Shape;268;p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Laksh Balani   : Single pole filtering, first order gaussian differentiation (FOGD), detection of modulation spectrum</a:t>
            </a:r>
            <a:endParaRPr/>
          </a:p>
          <a:p>
            <a:pPr marL="0" lvl="0" indent="0" algn="l" rtl="0">
              <a:spcBef>
                <a:spcPts val="1200"/>
              </a:spcBef>
              <a:spcAft>
                <a:spcPts val="0"/>
              </a:spcAft>
              <a:buNone/>
            </a:pPr>
            <a:r>
              <a:rPr lang="en-GB"/>
              <a:t>Yash Bhatia     : Low pass filtering, non linear mapping of AMD and enhancement of modulation spectrum </a:t>
            </a:r>
            <a:endParaRPr/>
          </a:p>
          <a:p>
            <a:pPr marL="0" lvl="0" indent="0" algn="l" rtl="0">
              <a:spcBef>
                <a:spcPts val="1200"/>
              </a:spcBef>
              <a:spcAft>
                <a:spcPts val="1200"/>
              </a:spcAft>
              <a:buNone/>
            </a:pPr>
            <a:r>
              <a:rPr lang="en-GB"/>
              <a:t>Ishanya Sethi   : Plotting the VOPs by finding peaks, and comparison of the hilbert and VOP plots obtained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a:p>
        </p:txBody>
      </p:sp>
      <p:sp>
        <p:nvSpPr>
          <p:cNvPr id="274" name="Google Shape;274;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Vowel Onset Point Detection Using Source, Spectral Peaks, and Modulation Spectrum Energies by S. R. Mahadeva Prasanna, Member, IEEE, B. V. Sandeep Reddy, and P. Krishnamoorthy, Student Member, IEEE</a:t>
            </a:r>
            <a:endParaRPr/>
          </a:p>
          <a:p>
            <a:pPr marL="457200" lvl="0" indent="-342900" algn="l" rtl="0">
              <a:spcBef>
                <a:spcPts val="0"/>
              </a:spcBef>
              <a:spcAft>
                <a:spcPts val="0"/>
              </a:spcAft>
              <a:buSzPts val="1800"/>
              <a:buChar char="●"/>
            </a:pPr>
            <a:r>
              <a:rPr lang="en-GB"/>
              <a:t>An efficient approach for detecting vowel onset and offset points in speech signal by Sarmila Garnaik  Avinash Kumar Gayadhar Pradhan Kabiraj Sethi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body" idx="1"/>
          </p:nvPr>
        </p:nvSpPr>
        <p:spPr>
          <a:xfrm>
            <a:off x="2888100" y="2080825"/>
            <a:ext cx="3036000" cy="1085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4600"/>
              <a:t>Thank You</a:t>
            </a:r>
            <a:endParaRPr sz="4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Detection of vowel onset and offset points using average magnitude dynamics(AMD)</a:t>
            </a:r>
            <a:endParaRPr/>
          </a:p>
          <a:p>
            <a:pPr marL="0" lvl="0" indent="0" algn="l" rtl="0">
              <a:spcBef>
                <a:spcPts val="0"/>
              </a:spcBef>
              <a:spcAft>
                <a:spcPts val="0"/>
              </a:spcAft>
              <a:buNone/>
            </a:pPr>
            <a:endParaRPr/>
          </a:p>
        </p:txBody>
      </p:sp>
      <p:sp>
        <p:nvSpPr>
          <p:cNvPr id="98" name="Google Shape;98;p15"/>
          <p:cNvSpPr txBox="1">
            <a:spLocks noGrp="1"/>
          </p:cNvSpPr>
          <p:nvPr>
            <p:ph type="body" idx="1"/>
          </p:nvPr>
        </p:nvSpPr>
        <p:spPr>
          <a:xfrm>
            <a:off x="3930900" y="1374300"/>
            <a:ext cx="4374600" cy="2911200"/>
          </a:xfrm>
          <a:prstGeom prst="rect">
            <a:avLst/>
          </a:prstGeom>
        </p:spPr>
        <p:txBody>
          <a:bodyPr spcFirstLastPara="1" wrap="square" lIns="91425" tIns="91425" rIns="91425" bIns="91425" anchor="t" anchorCtr="0">
            <a:normAutofit lnSpcReduction="20000"/>
          </a:bodyPr>
          <a:lstStyle/>
          <a:p>
            <a:pPr marL="457200" lvl="0" indent="-304800" algn="l" rtl="0">
              <a:spcBef>
                <a:spcPts val="0"/>
              </a:spcBef>
              <a:spcAft>
                <a:spcPts val="0"/>
              </a:spcAft>
              <a:buClr>
                <a:schemeClr val="dk2"/>
              </a:buClr>
              <a:buSzPts val="1200"/>
              <a:buChar char="●"/>
            </a:pPr>
            <a:r>
              <a:rPr lang="en-GB" sz="1200">
                <a:solidFill>
                  <a:schemeClr val="dk2"/>
                </a:solidFill>
              </a:rPr>
              <a:t>The speech signal is first processed through a low-pass filter to preserve the signal components corresponding to 0–2500 Hz frequency band. Then, the analytic signal xa(n) of the low-pass filtered  is constructed by using the Hilbert transform</a:t>
            </a:r>
            <a:endParaRPr sz="1200">
              <a:solidFill>
                <a:schemeClr val="dk2"/>
              </a:solidFill>
            </a:endParaRPr>
          </a:p>
          <a:p>
            <a:pPr marL="457200" lvl="0" indent="-304800" algn="l" rtl="0">
              <a:spcBef>
                <a:spcPts val="0"/>
              </a:spcBef>
              <a:spcAft>
                <a:spcPts val="0"/>
              </a:spcAft>
              <a:buClr>
                <a:schemeClr val="dk2"/>
              </a:buClr>
              <a:buSzPts val="1200"/>
              <a:buChar char="●"/>
            </a:pPr>
            <a:r>
              <a:rPr lang="en-GB" sz="1200">
                <a:solidFill>
                  <a:schemeClr val="dk2"/>
                </a:solidFill>
              </a:rPr>
              <a:t>At each time instant, the differences between L preceding and succeeding sample values are computed. The mean of L difference values (nonlocal slopes) will represent the AMD at that time instant.</a:t>
            </a:r>
            <a:endParaRPr sz="1200">
              <a:solidFill>
                <a:schemeClr val="dk2"/>
              </a:solidFill>
            </a:endParaRPr>
          </a:p>
          <a:p>
            <a:pPr marL="457200" lvl="0" indent="-304800" algn="l" rtl="0">
              <a:spcBef>
                <a:spcPts val="0"/>
              </a:spcBef>
              <a:spcAft>
                <a:spcPts val="0"/>
              </a:spcAft>
              <a:buClr>
                <a:schemeClr val="dk2"/>
              </a:buClr>
              <a:buSzPts val="1200"/>
              <a:buChar char="●"/>
            </a:pPr>
            <a:r>
              <a:rPr lang="en-GB" sz="1200">
                <a:solidFill>
                  <a:schemeClr val="dk2"/>
                </a:solidFill>
              </a:rPr>
              <a:t>Significant transition points in NL-AMD are then convolved by convolving it with a Gaussian window having a standard deviation one sixth of the window length.</a:t>
            </a:r>
            <a:endParaRPr sz="1200">
              <a:solidFill>
                <a:schemeClr val="dk2"/>
              </a:solidFill>
            </a:endParaRPr>
          </a:p>
          <a:p>
            <a:pPr marL="0" lvl="0" indent="0" algn="l" rtl="0">
              <a:spcBef>
                <a:spcPts val="1200"/>
              </a:spcBef>
              <a:spcAft>
                <a:spcPts val="1200"/>
              </a:spcAft>
              <a:buNone/>
            </a:pPr>
            <a:endParaRPr/>
          </a:p>
        </p:txBody>
      </p:sp>
      <p:pic>
        <p:nvPicPr>
          <p:cNvPr id="99" name="Google Shape;99;p15"/>
          <p:cNvPicPr preferRelativeResize="0"/>
          <p:nvPr/>
        </p:nvPicPr>
        <p:blipFill>
          <a:blip r:embed="rId3">
            <a:alphaModFix/>
          </a:blip>
          <a:stretch>
            <a:fillRect/>
          </a:stretch>
        </p:blipFill>
        <p:spPr>
          <a:xfrm>
            <a:off x="111450" y="2623750"/>
            <a:ext cx="3819449" cy="882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6" name="Google Shape;106;p16"/>
          <p:cNvPicPr preferRelativeResize="0"/>
          <p:nvPr/>
        </p:nvPicPr>
        <p:blipFill>
          <a:blip r:embed="rId3">
            <a:alphaModFix/>
          </a:blip>
          <a:stretch>
            <a:fillRect/>
          </a:stretch>
        </p:blipFill>
        <p:spPr>
          <a:xfrm>
            <a:off x="512325" y="203700"/>
            <a:ext cx="8245549" cy="473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1229800" y="393750"/>
            <a:ext cx="7038900" cy="657600"/>
          </a:xfrm>
          <a:prstGeom prst="rect">
            <a:avLst/>
          </a:prstGeom>
        </p:spPr>
        <p:txBody>
          <a:bodyPr spcFirstLastPara="1" wrap="square" lIns="91425" tIns="91425" rIns="91425" bIns="91425" anchor="t" anchorCtr="0">
            <a:normAutofit/>
          </a:bodyPr>
          <a:lstStyle/>
          <a:p>
            <a:pPr marL="457200" lvl="0" indent="-419100" algn="l" rtl="0">
              <a:spcBef>
                <a:spcPts val="0"/>
              </a:spcBef>
              <a:spcAft>
                <a:spcPts val="0"/>
              </a:spcAft>
              <a:buSzPts val="3000"/>
              <a:buAutoNum type="arabicPeriod"/>
            </a:pPr>
            <a:r>
              <a:rPr lang="en-GB"/>
              <a:t>Passing through low pass filter</a:t>
            </a:r>
            <a:endParaRPr/>
          </a:p>
        </p:txBody>
      </p:sp>
      <p:sp>
        <p:nvSpPr>
          <p:cNvPr id="112" name="Google Shape;112;p17"/>
          <p:cNvSpPr txBox="1">
            <a:spLocks noGrp="1"/>
          </p:cNvSpPr>
          <p:nvPr>
            <p:ph type="body" idx="1"/>
          </p:nvPr>
        </p:nvSpPr>
        <p:spPr>
          <a:xfrm>
            <a:off x="1297500" y="1567550"/>
            <a:ext cx="7038900" cy="14094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GB"/>
              <a:t>Firstly, the speech signal is  processed through a low-pass filter to preserve the signal components corresponding to 0–2500 Hz frequency band. For most of the vowels, the signal energy is predominantly concentrated in the considered frequency band. The low-pass filtering will help in suppressing the signal energy due most of the high frequency sound units.</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8" name="Google Shape;118;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9" name="Google Shape;119;p18"/>
          <p:cNvPicPr preferRelativeResize="0"/>
          <p:nvPr/>
        </p:nvPicPr>
        <p:blipFill>
          <a:blip r:embed="rId3">
            <a:alphaModFix/>
          </a:blip>
          <a:stretch>
            <a:fillRect/>
          </a:stretch>
        </p:blipFill>
        <p:spPr>
          <a:xfrm>
            <a:off x="395650" y="245950"/>
            <a:ext cx="8372899" cy="466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2. Magnitude of Analytic Signal</a:t>
            </a:r>
            <a:endParaRPr/>
          </a:p>
        </p:txBody>
      </p:sp>
      <p:sp>
        <p:nvSpPr>
          <p:cNvPr id="125" name="Google Shape;125;p19"/>
          <p:cNvSpPr txBox="1">
            <a:spLocks noGrp="1"/>
          </p:cNvSpPr>
          <p:nvPr>
            <p:ph type="body" idx="1"/>
          </p:nvPr>
        </p:nvSpPr>
        <p:spPr>
          <a:xfrm>
            <a:off x="1230775" y="1567550"/>
            <a:ext cx="7105500" cy="35760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en-GB"/>
              <a:t>Using Hilbert Transform, the analytic signal of the low-passed speech signal is constructed. The magnitude of the analytic signal is known as the Hilbert envelope (HE). The HE will enhance the time varying nature of the filtered speech signal x(n). The equations are : </a:t>
            </a:r>
            <a:endParaRPr/>
          </a:p>
          <a:p>
            <a:pPr marL="0" lvl="0" indent="0" algn="l" rtl="0">
              <a:spcBef>
                <a:spcPts val="1200"/>
              </a:spcBef>
              <a:spcAft>
                <a:spcPts val="0"/>
              </a:spcAft>
              <a:buNone/>
            </a:pPr>
            <a:r>
              <a:rPr lang="en-GB"/>
              <a:t>    </a:t>
            </a:r>
            <a:endParaRPr/>
          </a:p>
          <a:p>
            <a:pPr marL="0" lvl="0" indent="0" algn="l" rtl="0">
              <a:spcBef>
                <a:spcPts val="1200"/>
              </a:spcBef>
              <a:spcAft>
                <a:spcPts val="0"/>
              </a:spcAft>
              <a:buNone/>
            </a:pPr>
            <a:r>
              <a:rPr lang="en-GB"/>
              <a:t>Where xh(n) is the Hilbert transform of x(n).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X(ω) is the discrete Fourier transform (DFT) of x(n). IDFT refers to inverse of DFT. The magnitude of the analytic signal xa(n) is given above.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26" name="Google Shape;126;p19"/>
          <p:cNvPicPr preferRelativeResize="0"/>
          <p:nvPr/>
        </p:nvPicPr>
        <p:blipFill>
          <a:blip r:embed="rId3">
            <a:alphaModFix/>
          </a:blip>
          <a:stretch>
            <a:fillRect/>
          </a:stretch>
        </p:blipFill>
        <p:spPr>
          <a:xfrm>
            <a:off x="1380475" y="2302410"/>
            <a:ext cx="1814748" cy="359950"/>
          </a:xfrm>
          <a:prstGeom prst="rect">
            <a:avLst/>
          </a:prstGeom>
          <a:noFill/>
          <a:ln>
            <a:noFill/>
          </a:ln>
        </p:spPr>
      </p:pic>
      <p:pic>
        <p:nvPicPr>
          <p:cNvPr id="127" name="Google Shape;127;p19"/>
          <p:cNvPicPr preferRelativeResize="0"/>
          <p:nvPr/>
        </p:nvPicPr>
        <p:blipFill>
          <a:blip r:embed="rId4">
            <a:alphaModFix/>
          </a:blip>
          <a:stretch>
            <a:fillRect/>
          </a:stretch>
        </p:blipFill>
        <p:spPr>
          <a:xfrm>
            <a:off x="1326414" y="2914916"/>
            <a:ext cx="2021075" cy="1035675"/>
          </a:xfrm>
          <a:prstGeom prst="rect">
            <a:avLst/>
          </a:prstGeom>
          <a:noFill/>
          <a:ln>
            <a:noFill/>
          </a:ln>
        </p:spPr>
      </p:pic>
      <p:pic>
        <p:nvPicPr>
          <p:cNvPr id="128" name="Google Shape;128;p19"/>
          <p:cNvPicPr preferRelativeResize="0"/>
          <p:nvPr/>
        </p:nvPicPr>
        <p:blipFill>
          <a:blip r:embed="rId5">
            <a:alphaModFix/>
          </a:blip>
          <a:stretch>
            <a:fillRect/>
          </a:stretch>
        </p:blipFill>
        <p:spPr>
          <a:xfrm>
            <a:off x="3699483" y="3438143"/>
            <a:ext cx="2173150" cy="5047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5" name="Google Shape;135;p20"/>
          <p:cNvPicPr preferRelativeResize="0"/>
          <p:nvPr/>
        </p:nvPicPr>
        <p:blipFill>
          <a:blip r:embed="rId3">
            <a:alphaModFix/>
          </a:blip>
          <a:stretch>
            <a:fillRect/>
          </a:stretch>
        </p:blipFill>
        <p:spPr>
          <a:xfrm>
            <a:off x="459825" y="278025"/>
            <a:ext cx="8298025" cy="461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Single Pole Filtering</a:t>
            </a:r>
            <a:endParaRPr/>
          </a:p>
          <a:p>
            <a:pPr marL="0" lvl="0" indent="0" algn="l" rtl="0">
              <a:spcBef>
                <a:spcPts val="0"/>
              </a:spcBef>
              <a:spcAft>
                <a:spcPts val="0"/>
              </a:spcAft>
              <a:buNone/>
            </a:pPr>
            <a:endParaRPr/>
          </a:p>
        </p:txBody>
      </p:sp>
      <p:sp>
        <p:nvSpPr>
          <p:cNvPr id="141" name="Google Shape;141;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t>The Hilbert envelope (HE) of a signal is then passed through a Single Pole filter. The HE ensures that the output is an increasing function of time. The stability of the filter is ensured by resetting the filter output to zero after a period of time. The equation of the filter and output are given by:</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And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2" name="Google Shape;142;p21"/>
          <p:cNvPicPr preferRelativeResize="0"/>
          <p:nvPr/>
        </p:nvPicPr>
        <p:blipFill>
          <a:blip r:embed="rId3">
            <a:alphaModFix/>
          </a:blip>
          <a:stretch>
            <a:fillRect/>
          </a:stretch>
        </p:blipFill>
        <p:spPr>
          <a:xfrm>
            <a:off x="1394300" y="2508775"/>
            <a:ext cx="1191475" cy="476600"/>
          </a:xfrm>
          <a:prstGeom prst="rect">
            <a:avLst/>
          </a:prstGeom>
          <a:noFill/>
          <a:ln>
            <a:noFill/>
          </a:ln>
        </p:spPr>
      </p:pic>
      <p:pic>
        <p:nvPicPr>
          <p:cNvPr id="143" name="Google Shape;143;p21"/>
          <p:cNvPicPr preferRelativeResize="0"/>
          <p:nvPr/>
        </p:nvPicPr>
        <p:blipFill>
          <a:blip r:embed="rId4">
            <a:alphaModFix/>
          </a:blip>
          <a:stretch>
            <a:fillRect/>
          </a:stretch>
        </p:blipFill>
        <p:spPr>
          <a:xfrm>
            <a:off x="1394300" y="3704775"/>
            <a:ext cx="1520825" cy="2812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29</Slides>
  <Notes>29</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Geometric</vt:lpstr>
      <vt:lpstr>Comparison of vowel detection methods.  </vt:lpstr>
      <vt:lpstr>Introduction</vt:lpstr>
      <vt:lpstr>Detection of vowel onset and offset points using average magnitude dynamics(AMD) </vt:lpstr>
      <vt:lpstr>PowerPoint Presentation</vt:lpstr>
      <vt:lpstr>Passing through low pass filter</vt:lpstr>
      <vt:lpstr>PowerPoint Presentation</vt:lpstr>
      <vt:lpstr>2. Magnitude of Analytic Signal</vt:lpstr>
      <vt:lpstr>PowerPoint Presentation</vt:lpstr>
      <vt:lpstr>Single Pole Filtering </vt:lpstr>
      <vt:lpstr>PowerPoint Presentation</vt:lpstr>
      <vt:lpstr>Taking the AMD(Average Magnitude Dynamics)</vt:lpstr>
      <vt:lpstr>PowerPoint Presentation</vt:lpstr>
      <vt:lpstr>Mapping the AMDs non-linearly</vt:lpstr>
      <vt:lpstr>PowerPoint Presentation</vt:lpstr>
      <vt:lpstr>FOGD</vt:lpstr>
      <vt:lpstr>PowerPoint Presentation</vt:lpstr>
      <vt:lpstr>VOP Detection using Modulation Spectrum Energy</vt:lpstr>
      <vt:lpstr>Modulation Spectrum</vt:lpstr>
      <vt:lpstr>PowerPoint Presentation</vt:lpstr>
      <vt:lpstr>Enhancement of Modulation Spectrum</vt:lpstr>
      <vt:lpstr>PowerPoint Presentation</vt:lpstr>
      <vt:lpstr>PowerPoint Presentation</vt:lpstr>
      <vt:lpstr>Manually Marked VOPs </vt:lpstr>
      <vt:lpstr>Comparison of both methods</vt:lpstr>
      <vt:lpstr>PowerPoint Presentation</vt:lpstr>
      <vt:lpstr>PowerPoint Presentation</vt:lpstr>
      <vt:lpstr>Contribution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vowel detection methods.  </dc:title>
  <cp:revision>1</cp:revision>
  <dcterms:modified xsi:type="dcterms:W3CDTF">2022-11-16T00:03:44Z</dcterms:modified>
</cp:coreProperties>
</file>