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84CB6A-0115-420F-A18A-5FE9788343F2}" v="297" dt="2024-08-27T07:03:15.6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6E57D1-1D71-4FF9-8C4E-B46E8A8AD296}"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F53531D2-6057-43F2-B4FE-10FBB9AF0EBF}">
      <dgm:prSet/>
      <dgm:spPr/>
      <dgm:t>
        <a:bodyPr/>
        <a:lstStyle/>
        <a:p>
          <a:pPr>
            <a:defRPr b="1"/>
          </a:pPr>
          <a:r>
            <a:rPr lang="en-US"/>
            <a:t>Growth in Projects:</a:t>
          </a:r>
        </a:p>
      </dgm:t>
    </dgm:pt>
    <dgm:pt modelId="{676A71FB-937B-427A-A9DA-3C07052465B6}" type="parTrans" cxnId="{E5D3C9F8-F0FB-4717-9162-A7BD3F3FF9E5}">
      <dgm:prSet/>
      <dgm:spPr/>
      <dgm:t>
        <a:bodyPr/>
        <a:lstStyle/>
        <a:p>
          <a:endParaRPr lang="en-US"/>
        </a:p>
      </dgm:t>
    </dgm:pt>
    <dgm:pt modelId="{69D52D66-28FD-49F7-AABB-5926422698B0}" type="sibTrans" cxnId="{E5D3C9F8-F0FB-4717-9162-A7BD3F3FF9E5}">
      <dgm:prSet/>
      <dgm:spPr/>
      <dgm:t>
        <a:bodyPr/>
        <a:lstStyle/>
        <a:p>
          <a:endParaRPr lang="en-US"/>
        </a:p>
      </dgm:t>
    </dgm:pt>
    <dgm:pt modelId="{5046288A-2AEE-46DE-8F0C-5112C9CFC759}">
      <dgm:prSet/>
      <dgm:spPr/>
      <dgm:t>
        <a:bodyPr/>
        <a:lstStyle/>
        <a:p>
          <a:r>
            <a:rPr lang="en-US"/>
            <a:t>A slight increase in total projects from 2012 to 2013 indicates growing interest in crowdfunding.</a:t>
          </a:r>
        </a:p>
      </dgm:t>
    </dgm:pt>
    <dgm:pt modelId="{0D6BC282-61A4-4703-A40D-69AD1B1019B6}" type="parTrans" cxnId="{3B87A1F4-FFB5-4940-B68D-FDB3C55E44E9}">
      <dgm:prSet/>
      <dgm:spPr/>
      <dgm:t>
        <a:bodyPr/>
        <a:lstStyle/>
        <a:p>
          <a:endParaRPr lang="en-US"/>
        </a:p>
      </dgm:t>
    </dgm:pt>
    <dgm:pt modelId="{732235F4-9BE7-4FCE-A098-4E1B99D34CAF}" type="sibTrans" cxnId="{3B87A1F4-FFB5-4940-B68D-FDB3C55E44E9}">
      <dgm:prSet/>
      <dgm:spPr/>
      <dgm:t>
        <a:bodyPr/>
        <a:lstStyle/>
        <a:p>
          <a:endParaRPr lang="en-US"/>
        </a:p>
      </dgm:t>
    </dgm:pt>
    <dgm:pt modelId="{A2252C21-FFE2-4F53-AA1B-A79AC0885B0B}">
      <dgm:prSet/>
      <dgm:spPr/>
      <dgm:t>
        <a:bodyPr/>
        <a:lstStyle/>
        <a:p>
          <a:pPr>
            <a:defRPr b="1"/>
          </a:pPr>
          <a:r>
            <a:rPr lang="en-US"/>
            <a:t>Investment Insights:</a:t>
          </a:r>
        </a:p>
      </dgm:t>
    </dgm:pt>
    <dgm:pt modelId="{59F0D3B3-7FE5-4E9D-B235-9B9A06AEBB5C}" type="parTrans" cxnId="{779A5E34-02AE-4D94-98BD-C8F231BAF913}">
      <dgm:prSet/>
      <dgm:spPr/>
      <dgm:t>
        <a:bodyPr/>
        <a:lstStyle/>
        <a:p>
          <a:endParaRPr lang="en-US"/>
        </a:p>
      </dgm:t>
    </dgm:pt>
    <dgm:pt modelId="{E4098349-55C2-498C-AA46-F558202D874A}" type="sibTrans" cxnId="{779A5E34-02AE-4D94-98BD-C8F231BAF913}">
      <dgm:prSet/>
      <dgm:spPr/>
      <dgm:t>
        <a:bodyPr/>
        <a:lstStyle/>
        <a:p>
          <a:endParaRPr lang="en-US"/>
        </a:p>
      </dgm:t>
    </dgm:pt>
    <dgm:pt modelId="{50F1A4EE-5A58-40A0-98EA-1168F004F3B8}">
      <dgm:prSet/>
      <dgm:spPr/>
      <dgm:t>
        <a:bodyPr/>
        <a:lstStyle/>
        <a:p>
          <a:pPr rtl="0"/>
          <a:r>
            <a:rPr lang="en-US"/>
            <a:t>Low investment in categories like Photography and </a:t>
          </a:r>
          <a:r>
            <a:rPr lang="en-US">
              <a:latin typeface="Aptos Display" panose="020F0302020204030204"/>
            </a:rPr>
            <a:t>Dance. -</a:t>
          </a:r>
          <a:r>
            <a:rPr lang="en-US"/>
            <a:t> </a:t>
          </a:r>
          <a:r>
            <a:rPr lang="en-US">
              <a:latin typeface="Aptos Display" panose="020F0302020204030204"/>
            </a:rPr>
            <a:t>Potential</a:t>
          </a:r>
          <a:r>
            <a:rPr lang="en-US"/>
            <a:t> areas for innovation or marketing efforts to attract backers.</a:t>
          </a:r>
        </a:p>
      </dgm:t>
    </dgm:pt>
    <dgm:pt modelId="{DC549E00-33FD-4529-88B0-E3744F239852}" type="parTrans" cxnId="{A9820878-086B-4AB7-BC3A-A5376E0DEFA3}">
      <dgm:prSet/>
      <dgm:spPr/>
      <dgm:t>
        <a:bodyPr/>
        <a:lstStyle/>
        <a:p>
          <a:endParaRPr lang="en-US"/>
        </a:p>
      </dgm:t>
    </dgm:pt>
    <dgm:pt modelId="{008C415C-9577-4C58-86A1-FDE212D800A7}" type="sibTrans" cxnId="{A9820878-086B-4AB7-BC3A-A5376E0DEFA3}">
      <dgm:prSet/>
      <dgm:spPr/>
      <dgm:t>
        <a:bodyPr/>
        <a:lstStyle/>
        <a:p>
          <a:endParaRPr lang="en-US"/>
        </a:p>
      </dgm:t>
    </dgm:pt>
    <dgm:pt modelId="{1F7029A4-C18C-4922-A0CA-F9035CC3592B}">
      <dgm:prSet/>
      <dgm:spPr/>
      <dgm:t>
        <a:bodyPr/>
        <a:lstStyle/>
        <a:p>
          <a:pPr rtl="0"/>
          <a:r>
            <a:rPr lang="en-US"/>
            <a:t>High investment in Games, Film &amp; Video, Design, and Technology </a:t>
          </a:r>
          <a:r>
            <a:rPr lang="en-US">
              <a:latin typeface="Aptos Display" panose="020F0302020204030204"/>
            </a:rPr>
            <a:t>- </a:t>
          </a:r>
          <a:r>
            <a:rPr lang="en-US"/>
            <a:t>booming industries during this period, highlighting where backers are focusing their interests.</a:t>
          </a:r>
        </a:p>
      </dgm:t>
    </dgm:pt>
    <dgm:pt modelId="{76DFB6CF-FBE8-4369-8EB2-95372E2F43CC}" type="parTrans" cxnId="{F8840B37-ED38-4A6A-9186-FB22055F630D}">
      <dgm:prSet/>
      <dgm:spPr/>
      <dgm:t>
        <a:bodyPr/>
        <a:lstStyle/>
        <a:p>
          <a:endParaRPr lang="en-US"/>
        </a:p>
      </dgm:t>
    </dgm:pt>
    <dgm:pt modelId="{9D07BD4B-848E-421D-910B-1574A4CCF176}" type="sibTrans" cxnId="{F8840B37-ED38-4A6A-9186-FB22055F630D}">
      <dgm:prSet/>
      <dgm:spPr/>
      <dgm:t>
        <a:bodyPr/>
        <a:lstStyle/>
        <a:p>
          <a:endParaRPr lang="en-US"/>
        </a:p>
      </dgm:t>
    </dgm:pt>
    <dgm:pt modelId="{07EF0F72-1590-4C03-A621-BB2A8FBD1515}" type="pres">
      <dgm:prSet presAssocID="{126E57D1-1D71-4FF9-8C4E-B46E8A8AD296}" presName="Name0" presStyleCnt="0">
        <dgm:presLayoutVars>
          <dgm:dir/>
          <dgm:animLvl val="lvl"/>
          <dgm:resizeHandles val="exact"/>
        </dgm:presLayoutVars>
      </dgm:prSet>
      <dgm:spPr/>
    </dgm:pt>
    <dgm:pt modelId="{8F6548ED-51D9-46F9-B822-A49109EE10B5}" type="pres">
      <dgm:prSet presAssocID="{F53531D2-6057-43F2-B4FE-10FBB9AF0EBF}" presName="composite" presStyleCnt="0"/>
      <dgm:spPr/>
    </dgm:pt>
    <dgm:pt modelId="{DA6FD6FC-D0B3-4777-82E3-1FC38D76199C}" type="pres">
      <dgm:prSet presAssocID="{F53531D2-6057-43F2-B4FE-10FBB9AF0EBF}" presName="parTx" presStyleLbl="alignNode1" presStyleIdx="0" presStyleCnt="2">
        <dgm:presLayoutVars>
          <dgm:chMax val="0"/>
          <dgm:chPref val="0"/>
          <dgm:bulletEnabled val="1"/>
        </dgm:presLayoutVars>
      </dgm:prSet>
      <dgm:spPr/>
    </dgm:pt>
    <dgm:pt modelId="{4B9EBA5E-B939-4A70-AE3A-6F41A2D52DDC}" type="pres">
      <dgm:prSet presAssocID="{F53531D2-6057-43F2-B4FE-10FBB9AF0EBF}" presName="desTx" presStyleLbl="alignAccFollowNode1" presStyleIdx="0" presStyleCnt="2">
        <dgm:presLayoutVars>
          <dgm:bulletEnabled val="1"/>
        </dgm:presLayoutVars>
      </dgm:prSet>
      <dgm:spPr/>
    </dgm:pt>
    <dgm:pt modelId="{B1D6081B-CA40-4736-9A68-E77E996529E5}" type="pres">
      <dgm:prSet presAssocID="{69D52D66-28FD-49F7-AABB-5926422698B0}" presName="space" presStyleCnt="0"/>
      <dgm:spPr/>
    </dgm:pt>
    <dgm:pt modelId="{19013A0F-E5EA-429A-B77F-23AA6C238A2F}" type="pres">
      <dgm:prSet presAssocID="{A2252C21-FFE2-4F53-AA1B-A79AC0885B0B}" presName="composite" presStyleCnt="0"/>
      <dgm:spPr/>
    </dgm:pt>
    <dgm:pt modelId="{FDF22380-CC75-432E-A00D-FA00D4AEC409}" type="pres">
      <dgm:prSet presAssocID="{A2252C21-FFE2-4F53-AA1B-A79AC0885B0B}" presName="parTx" presStyleLbl="alignNode1" presStyleIdx="1" presStyleCnt="2">
        <dgm:presLayoutVars>
          <dgm:chMax val="0"/>
          <dgm:chPref val="0"/>
          <dgm:bulletEnabled val="1"/>
        </dgm:presLayoutVars>
      </dgm:prSet>
      <dgm:spPr/>
    </dgm:pt>
    <dgm:pt modelId="{ECEA7816-77DF-4954-9CD9-8E49D39C206D}" type="pres">
      <dgm:prSet presAssocID="{A2252C21-FFE2-4F53-AA1B-A79AC0885B0B}" presName="desTx" presStyleLbl="alignAccFollowNode1" presStyleIdx="1" presStyleCnt="2">
        <dgm:presLayoutVars>
          <dgm:bulletEnabled val="1"/>
        </dgm:presLayoutVars>
      </dgm:prSet>
      <dgm:spPr/>
    </dgm:pt>
  </dgm:ptLst>
  <dgm:cxnLst>
    <dgm:cxn modelId="{3F46740F-C60D-4DD7-8F6F-53814CED7CEA}" type="presOf" srcId="{F53531D2-6057-43F2-B4FE-10FBB9AF0EBF}" destId="{DA6FD6FC-D0B3-4777-82E3-1FC38D76199C}" srcOrd="0" destOrd="0" presId="urn:microsoft.com/office/officeart/2005/8/layout/hList1"/>
    <dgm:cxn modelId="{779A5E34-02AE-4D94-98BD-C8F231BAF913}" srcId="{126E57D1-1D71-4FF9-8C4E-B46E8A8AD296}" destId="{A2252C21-FFE2-4F53-AA1B-A79AC0885B0B}" srcOrd="1" destOrd="0" parTransId="{59F0D3B3-7FE5-4E9D-B235-9B9A06AEBB5C}" sibTransId="{E4098349-55C2-498C-AA46-F558202D874A}"/>
    <dgm:cxn modelId="{F8840B37-ED38-4A6A-9186-FB22055F630D}" srcId="{A2252C21-FFE2-4F53-AA1B-A79AC0885B0B}" destId="{1F7029A4-C18C-4922-A0CA-F9035CC3592B}" srcOrd="1" destOrd="0" parTransId="{76DFB6CF-FBE8-4369-8EB2-95372E2F43CC}" sibTransId="{9D07BD4B-848E-421D-910B-1574A4CCF176}"/>
    <dgm:cxn modelId="{51A68D4F-9FF6-47D8-A9ED-E78422CBC854}" type="presOf" srcId="{1F7029A4-C18C-4922-A0CA-F9035CC3592B}" destId="{ECEA7816-77DF-4954-9CD9-8E49D39C206D}" srcOrd="0" destOrd="1" presId="urn:microsoft.com/office/officeart/2005/8/layout/hList1"/>
    <dgm:cxn modelId="{A9820878-086B-4AB7-BC3A-A5376E0DEFA3}" srcId="{A2252C21-FFE2-4F53-AA1B-A79AC0885B0B}" destId="{50F1A4EE-5A58-40A0-98EA-1168F004F3B8}" srcOrd="0" destOrd="0" parTransId="{DC549E00-33FD-4529-88B0-E3744F239852}" sibTransId="{008C415C-9577-4C58-86A1-FDE212D800A7}"/>
    <dgm:cxn modelId="{F2302BB5-3754-4CDF-A8CC-85421622AA3C}" type="presOf" srcId="{A2252C21-FFE2-4F53-AA1B-A79AC0885B0B}" destId="{FDF22380-CC75-432E-A00D-FA00D4AEC409}" srcOrd="0" destOrd="0" presId="urn:microsoft.com/office/officeart/2005/8/layout/hList1"/>
    <dgm:cxn modelId="{A86989CD-118E-494A-9C6C-E6F57B0B3D01}" type="presOf" srcId="{50F1A4EE-5A58-40A0-98EA-1168F004F3B8}" destId="{ECEA7816-77DF-4954-9CD9-8E49D39C206D}" srcOrd="0" destOrd="0" presId="urn:microsoft.com/office/officeart/2005/8/layout/hList1"/>
    <dgm:cxn modelId="{DA75B5CD-6C99-4E7D-BD2F-7E2536DBA634}" type="presOf" srcId="{126E57D1-1D71-4FF9-8C4E-B46E8A8AD296}" destId="{07EF0F72-1590-4C03-A621-BB2A8FBD1515}" srcOrd="0" destOrd="0" presId="urn:microsoft.com/office/officeart/2005/8/layout/hList1"/>
    <dgm:cxn modelId="{3A075BE2-1704-4D20-A7AA-027F2C40FBCD}" type="presOf" srcId="{5046288A-2AEE-46DE-8F0C-5112C9CFC759}" destId="{4B9EBA5E-B939-4A70-AE3A-6F41A2D52DDC}" srcOrd="0" destOrd="0" presId="urn:microsoft.com/office/officeart/2005/8/layout/hList1"/>
    <dgm:cxn modelId="{3B87A1F4-FFB5-4940-B68D-FDB3C55E44E9}" srcId="{F53531D2-6057-43F2-B4FE-10FBB9AF0EBF}" destId="{5046288A-2AEE-46DE-8F0C-5112C9CFC759}" srcOrd="0" destOrd="0" parTransId="{0D6BC282-61A4-4703-A40D-69AD1B1019B6}" sibTransId="{732235F4-9BE7-4FCE-A098-4E1B99D34CAF}"/>
    <dgm:cxn modelId="{E5D3C9F8-F0FB-4717-9162-A7BD3F3FF9E5}" srcId="{126E57D1-1D71-4FF9-8C4E-B46E8A8AD296}" destId="{F53531D2-6057-43F2-B4FE-10FBB9AF0EBF}" srcOrd="0" destOrd="0" parTransId="{676A71FB-937B-427A-A9DA-3C07052465B6}" sibTransId="{69D52D66-28FD-49F7-AABB-5926422698B0}"/>
    <dgm:cxn modelId="{C3736033-5F35-4D57-8C1B-22CE165C17E3}" type="presParOf" srcId="{07EF0F72-1590-4C03-A621-BB2A8FBD1515}" destId="{8F6548ED-51D9-46F9-B822-A49109EE10B5}" srcOrd="0" destOrd="0" presId="urn:microsoft.com/office/officeart/2005/8/layout/hList1"/>
    <dgm:cxn modelId="{1A6A5845-F043-4590-B110-7CF0ABB43A0F}" type="presParOf" srcId="{8F6548ED-51D9-46F9-B822-A49109EE10B5}" destId="{DA6FD6FC-D0B3-4777-82E3-1FC38D76199C}" srcOrd="0" destOrd="0" presId="urn:microsoft.com/office/officeart/2005/8/layout/hList1"/>
    <dgm:cxn modelId="{C1BC432C-DA6D-4FD0-B41B-FB43D7E990A1}" type="presParOf" srcId="{8F6548ED-51D9-46F9-B822-A49109EE10B5}" destId="{4B9EBA5E-B939-4A70-AE3A-6F41A2D52DDC}" srcOrd="1" destOrd="0" presId="urn:microsoft.com/office/officeart/2005/8/layout/hList1"/>
    <dgm:cxn modelId="{22BE5C2C-9545-42EE-89DA-0B006070C5DB}" type="presParOf" srcId="{07EF0F72-1590-4C03-A621-BB2A8FBD1515}" destId="{B1D6081B-CA40-4736-9A68-E77E996529E5}" srcOrd="1" destOrd="0" presId="urn:microsoft.com/office/officeart/2005/8/layout/hList1"/>
    <dgm:cxn modelId="{338E6C81-A6A1-44F8-963F-534809D27D36}" type="presParOf" srcId="{07EF0F72-1590-4C03-A621-BB2A8FBD1515}" destId="{19013A0F-E5EA-429A-B77F-23AA6C238A2F}" srcOrd="2" destOrd="0" presId="urn:microsoft.com/office/officeart/2005/8/layout/hList1"/>
    <dgm:cxn modelId="{2EF0F1DD-DD31-4EC0-A68D-8D56F8F3BC8F}" type="presParOf" srcId="{19013A0F-E5EA-429A-B77F-23AA6C238A2F}" destId="{FDF22380-CC75-432E-A00D-FA00D4AEC409}" srcOrd="0" destOrd="0" presId="urn:microsoft.com/office/officeart/2005/8/layout/hList1"/>
    <dgm:cxn modelId="{B66FA612-AE33-4F14-814D-1F196C5717E6}" type="presParOf" srcId="{19013A0F-E5EA-429A-B77F-23AA6C238A2F}" destId="{ECEA7816-77DF-4954-9CD9-8E49D39C206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0429E2-5EFD-4443-9F5D-4714C94E074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6D8C238-2351-4DA0-B289-D9D8BFCEB80A}">
      <dgm:prSet/>
      <dgm:spPr/>
      <dgm:t>
        <a:bodyPr/>
        <a:lstStyle/>
        <a:p>
          <a:pPr>
            <a:lnSpc>
              <a:spcPct val="100000"/>
            </a:lnSpc>
          </a:pPr>
          <a:r>
            <a:rPr lang="en-US"/>
            <a:t>The Kickstarter platform shows varied success based on category and backer engagement.</a:t>
          </a:r>
        </a:p>
      </dgm:t>
    </dgm:pt>
    <dgm:pt modelId="{20CBBF2E-B220-4715-9A15-7C4EBD0A22A9}" type="parTrans" cxnId="{1E72EE5A-B205-4324-B985-FE4FB1FB6360}">
      <dgm:prSet/>
      <dgm:spPr/>
      <dgm:t>
        <a:bodyPr/>
        <a:lstStyle/>
        <a:p>
          <a:endParaRPr lang="en-US"/>
        </a:p>
      </dgm:t>
    </dgm:pt>
    <dgm:pt modelId="{EB86A422-D0F4-4270-95B8-32253E32C155}" type="sibTrans" cxnId="{1E72EE5A-B205-4324-B985-FE4FB1FB6360}">
      <dgm:prSet/>
      <dgm:spPr/>
      <dgm:t>
        <a:bodyPr/>
        <a:lstStyle/>
        <a:p>
          <a:endParaRPr lang="en-US"/>
        </a:p>
      </dgm:t>
    </dgm:pt>
    <dgm:pt modelId="{87D73CA8-6062-4E4F-9540-1F8ED93F2583}">
      <dgm:prSet/>
      <dgm:spPr/>
      <dgm:t>
        <a:bodyPr/>
        <a:lstStyle/>
        <a:p>
          <a:pPr>
            <a:lnSpc>
              <a:spcPct val="100000"/>
            </a:lnSpc>
          </a:pPr>
          <a:r>
            <a:rPr lang="en-US"/>
            <a:t>Understanding these trends can help creators strategize for future projects.</a:t>
          </a:r>
        </a:p>
      </dgm:t>
    </dgm:pt>
    <dgm:pt modelId="{A38BF402-A28F-4554-BA21-E2430D77D109}" type="parTrans" cxnId="{1973792B-1B97-4B30-AAE9-8B70ADBB91B9}">
      <dgm:prSet/>
      <dgm:spPr/>
      <dgm:t>
        <a:bodyPr/>
        <a:lstStyle/>
        <a:p>
          <a:endParaRPr lang="en-US"/>
        </a:p>
      </dgm:t>
    </dgm:pt>
    <dgm:pt modelId="{9EC7C9AC-9A8B-4CA4-8F4F-E8128E43DCAE}" type="sibTrans" cxnId="{1973792B-1B97-4B30-AAE9-8B70ADBB91B9}">
      <dgm:prSet/>
      <dgm:spPr/>
      <dgm:t>
        <a:bodyPr/>
        <a:lstStyle/>
        <a:p>
          <a:endParaRPr lang="en-US"/>
        </a:p>
      </dgm:t>
    </dgm:pt>
    <dgm:pt modelId="{9E75D481-465F-4176-B124-86832F1AD2FA}" type="pres">
      <dgm:prSet presAssocID="{330429E2-5EFD-4443-9F5D-4714C94E074D}" presName="root" presStyleCnt="0">
        <dgm:presLayoutVars>
          <dgm:dir/>
          <dgm:resizeHandles val="exact"/>
        </dgm:presLayoutVars>
      </dgm:prSet>
      <dgm:spPr/>
    </dgm:pt>
    <dgm:pt modelId="{4A0CAC23-9CA4-4725-9FA3-2C7378971775}" type="pres">
      <dgm:prSet presAssocID="{D6D8C238-2351-4DA0-B289-D9D8BFCEB80A}" presName="compNode" presStyleCnt="0"/>
      <dgm:spPr/>
    </dgm:pt>
    <dgm:pt modelId="{26319743-DF19-47C8-81FA-B2923157213F}" type="pres">
      <dgm:prSet presAssocID="{D6D8C238-2351-4DA0-B289-D9D8BFCEB80A}" presName="bgRect" presStyleLbl="bgShp" presStyleIdx="0" presStyleCnt="2"/>
      <dgm:spPr/>
    </dgm:pt>
    <dgm:pt modelId="{2B035CFE-992A-4848-9526-7D823F9C3832}" type="pres">
      <dgm:prSet presAssocID="{D6D8C238-2351-4DA0-B289-D9D8BFCEB80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lectric Guitar"/>
        </a:ext>
      </dgm:extLst>
    </dgm:pt>
    <dgm:pt modelId="{5D606E2C-3E69-451A-ADF6-87A2E522A280}" type="pres">
      <dgm:prSet presAssocID="{D6D8C238-2351-4DA0-B289-D9D8BFCEB80A}" presName="spaceRect" presStyleCnt="0"/>
      <dgm:spPr/>
    </dgm:pt>
    <dgm:pt modelId="{ECC58CB9-9E9F-4932-A24E-FBE997FC7140}" type="pres">
      <dgm:prSet presAssocID="{D6D8C238-2351-4DA0-B289-D9D8BFCEB80A}" presName="parTx" presStyleLbl="revTx" presStyleIdx="0" presStyleCnt="2">
        <dgm:presLayoutVars>
          <dgm:chMax val="0"/>
          <dgm:chPref val="0"/>
        </dgm:presLayoutVars>
      </dgm:prSet>
      <dgm:spPr/>
    </dgm:pt>
    <dgm:pt modelId="{28A7E227-0A51-4644-9967-440715DB1EC9}" type="pres">
      <dgm:prSet presAssocID="{EB86A422-D0F4-4270-95B8-32253E32C155}" presName="sibTrans" presStyleCnt="0"/>
      <dgm:spPr/>
    </dgm:pt>
    <dgm:pt modelId="{E48AD55D-1D94-4EEF-83A7-EF0068860474}" type="pres">
      <dgm:prSet presAssocID="{87D73CA8-6062-4E4F-9540-1F8ED93F2583}" presName="compNode" presStyleCnt="0"/>
      <dgm:spPr/>
    </dgm:pt>
    <dgm:pt modelId="{C8DBE1B8-AD8B-4D5A-9FB7-FCC7DDC08A3E}" type="pres">
      <dgm:prSet presAssocID="{87D73CA8-6062-4E4F-9540-1F8ED93F2583}" presName="bgRect" presStyleLbl="bgShp" presStyleIdx="1" presStyleCnt="2"/>
      <dgm:spPr/>
    </dgm:pt>
    <dgm:pt modelId="{CF857FC8-1BAB-4396-8CEC-FAD28B92D934}" type="pres">
      <dgm:prSet presAssocID="{87D73CA8-6062-4E4F-9540-1F8ED93F258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 Bulb and Gear"/>
        </a:ext>
      </dgm:extLst>
    </dgm:pt>
    <dgm:pt modelId="{1733EB72-ADDB-4A73-A883-9C7A3673FE47}" type="pres">
      <dgm:prSet presAssocID="{87D73CA8-6062-4E4F-9540-1F8ED93F2583}" presName="spaceRect" presStyleCnt="0"/>
      <dgm:spPr/>
    </dgm:pt>
    <dgm:pt modelId="{F8E761DA-9993-44D4-9D11-E418365EA711}" type="pres">
      <dgm:prSet presAssocID="{87D73CA8-6062-4E4F-9540-1F8ED93F2583}" presName="parTx" presStyleLbl="revTx" presStyleIdx="1" presStyleCnt="2">
        <dgm:presLayoutVars>
          <dgm:chMax val="0"/>
          <dgm:chPref val="0"/>
        </dgm:presLayoutVars>
      </dgm:prSet>
      <dgm:spPr/>
    </dgm:pt>
  </dgm:ptLst>
  <dgm:cxnLst>
    <dgm:cxn modelId="{5E783817-93EF-49ED-BED6-E844F6EBD65E}" type="presOf" srcId="{330429E2-5EFD-4443-9F5D-4714C94E074D}" destId="{9E75D481-465F-4176-B124-86832F1AD2FA}" srcOrd="0" destOrd="0" presId="urn:microsoft.com/office/officeart/2018/2/layout/IconVerticalSolidList"/>
    <dgm:cxn modelId="{0E8A4023-C75D-4257-BA3C-B51D6CC131FA}" type="presOf" srcId="{D6D8C238-2351-4DA0-B289-D9D8BFCEB80A}" destId="{ECC58CB9-9E9F-4932-A24E-FBE997FC7140}" srcOrd="0" destOrd="0" presId="urn:microsoft.com/office/officeart/2018/2/layout/IconVerticalSolidList"/>
    <dgm:cxn modelId="{1973792B-1B97-4B30-AAE9-8B70ADBB91B9}" srcId="{330429E2-5EFD-4443-9F5D-4714C94E074D}" destId="{87D73CA8-6062-4E4F-9540-1F8ED93F2583}" srcOrd="1" destOrd="0" parTransId="{A38BF402-A28F-4554-BA21-E2430D77D109}" sibTransId="{9EC7C9AC-9A8B-4CA4-8F4F-E8128E43DCAE}"/>
    <dgm:cxn modelId="{A9867A53-A0C0-4A54-AC8F-A6EFBC62CA7C}" type="presOf" srcId="{87D73CA8-6062-4E4F-9540-1F8ED93F2583}" destId="{F8E761DA-9993-44D4-9D11-E418365EA711}" srcOrd="0" destOrd="0" presId="urn:microsoft.com/office/officeart/2018/2/layout/IconVerticalSolidList"/>
    <dgm:cxn modelId="{1E72EE5A-B205-4324-B985-FE4FB1FB6360}" srcId="{330429E2-5EFD-4443-9F5D-4714C94E074D}" destId="{D6D8C238-2351-4DA0-B289-D9D8BFCEB80A}" srcOrd="0" destOrd="0" parTransId="{20CBBF2E-B220-4715-9A15-7C4EBD0A22A9}" sibTransId="{EB86A422-D0F4-4270-95B8-32253E32C155}"/>
    <dgm:cxn modelId="{7DC93D7D-2DF8-41A2-AB79-EC5DD4DED30C}" type="presParOf" srcId="{9E75D481-465F-4176-B124-86832F1AD2FA}" destId="{4A0CAC23-9CA4-4725-9FA3-2C7378971775}" srcOrd="0" destOrd="0" presId="urn:microsoft.com/office/officeart/2018/2/layout/IconVerticalSolidList"/>
    <dgm:cxn modelId="{74717F32-6B71-45CF-9B7B-EAFE44A91FC8}" type="presParOf" srcId="{4A0CAC23-9CA4-4725-9FA3-2C7378971775}" destId="{26319743-DF19-47C8-81FA-B2923157213F}" srcOrd="0" destOrd="0" presId="urn:microsoft.com/office/officeart/2018/2/layout/IconVerticalSolidList"/>
    <dgm:cxn modelId="{67B05FCA-E733-4AC7-9723-F6F008833296}" type="presParOf" srcId="{4A0CAC23-9CA4-4725-9FA3-2C7378971775}" destId="{2B035CFE-992A-4848-9526-7D823F9C3832}" srcOrd="1" destOrd="0" presId="urn:microsoft.com/office/officeart/2018/2/layout/IconVerticalSolidList"/>
    <dgm:cxn modelId="{BD8ED753-9310-4B46-832A-2CC6CF3A4E78}" type="presParOf" srcId="{4A0CAC23-9CA4-4725-9FA3-2C7378971775}" destId="{5D606E2C-3E69-451A-ADF6-87A2E522A280}" srcOrd="2" destOrd="0" presId="urn:microsoft.com/office/officeart/2018/2/layout/IconVerticalSolidList"/>
    <dgm:cxn modelId="{E75689CC-4EDC-4FB4-BED4-0A3D8FC2985A}" type="presParOf" srcId="{4A0CAC23-9CA4-4725-9FA3-2C7378971775}" destId="{ECC58CB9-9E9F-4932-A24E-FBE997FC7140}" srcOrd="3" destOrd="0" presId="urn:microsoft.com/office/officeart/2018/2/layout/IconVerticalSolidList"/>
    <dgm:cxn modelId="{46551CFA-B58A-41BA-BD89-01D125189ABD}" type="presParOf" srcId="{9E75D481-465F-4176-B124-86832F1AD2FA}" destId="{28A7E227-0A51-4644-9967-440715DB1EC9}" srcOrd="1" destOrd="0" presId="urn:microsoft.com/office/officeart/2018/2/layout/IconVerticalSolidList"/>
    <dgm:cxn modelId="{514C1F41-7D58-4FE6-81C3-0112D28C50A7}" type="presParOf" srcId="{9E75D481-465F-4176-B124-86832F1AD2FA}" destId="{E48AD55D-1D94-4EEF-83A7-EF0068860474}" srcOrd="2" destOrd="0" presId="urn:microsoft.com/office/officeart/2018/2/layout/IconVerticalSolidList"/>
    <dgm:cxn modelId="{51A2763A-7506-443E-8798-38EF0E650DC0}" type="presParOf" srcId="{E48AD55D-1D94-4EEF-83A7-EF0068860474}" destId="{C8DBE1B8-AD8B-4D5A-9FB7-FCC7DDC08A3E}" srcOrd="0" destOrd="0" presId="urn:microsoft.com/office/officeart/2018/2/layout/IconVerticalSolidList"/>
    <dgm:cxn modelId="{357E5AC1-9554-40E0-9361-CD1BB3196CD9}" type="presParOf" srcId="{E48AD55D-1D94-4EEF-83A7-EF0068860474}" destId="{CF857FC8-1BAB-4396-8CEC-FAD28B92D934}" srcOrd="1" destOrd="0" presId="urn:microsoft.com/office/officeart/2018/2/layout/IconVerticalSolidList"/>
    <dgm:cxn modelId="{B6EF0AD3-07F2-4446-9819-C82DB5FB2C97}" type="presParOf" srcId="{E48AD55D-1D94-4EEF-83A7-EF0068860474}" destId="{1733EB72-ADDB-4A73-A883-9C7A3673FE47}" srcOrd="2" destOrd="0" presId="urn:microsoft.com/office/officeart/2018/2/layout/IconVerticalSolidList"/>
    <dgm:cxn modelId="{81E6F53E-4E50-4045-B335-06DD5A9F8709}" type="presParOf" srcId="{E48AD55D-1D94-4EEF-83A7-EF0068860474}" destId="{F8E761DA-9993-44D4-9D11-E418365EA71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FD6FC-D0B3-4777-82E3-1FC38D76199C}">
      <dsp:nvSpPr>
        <dsp:cNvPr id="0" name=""/>
        <dsp:cNvSpPr/>
      </dsp:nvSpPr>
      <dsp:spPr>
        <a:xfrm>
          <a:off x="28" y="46462"/>
          <a:ext cx="2746941" cy="576000"/>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defRPr b="1"/>
          </a:pPr>
          <a:r>
            <a:rPr lang="en-US" sz="2000" kern="1200"/>
            <a:t>Growth in Projects:</a:t>
          </a:r>
        </a:p>
      </dsp:txBody>
      <dsp:txXfrm>
        <a:off x="28" y="46462"/>
        <a:ext cx="2746941" cy="576000"/>
      </dsp:txXfrm>
    </dsp:sp>
    <dsp:sp modelId="{4B9EBA5E-B939-4A70-AE3A-6F41A2D52DDC}">
      <dsp:nvSpPr>
        <dsp:cNvPr id="0" name=""/>
        <dsp:cNvSpPr/>
      </dsp:nvSpPr>
      <dsp:spPr>
        <a:xfrm>
          <a:off x="28" y="622462"/>
          <a:ext cx="2746941" cy="4817475"/>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a:t>A slight increase in total projects from 2012 to 2013 indicates growing interest in crowdfunding.</a:t>
          </a:r>
        </a:p>
      </dsp:txBody>
      <dsp:txXfrm>
        <a:off x="28" y="622462"/>
        <a:ext cx="2746941" cy="4817475"/>
      </dsp:txXfrm>
    </dsp:sp>
    <dsp:sp modelId="{FDF22380-CC75-432E-A00D-FA00D4AEC409}">
      <dsp:nvSpPr>
        <dsp:cNvPr id="0" name=""/>
        <dsp:cNvSpPr/>
      </dsp:nvSpPr>
      <dsp:spPr>
        <a:xfrm>
          <a:off x="3131541" y="46462"/>
          <a:ext cx="2746941" cy="576000"/>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defRPr b="1"/>
          </a:pPr>
          <a:r>
            <a:rPr lang="en-US" sz="2000" kern="1200"/>
            <a:t>Investment Insights:</a:t>
          </a:r>
        </a:p>
      </dsp:txBody>
      <dsp:txXfrm>
        <a:off x="3131541" y="46462"/>
        <a:ext cx="2746941" cy="576000"/>
      </dsp:txXfrm>
    </dsp:sp>
    <dsp:sp modelId="{ECEA7816-77DF-4954-9CD9-8E49D39C206D}">
      <dsp:nvSpPr>
        <dsp:cNvPr id="0" name=""/>
        <dsp:cNvSpPr/>
      </dsp:nvSpPr>
      <dsp:spPr>
        <a:xfrm>
          <a:off x="3131541" y="622462"/>
          <a:ext cx="2746941" cy="4817475"/>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en-US" sz="2000" kern="1200"/>
            <a:t>Low investment in categories like Photography and </a:t>
          </a:r>
          <a:r>
            <a:rPr lang="en-US" sz="2000" kern="1200">
              <a:latin typeface="Aptos Display" panose="020F0302020204030204"/>
            </a:rPr>
            <a:t>Dance. -</a:t>
          </a:r>
          <a:r>
            <a:rPr lang="en-US" sz="2000" kern="1200"/>
            <a:t> </a:t>
          </a:r>
          <a:r>
            <a:rPr lang="en-US" sz="2000" kern="1200">
              <a:latin typeface="Aptos Display" panose="020F0302020204030204"/>
            </a:rPr>
            <a:t>Potential</a:t>
          </a:r>
          <a:r>
            <a:rPr lang="en-US" sz="2000" kern="1200"/>
            <a:t> areas for innovation or marketing efforts to attract backers.</a:t>
          </a:r>
        </a:p>
        <a:p>
          <a:pPr marL="228600" lvl="1" indent="-228600" algn="l" defTabSz="889000" rtl="0">
            <a:lnSpc>
              <a:spcPct val="90000"/>
            </a:lnSpc>
            <a:spcBef>
              <a:spcPct val="0"/>
            </a:spcBef>
            <a:spcAft>
              <a:spcPct val="15000"/>
            </a:spcAft>
            <a:buChar char="•"/>
          </a:pPr>
          <a:r>
            <a:rPr lang="en-US" sz="2000" kern="1200"/>
            <a:t>High investment in Games, Film &amp; Video, Design, and Technology </a:t>
          </a:r>
          <a:r>
            <a:rPr lang="en-US" sz="2000" kern="1200">
              <a:latin typeface="Aptos Display" panose="020F0302020204030204"/>
            </a:rPr>
            <a:t>- </a:t>
          </a:r>
          <a:r>
            <a:rPr lang="en-US" sz="2000" kern="1200"/>
            <a:t>booming industries during this period, highlighting where backers are focusing their interests.</a:t>
          </a:r>
        </a:p>
      </dsp:txBody>
      <dsp:txXfrm>
        <a:off x="3131541" y="622462"/>
        <a:ext cx="2746941" cy="4817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319743-DF19-47C8-81FA-B2923157213F}">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035CFE-992A-4848-9526-7D823F9C3832}">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C58CB9-9E9F-4932-A24E-FBE997FC7140}">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The Kickstarter platform shows varied success based on category and backer engagement.</a:t>
          </a:r>
        </a:p>
      </dsp:txBody>
      <dsp:txXfrm>
        <a:off x="1507738" y="707092"/>
        <a:ext cx="9007861" cy="1305401"/>
      </dsp:txXfrm>
    </dsp:sp>
    <dsp:sp modelId="{C8DBE1B8-AD8B-4D5A-9FB7-FCC7DDC08A3E}">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857FC8-1BAB-4396-8CEC-FAD28B92D934}">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E761DA-9993-44D4-9D11-E418365EA711}">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Understanding these trends can help creators strategize for future projects.</a:t>
          </a:r>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8/26/2024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901162" y="3050434"/>
            <a:ext cx="3722933" cy="757130"/>
          </a:xfrm>
          <a:ln w="25400" cap="sq">
            <a:solidFill>
              <a:srgbClr val="FFFFFF"/>
            </a:solidFill>
            <a:miter lim="800000"/>
          </a:ln>
        </p:spPr>
        <p:txBody>
          <a:bodyPr vert="horz" wrap="square" lIns="91440" tIns="45720" rIns="91440" bIns="45720" rtlCol="0" anchor="ctr">
            <a:normAutofit/>
          </a:bodyPr>
          <a:lstStyle/>
          <a:p>
            <a:r>
              <a:rPr lang="en-US" sz="2400" kern="1200">
                <a:solidFill>
                  <a:srgbClr val="FFFFFF"/>
                </a:solidFill>
                <a:latin typeface="+mj-lt"/>
                <a:ea typeface="+mj-ea"/>
                <a:cs typeface="+mj-cs"/>
              </a:rPr>
              <a:t>Insights from Kickstarter Dataset (2012-2013)</a:t>
            </a:r>
          </a:p>
        </p:txBody>
      </p:sp>
      <p:sp>
        <p:nvSpPr>
          <p:cNvPr id="13" name="Rectangle 12">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574536" y="640080"/>
            <a:ext cx="5053066" cy="739927"/>
          </a:xfrm>
        </p:spPr>
        <p:txBody>
          <a:bodyPr vert="horz" lIns="91440" tIns="45720" rIns="91440" bIns="45720" rtlCol="0" anchor="t">
            <a:normAutofit/>
          </a:bodyPr>
          <a:lstStyle/>
          <a:p>
            <a:pPr algn="l"/>
            <a:r>
              <a:rPr lang="en-US" sz="2000" dirty="0"/>
              <a:t>Analyzing Project Trends and Success Factors</a:t>
            </a:r>
            <a:endParaRPr lang="en-US" dirty="0"/>
          </a:p>
        </p:txBody>
      </p:sp>
      <p:sp>
        <p:nvSpPr>
          <p:cNvPr id="4" name="TextBox 3">
            <a:extLst>
              <a:ext uri="{FF2B5EF4-FFF2-40B4-BE49-F238E27FC236}">
                <a16:creationId xmlns:a16="http://schemas.microsoft.com/office/drawing/2014/main" id="{6D8A4AFC-C042-231A-7C50-19B933826ECF}"/>
              </a:ext>
            </a:extLst>
          </p:cNvPr>
          <p:cNvSpPr txBox="1"/>
          <p:nvPr/>
        </p:nvSpPr>
        <p:spPr>
          <a:xfrm>
            <a:off x="6570204" y="3671315"/>
            <a:ext cx="5057398" cy="2546605"/>
          </a:xfrm>
          <a:prstGeom prst="rect">
            <a:avLst/>
          </a:prstGeom>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a:bodyPr>
          <a:lstStyle/>
          <a:p>
            <a:pPr algn="r">
              <a:lnSpc>
                <a:spcPct val="90000"/>
              </a:lnSpc>
              <a:spcAft>
                <a:spcPts val="600"/>
              </a:spcAft>
            </a:pPr>
            <a:r>
              <a:rPr lang="en-US" sz="2000" dirty="0"/>
              <a:t>Presented by: Laksh Dugar</a:t>
            </a:r>
            <a:endParaRPr lang="en-US"/>
          </a:p>
          <a:p>
            <a:pPr algn="r">
              <a:lnSpc>
                <a:spcPct val="90000"/>
              </a:lnSpc>
              <a:spcAft>
                <a:spcPts val="600"/>
              </a:spcAft>
            </a:pPr>
            <a:r>
              <a:rPr lang="en-US" sz="2000" dirty="0"/>
              <a:t>Date: 27-08-2024</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46E21-F9E1-75C7-9F57-745E31467089}"/>
              </a:ext>
            </a:extLst>
          </p:cNvPr>
          <p:cNvSpPr>
            <a:spLocks noGrp="1"/>
          </p:cNvSpPr>
          <p:nvPr>
            <p:ph type="title"/>
          </p:nvPr>
        </p:nvSpPr>
        <p:spPr/>
        <p:txBody>
          <a:bodyPr/>
          <a:lstStyle/>
          <a:p>
            <a:r>
              <a:rPr lang="en-US" dirty="0"/>
              <a:t>Conclusion</a:t>
            </a:r>
          </a:p>
        </p:txBody>
      </p:sp>
      <p:graphicFrame>
        <p:nvGraphicFramePr>
          <p:cNvPr id="5" name="Content Placeholder 2">
            <a:extLst>
              <a:ext uri="{FF2B5EF4-FFF2-40B4-BE49-F238E27FC236}">
                <a16:creationId xmlns:a16="http://schemas.microsoft.com/office/drawing/2014/main" id="{5563A3A6-3B5F-07BA-9EB9-C71EB2AEF4C1}"/>
              </a:ext>
            </a:extLst>
          </p:cNvPr>
          <p:cNvGraphicFramePr>
            <a:graphicFrameLocks noGrp="1"/>
          </p:cNvGraphicFramePr>
          <p:nvPr>
            <p:ph idx="1"/>
            <p:extLst>
              <p:ext uri="{D42A27DB-BD31-4B8C-83A1-F6EECF244321}">
                <p14:modId xmlns:p14="http://schemas.microsoft.com/office/powerpoint/2010/main" val="2104759990"/>
              </p:ext>
            </p:extLst>
          </p:nvPr>
        </p:nvGraphicFramePr>
        <p:xfrm>
          <a:off x="838200" y="1247980"/>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9" name="Picture 18" descr="Kickstarter - jobslader">
            <a:extLst>
              <a:ext uri="{FF2B5EF4-FFF2-40B4-BE49-F238E27FC236}">
                <a16:creationId xmlns:a16="http://schemas.microsoft.com/office/drawing/2014/main" id="{B308F8D3-CE3C-5314-64A3-ACCD1672FDF9}"/>
              </a:ext>
            </a:extLst>
          </p:cNvPr>
          <p:cNvPicPr>
            <a:picLocks noChangeAspect="1"/>
          </p:cNvPicPr>
          <p:nvPr/>
        </p:nvPicPr>
        <p:blipFill>
          <a:blip r:embed="rId7"/>
          <a:stretch>
            <a:fillRect/>
          </a:stretch>
        </p:blipFill>
        <p:spPr>
          <a:xfrm>
            <a:off x="1258529" y="2278626"/>
            <a:ext cx="678425" cy="678425"/>
          </a:xfrm>
          <a:prstGeom prst="rect">
            <a:avLst/>
          </a:prstGeom>
        </p:spPr>
      </p:pic>
    </p:spTree>
    <p:extLst>
      <p:ext uri="{BB962C8B-B14F-4D97-AF65-F5344CB8AC3E}">
        <p14:creationId xmlns:p14="http://schemas.microsoft.com/office/powerpoint/2010/main" val="2645557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ilhouette of a city&#10;&#10;Description automatically generated">
            <a:extLst>
              <a:ext uri="{FF2B5EF4-FFF2-40B4-BE49-F238E27FC236}">
                <a16:creationId xmlns:a16="http://schemas.microsoft.com/office/drawing/2014/main" id="{36F68724-9B53-F1BE-573B-2D40D11EA504}"/>
              </a:ext>
            </a:extLst>
          </p:cNvPr>
          <p:cNvPicPr>
            <a:picLocks noChangeAspect="1"/>
          </p:cNvPicPr>
          <p:nvPr/>
        </p:nvPicPr>
        <p:blipFill>
          <a:blip r:embed="rId2"/>
          <a:srcRect r="15843"/>
          <a:stretch/>
        </p:blipFill>
        <p:spPr>
          <a:xfrm>
            <a:off x="3522468" y="10"/>
            <a:ext cx="8669532" cy="6857990"/>
          </a:xfrm>
          <a:prstGeom prst="rect">
            <a:avLst/>
          </a:prstGeom>
        </p:spPr>
      </p:pic>
      <p:sp>
        <p:nvSpPr>
          <p:cNvPr id="41" name="Rectangle 4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C3E3EE-A112-E54E-F5EB-B42F88FFC136}"/>
              </a:ext>
            </a:extLst>
          </p:cNvPr>
          <p:cNvSpPr>
            <a:spLocks noGrp="1"/>
          </p:cNvSpPr>
          <p:nvPr>
            <p:ph type="title"/>
          </p:nvPr>
        </p:nvSpPr>
        <p:spPr>
          <a:xfrm>
            <a:off x="371094" y="1161288"/>
            <a:ext cx="3438144" cy="1124712"/>
          </a:xfrm>
        </p:spPr>
        <p:txBody>
          <a:bodyPr anchor="b">
            <a:normAutofit/>
          </a:bodyPr>
          <a:lstStyle/>
          <a:p>
            <a:r>
              <a:rPr lang="en-US" sz="2800">
                <a:solidFill>
                  <a:schemeClr val="bg1"/>
                </a:solidFill>
                <a:ea typeface="+mj-lt"/>
                <a:cs typeface="+mj-lt"/>
              </a:rPr>
              <a:t>Overview of Kickstarter</a:t>
            </a:r>
            <a:endParaRPr lang="en-US" sz="2800">
              <a:solidFill>
                <a:schemeClr val="bg1"/>
              </a:solidFill>
            </a:endParaRPr>
          </a:p>
        </p:txBody>
      </p:sp>
      <p:sp>
        <p:nvSpPr>
          <p:cNvPr id="43" name="Rectangle 4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5" name="Rectangle 4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E66A788-F634-6D47-0DD7-D36AE9451137}"/>
              </a:ext>
            </a:extLst>
          </p:cNvPr>
          <p:cNvSpPr>
            <a:spLocks noGrp="1"/>
          </p:cNvSpPr>
          <p:nvPr>
            <p:ph idx="1"/>
          </p:nvPr>
        </p:nvSpPr>
        <p:spPr>
          <a:xfrm>
            <a:off x="371094" y="2718054"/>
            <a:ext cx="3438906" cy="3207258"/>
          </a:xfrm>
        </p:spPr>
        <p:txBody>
          <a:bodyPr vert="horz" lIns="91440" tIns="45720" rIns="91440" bIns="45720" rtlCol="0" anchor="t">
            <a:normAutofit/>
          </a:bodyPr>
          <a:lstStyle/>
          <a:p>
            <a:pPr marL="0" indent="0">
              <a:buNone/>
            </a:pPr>
            <a:r>
              <a:rPr lang="en-US" sz="1700">
                <a:solidFill>
                  <a:schemeClr val="bg1"/>
                </a:solidFill>
                <a:ea typeface="+mn-lt"/>
                <a:cs typeface="+mn-lt"/>
              </a:rPr>
              <a:t>Founded in 2009, Kickstarter is a crowdfunding platform that empowers creators to fund their projects through contributions from backers. It has become a vital tool for artists, designers, and entrepreneurs to launch innovative ideas and gauge market interest.</a:t>
            </a:r>
            <a:endParaRPr lang="en-US" sz="1700">
              <a:solidFill>
                <a:schemeClr val="bg1"/>
              </a:solidFill>
            </a:endParaRPr>
          </a:p>
        </p:txBody>
      </p:sp>
    </p:spTree>
    <p:extLst>
      <p:ext uri="{BB962C8B-B14F-4D97-AF65-F5344CB8AC3E}">
        <p14:creationId xmlns:p14="http://schemas.microsoft.com/office/powerpoint/2010/main" val="1983030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2EBFA83-D4DB-4CA0-B229-9E44634D7F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32">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35" name="Rectangle 34">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0A1FBED4-0EA2-AE8C-B4F9-E0BC46A6D6A4}"/>
              </a:ext>
            </a:extLst>
          </p:cNvPr>
          <p:cNvSpPr>
            <a:spLocks noGrp="1"/>
          </p:cNvSpPr>
          <p:nvPr>
            <p:ph type="title"/>
          </p:nvPr>
        </p:nvSpPr>
        <p:spPr>
          <a:xfrm>
            <a:off x="6597016" y="1409103"/>
            <a:ext cx="4589328" cy="916120"/>
          </a:xfrm>
        </p:spPr>
        <p:txBody>
          <a:bodyPr anchor="b">
            <a:normAutofit/>
          </a:bodyPr>
          <a:lstStyle/>
          <a:p>
            <a:r>
              <a:rPr lang="en-US" sz="4800"/>
              <a:t>Data Description</a:t>
            </a:r>
          </a:p>
        </p:txBody>
      </p:sp>
      <p:pic>
        <p:nvPicPr>
          <p:cNvPr id="17" name="Picture 16" descr="A screenshot of a project&#10;&#10;Description automatically generated">
            <a:extLst>
              <a:ext uri="{FF2B5EF4-FFF2-40B4-BE49-F238E27FC236}">
                <a16:creationId xmlns:a16="http://schemas.microsoft.com/office/drawing/2014/main" id="{EB4EBF2C-CBC1-E5FE-F7F2-AF5DA4E7B443}"/>
              </a:ext>
            </a:extLst>
          </p:cNvPr>
          <p:cNvPicPr>
            <a:picLocks noChangeAspect="1"/>
          </p:cNvPicPr>
          <p:nvPr/>
        </p:nvPicPr>
        <p:blipFill>
          <a:blip r:embed="rId3"/>
          <a:srcRect l="435" r="-225" b="784"/>
          <a:stretch/>
        </p:blipFill>
        <p:spPr>
          <a:xfrm>
            <a:off x="720807" y="1869092"/>
            <a:ext cx="5468347" cy="3111055"/>
          </a:xfrm>
          <a:prstGeom prst="rect">
            <a:avLst/>
          </a:prstGeom>
        </p:spPr>
      </p:pic>
      <p:sp>
        <p:nvSpPr>
          <p:cNvPr id="7" name="Content Placeholder 2">
            <a:extLst>
              <a:ext uri="{FF2B5EF4-FFF2-40B4-BE49-F238E27FC236}">
                <a16:creationId xmlns:a16="http://schemas.microsoft.com/office/drawing/2014/main" id="{A53D2C75-E750-872E-5CBA-373D9EE2AAA6}"/>
              </a:ext>
            </a:extLst>
          </p:cNvPr>
          <p:cNvSpPr>
            <a:spLocks noGrp="1"/>
          </p:cNvSpPr>
          <p:nvPr>
            <p:ph idx="1"/>
          </p:nvPr>
        </p:nvSpPr>
        <p:spPr>
          <a:xfrm>
            <a:off x="6597016" y="2320823"/>
            <a:ext cx="4589328" cy="2987397"/>
          </a:xfrm>
        </p:spPr>
        <p:txBody>
          <a:bodyPr vert="horz" lIns="91440" tIns="45720" rIns="91440" bIns="45720" rtlCol="0">
            <a:normAutofit/>
          </a:bodyPr>
          <a:lstStyle/>
          <a:p>
            <a:r>
              <a:rPr lang="en-US" sz="1800">
                <a:ea typeface="+mn-lt"/>
                <a:cs typeface="+mn-lt"/>
              </a:rPr>
              <a:t>Dataset Overview:</a:t>
            </a:r>
            <a:endParaRPr lang="en-US" sz="1800"/>
          </a:p>
          <a:p>
            <a:pPr lvl="1"/>
            <a:r>
              <a:rPr lang="en-US" sz="1800">
                <a:ea typeface="+mn-lt"/>
                <a:cs typeface="+mn-lt"/>
              </a:rPr>
              <a:t>Total Projects: 41,000 (2012) and 45,000 (2013) indicating a healthy growth trend.</a:t>
            </a:r>
            <a:endParaRPr lang="en-US" sz="1800"/>
          </a:p>
          <a:p>
            <a:pPr lvl="1"/>
            <a:r>
              <a:rPr lang="en-US" sz="1800">
                <a:ea typeface="+mn-lt"/>
                <a:cs typeface="+mn-lt"/>
              </a:rPr>
              <a:t>Categories: 15 main categories and 152 subcategories.</a:t>
            </a:r>
            <a:endParaRPr lang="en-US" sz="1800"/>
          </a:p>
          <a:p>
            <a:r>
              <a:rPr lang="en-US" sz="1800">
                <a:ea typeface="+mn-lt"/>
                <a:cs typeface="+mn-lt"/>
              </a:rPr>
              <a:t>Key Fields:</a:t>
            </a:r>
            <a:endParaRPr lang="en-US" sz="1800"/>
          </a:p>
          <a:p>
            <a:pPr lvl="1"/>
            <a:r>
              <a:rPr lang="en-US" sz="1800">
                <a:ea typeface="+mn-lt"/>
                <a:cs typeface="+mn-lt"/>
              </a:rPr>
              <a:t>ID, Name, Category, Subcategory, Country, Launched, Deadline, Goal, Pledged, Backers, State.</a:t>
            </a:r>
            <a:endParaRPr lang="en-US" sz="1800"/>
          </a:p>
          <a:p>
            <a:pPr marL="0" indent="0">
              <a:buNone/>
            </a:pPr>
            <a:endParaRPr lang="en-US" sz="1800"/>
          </a:p>
        </p:txBody>
      </p:sp>
    </p:spTree>
    <p:extLst>
      <p:ext uri="{BB962C8B-B14F-4D97-AF65-F5344CB8AC3E}">
        <p14:creationId xmlns:p14="http://schemas.microsoft.com/office/powerpoint/2010/main" val="21774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1BF20729-D802-9418-AFFC-924E3C5395F5}"/>
              </a:ext>
            </a:extLst>
          </p:cNvPr>
          <p:cNvSpPr>
            <a:spLocks noGrp="1"/>
          </p:cNvSpPr>
          <p:nvPr>
            <p:ph type="title"/>
          </p:nvPr>
        </p:nvSpPr>
        <p:spPr>
          <a:xfrm>
            <a:off x="1225292" y="1450655"/>
            <a:ext cx="3932030" cy="3956690"/>
          </a:xfrm>
        </p:spPr>
        <p:txBody>
          <a:bodyPr anchor="ctr">
            <a:normAutofit/>
          </a:bodyPr>
          <a:lstStyle/>
          <a:p>
            <a:r>
              <a:rPr lang="en-US" sz="6800">
                <a:solidFill>
                  <a:schemeClr val="bg1"/>
                </a:solidFill>
              </a:rPr>
              <a:t>Project Trends (2012-2013)</a:t>
            </a:r>
          </a:p>
        </p:txBody>
      </p:sp>
      <p:cxnSp>
        <p:nvCxnSpPr>
          <p:cNvPr id="12" name="Straight Connector 11">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25292"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25292"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3C565195-202B-C5E6-70A7-65F99F40A02E}"/>
              </a:ext>
            </a:extLst>
          </p:cNvPr>
          <p:cNvGraphicFramePr>
            <a:graphicFrameLocks noGrp="1"/>
          </p:cNvGraphicFramePr>
          <p:nvPr>
            <p:ph idx="1"/>
            <p:extLst>
              <p:ext uri="{D42A27DB-BD31-4B8C-83A1-F6EECF244321}">
                <p14:modId xmlns:p14="http://schemas.microsoft.com/office/powerpoint/2010/main" val="3040150657"/>
              </p:ext>
            </p:extLst>
          </p:nvPr>
        </p:nvGraphicFramePr>
        <p:xfrm>
          <a:off x="5728502" y="685800"/>
          <a:ext cx="5878512"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4662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A6D2B7E4-5E56-D23F-BCE2-FE998F7237C5}"/>
              </a:ext>
            </a:extLst>
          </p:cNvPr>
          <p:cNvSpPr>
            <a:spLocks noGrp="1"/>
          </p:cNvSpPr>
          <p:nvPr>
            <p:ph type="title"/>
          </p:nvPr>
        </p:nvSpPr>
        <p:spPr>
          <a:xfrm>
            <a:off x="1295400" y="669925"/>
            <a:ext cx="4800600" cy="1325563"/>
          </a:xfrm>
        </p:spPr>
        <p:txBody>
          <a:bodyPr anchor="b">
            <a:normAutofit/>
          </a:bodyPr>
          <a:lstStyle/>
          <a:p>
            <a:r>
              <a:rPr lang="en-US">
                <a:solidFill>
                  <a:schemeClr val="bg1"/>
                </a:solidFill>
              </a:rPr>
              <a:t>Success Factors</a:t>
            </a:r>
          </a:p>
        </p:txBody>
      </p:sp>
      <p:cxnSp>
        <p:nvCxnSpPr>
          <p:cNvPr id="22" name="Straight Connector 2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3338B3D-304A-6F5F-174B-28243478F11F}"/>
              </a:ext>
            </a:extLst>
          </p:cNvPr>
          <p:cNvSpPr>
            <a:spLocks noGrp="1"/>
          </p:cNvSpPr>
          <p:nvPr>
            <p:ph idx="1"/>
          </p:nvPr>
        </p:nvSpPr>
        <p:spPr>
          <a:xfrm>
            <a:off x="1295400" y="2288833"/>
            <a:ext cx="4800600" cy="3711571"/>
          </a:xfrm>
        </p:spPr>
        <p:txBody>
          <a:bodyPr vert="horz" lIns="91440" tIns="45720" rIns="91440" bIns="45720" rtlCol="0">
            <a:normAutofit/>
          </a:bodyPr>
          <a:lstStyle/>
          <a:p>
            <a:pPr marL="0" indent="0">
              <a:buNone/>
            </a:pPr>
            <a:r>
              <a:rPr lang="en-US" sz="2000">
                <a:solidFill>
                  <a:schemeClr val="bg1"/>
                </a:solidFill>
                <a:ea typeface="+mn-lt"/>
                <a:cs typeface="+mn-lt"/>
              </a:rPr>
              <a:t>Successful Categories:</a:t>
            </a:r>
            <a:endParaRPr lang="en-US" sz="2000">
              <a:solidFill>
                <a:schemeClr val="bg1"/>
              </a:solidFill>
            </a:endParaRPr>
          </a:p>
          <a:p>
            <a:pPr lvl="1"/>
            <a:r>
              <a:rPr lang="en-US" sz="2000">
                <a:solidFill>
                  <a:schemeClr val="bg1"/>
                </a:solidFill>
                <a:ea typeface="+mn-lt"/>
                <a:cs typeface="+mn-lt"/>
              </a:rPr>
              <a:t>Dance and Theatre show high success rates (72% and 65%), indicating strong community support for creative projects.</a:t>
            </a:r>
            <a:endParaRPr lang="en-US" sz="2000">
              <a:solidFill>
                <a:schemeClr val="bg1"/>
              </a:solidFill>
            </a:endParaRPr>
          </a:p>
          <a:p>
            <a:pPr lvl="1"/>
            <a:r>
              <a:rPr lang="en-US" sz="2000">
                <a:solidFill>
                  <a:schemeClr val="bg1"/>
                </a:solidFill>
                <a:ea typeface="+mn-lt"/>
                <a:cs typeface="+mn-lt"/>
              </a:rPr>
              <a:t>Technology subcategories such as Apps, Space Exploration and Gadgets have 100% success rates, suggesting high demand and backer confidence in these areas.</a:t>
            </a:r>
            <a:endParaRPr lang="en-US" sz="2000">
              <a:solidFill>
                <a:schemeClr val="bg1"/>
              </a:solidFill>
            </a:endParaRPr>
          </a:p>
          <a:p>
            <a:pPr lvl="1">
              <a:spcBef>
                <a:spcPts val="500"/>
              </a:spcBef>
            </a:pPr>
            <a:endParaRPr lang="en-US" sz="2000">
              <a:solidFill>
                <a:schemeClr val="bg1"/>
              </a:solidFill>
              <a:ea typeface="+mn-lt"/>
              <a:cs typeface="+mn-lt"/>
            </a:endParaRPr>
          </a:p>
          <a:p>
            <a:endParaRPr lang="en-US" sz="2000">
              <a:solidFill>
                <a:schemeClr val="bg1"/>
              </a:solidFill>
            </a:endParaRPr>
          </a:p>
        </p:txBody>
      </p:sp>
      <p:pic>
        <p:nvPicPr>
          <p:cNvPr id="5" name="Picture 4" descr="A screenshot of a computer">
            <a:extLst>
              <a:ext uri="{FF2B5EF4-FFF2-40B4-BE49-F238E27FC236}">
                <a16:creationId xmlns:a16="http://schemas.microsoft.com/office/drawing/2014/main" id="{79D7BAE1-0692-04D7-614E-754CB2CF0751}"/>
              </a:ext>
            </a:extLst>
          </p:cNvPr>
          <p:cNvPicPr>
            <a:picLocks noChangeAspect="1"/>
          </p:cNvPicPr>
          <p:nvPr/>
        </p:nvPicPr>
        <p:blipFill>
          <a:blip r:embed="rId2"/>
          <a:stretch>
            <a:fillRect/>
          </a:stretch>
        </p:blipFill>
        <p:spPr>
          <a:xfrm>
            <a:off x="6671556" y="369913"/>
            <a:ext cx="3535913" cy="2784532"/>
          </a:xfrm>
          <a:prstGeom prst="rect">
            <a:avLst/>
          </a:prstGeom>
        </p:spPr>
      </p:pic>
      <p:sp>
        <p:nvSpPr>
          <p:cNvPr id="19" name="Rectangle 18">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68342A4A-6259-B30A-2E9B-71693C69F325}"/>
              </a:ext>
            </a:extLst>
          </p:cNvPr>
          <p:cNvPicPr>
            <a:picLocks noChangeAspect="1"/>
          </p:cNvPicPr>
          <p:nvPr/>
        </p:nvPicPr>
        <p:blipFill>
          <a:blip r:embed="rId3"/>
          <a:stretch>
            <a:fillRect/>
          </a:stretch>
        </p:blipFill>
        <p:spPr>
          <a:xfrm>
            <a:off x="8038661" y="3917118"/>
            <a:ext cx="3588640" cy="2410829"/>
          </a:xfrm>
          <a:prstGeom prst="rect">
            <a:avLst/>
          </a:prstGeom>
        </p:spPr>
      </p:pic>
      <p:sp>
        <p:nvSpPr>
          <p:cNvPr id="21" name="Rectangle 20">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8968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55631C3B-5845-6F19-D48A-760F341844F7}"/>
              </a:ext>
            </a:extLst>
          </p:cNvPr>
          <p:cNvSpPr>
            <a:spLocks noGrp="1"/>
          </p:cNvSpPr>
          <p:nvPr>
            <p:ph type="title"/>
          </p:nvPr>
        </p:nvSpPr>
        <p:spPr>
          <a:xfrm>
            <a:off x="838200" y="448721"/>
            <a:ext cx="4707671" cy="1225650"/>
          </a:xfrm>
        </p:spPr>
        <p:txBody>
          <a:bodyPr anchor="b">
            <a:normAutofit/>
          </a:bodyPr>
          <a:lstStyle/>
          <a:p>
            <a:r>
              <a:rPr lang="en-US" sz="3800">
                <a:solidFill>
                  <a:schemeClr val="bg1"/>
                </a:solidFill>
              </a:rPr>
              <a:t>Backer Dynamics</a:t>
            </a:r>
          </a:p>
        </p:txBody>
      </p:sp>
      <p:cxnSp>
        <p:nvCxnSpPr>
          <p:cNvPr id="26" name="Straight Connector 25">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5AB57A6-84F4-31B1-C07E-5C989FE2933A}"/>
              </a:ext>
            </a:extLst>
          </p:cNvPr>
          <p:cNvSpPr>
            <a:spLocks noGrp="1"/>
          </p:cNvSpPr>
          <p:nvPr>
            <p:ph idx="1"/>
          </p:nvPr>
        </p:nvSpPr>
        <p:spPr>
          <a:xfrm>
            <a:off x="897769" y="1909192"/>
            <a:ext cx="4586513" cy="3647710"/>
          </a:xfrm>
        </p:spPr>
        <p:txBody>
          <a:bodyPr vert="horz" lIns="91440" tIns="45720" rIns="91440" bIns="45720" rtlCol="0">
            <a:normAutofit/>
          </a:bodyPr>
          <a:lstStyle/>
          <a:p>
            <a:r>
              <a:rPr lang="en-US" sz="1900">
                <a:solidFill>
                  <a:schemeClr val="bg1"/>
                </a:solidFill>
                <a:ea typeface="+mn-lt"/>
                <a:cs typeface="+mn-lt"/>
              </a:rPr>
              <a:t>Impact of Backers:</a:t>
            </a:r>
            <a:endParaRPr lang="en-US" sz="1900">
              <a:solidFill>
                <a:schemeClr val="bg1"/>
              </a:solidFill>
            </a:endParaRPr>
          </a:p>
          <a:p>
            <a:pPr lvl="1"/>
            <a:r>
              <a:rPr lang="en-US" sz="1900">
                <a:solidFill>
                  <a:schemeClr val="bg1"/>
                </a:solidFill>
                <a:ea typeface="+mn-lt"/>
                <a:cs typeface="+mn-lt"/>
              </a:rPr>
              <a:t>The number of backers significantly impacts a project's success. Projects that secured 47 backers or more within the first 31 days had a 3.56x higher chance of success. This highlights the importance of early engagement and building a community around the project.</a:t>
            </a:r>
          </a:p>
          <a:p>
            <a:r>
              <a:rPr lang="en-US" sz="1900">
                <a:solidFill>
                  <a:schemeClr val="bg1"/>
                </a:solidFill>
                <a:ea typeface="+mn-lt"/>
                <a:cs typeface="+mn-lt"/>
              </a:rPr>
              <a:t>Average Pledged Amount:</a:t>
            </a:r>
            <a:endParaRPr lang="en-US" sz="1900">
              <a:solidFill>
                <a:schemeClr val="bg1"/>
              </a:solidFill>
            </a:endParaRPr>
          </a:p>
          <a:p>
            <a:pPr lvl="1"/>
            <a:r>
              <a:rPr lang="en-US" sz="1900">
                <a:solidFill>
                  <a:schemeClr val="bg1"/>
                </a:solidFill>
                <a:ea typeface="+mn-lt"/>
                <a:cs typeface="+mn-lt"/>
              </a:rPr>
              <a:t>Gaming Hardware has the highest pledged amount at $12.4 million.</a:t>
            </a:r>
            <a:endParaRPr lang="en-US" sz="1900">
              <a:solidFill>
                <a:schemeClr val="bg1"/>
              </a:solidFill>
            </a:endParaRPr>
          </a:p>
          <a:p>
            <a:endParaRPr lang="en-US" sz="1900">
              <a:solidFill>
                <a:schemeClr val="bg1"/>
              </a:solidFill>
            </a:endParaRPr>
          </a:p>
        </p:txBody>
      </p:sp>
      <p:cxnSp>
        <p:nvCxnSpPr>
          <p:cNvPr id="20" name="Straight Connector 19">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Picture 3" descr="A graph with a line and a line&#10;&#10;Description automatically generated">
            <a:extLst>
              <a:ext uri="{FF2B5EF4-FFF2-40B4-BE49-F238E27FC236}">
                <a16:creationId xmlns:a16="http://schemas.microsoft.com/office/drawing/2014/main" id="{6F1139E6-10AA-868E-7B1C-94385E2B2F41}"/>
              </a:ext>
            </a:extLst>
          </p:cNvPr>
          <p:cNvPicPr>
            <a:picLocks noChangeAspect="1"/>
          </p:cNvPicPr>
          <p:nvPr/>
        </p:nvPicPr>
        <p:blipFill>
          <a:blip r:embed="rId2"/>
          <a:srcRect l="-36" t="-1425" r="33138" b="1425"/>
          <a:stretch/>
        </p:blipFill>
        <p:spPr>
          <a:xfrm>
            <a:off x="6094132" y="2174483"/>
            <a:ext cx="5666547" cy="3112881"/>
          </a:xfrm>
          <a:prstGeom prst="rect">
            <a:avLst/>
          </a:prstGeom>
        </p:spPr>
      </p:pic>
    </p:spTree>
    <p:extLst>
      <p:ext uri="{BB962C8B-B14F-4D97-AF65-F5344CB8AC3E}">
        <p14:creationId xmlns:p14="http://schemas.microsoft.com/office/powerpoint/2010/main" val="2191599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C0A1ED06-4733-4020-9C60-81D4D8014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0CA3509-3AF9-45FE-93ED-57BB5D5E8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388" y="181576"/>
            <a:ext cx="11823637" cy="650108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 screen&#10;&#10;Description automatically generated">
            <a:extLst>
              <a:ext uri="{FF2B5EF4-FFF2-40B4-BE49-F238E27FC236}">
                <a16:creationId xmlns:a16="http://schemas.microsoft.com/office/drawing/2014/main" id="{C956518A-4CB2-0A99-DC5D-373A580565A4}"/>
              </a:ext>
            </a:extLst>
          </p:cNvPr>
          <p:cNvPicPr>
            <a:picLocks noChangeAspect="1"/>
          </p:cNvPicPr>
          <p:nvPr/>
        </p:nvPicPr>
        <p:blipFill>
          <a:blip r:embed="rId2">
            <a:alphaModFix amt="60000"/>
          </a:blip>
          <a:srcRect t="4472" b="16145"/>
          <a:stretch/>
        </p:blipFill>
        <p:spPr>
          <a:xfrm>
            <a:off x="180975" y="182880"/>
            <a:ext cx="11823637" cy="6499784"/>
          </a:xfrm>
          <a:prstGeom prst="rect">
            <a:avLst/>
          </a:prstGeom>
        </p:spPr>
      </p:pic>
      <p:sp>
        <p:nvSpPr>
          <p:cNvPr id="2" name="Title 1">
            <a:extLst>
              <a:ext uri="{FF2B5EF4-FFF2-40B4-BE49-F238E27FC236}">
                <a16:creationId xmlns:a16="http://schemas.microsoft.com/office/drawing/2014/main" id="{92D26780-76F4-2178-7416-2461DC91324C}"/>
              </a:ext>
            </a:extLst>
          </p:cNvPr>
          <p:cNvSpPr>
            <a:spLocks noGrp="1"/>
          </p:cNvSpPr>
          <p:nvPr>
            <p:ph type="title"/>
          </p:nvPr>
        </p:nvSpPr>
        <p:spPr>
          <a:xfrm>
            <a:off x="838200" y="525195"/>
            <a:ext cx="10165218" cy="2806506"/>
          </a:xfrm>
        </p:spPr>
        <p:txBody>
          <a:bodyPr anchor="b">
            <a:normAutofit/>
          </a:bodyPr>
          <a:lstStyle/>
          <a:p>
            <a:r>
              <a:rPr lang="en-US" sz="4000">
                <a:solidFill>
                  <a:srgbClr val="FFFFFF"/>
                </a:solidFill>
              </a:rPr>
              <a:t>Market Demand Insights</a:t>
            </a:r>
          </a:p>
        </p:txBody>
      </p:sp>
      <p:sp>
        <p:nvSpPr>
          <p:cNvPr id="3" name="Content Placeholder 2">
            <a:extLst>
              <a:ext uri="{FF2B5EF4-FFF2-40B4-BE49-F238E27FC236}">
                <a16:creationId xmlns:a16="http://schemas.microsoft.com/office/drawing/2014/main" id="{EF4163E2-6D71-5A07-D9B5-0D0D160D9A82}"/>
              </a:ext>
            </a:extLst>
          </p:cNvPr>
          <p:cNvSpPr>
            <a:spLocks noGrp="1"/>
          </p:cNvSpPr>
          <p:nvPr>
            <p:ph idx="1"/>
          </p:nvPr>
        </p:nvSpPr>
        <p:spPr>
          <a:xfrm>
            <a:off x="838200" y="3526300"/>
            <a:ext cx="10165218" cy="2588458"/>
          </a:xfrm>
        </p:spPr>
        <p:txBody>
          <a:bodyPr vert="horz" lIns="91440" tIns="45720" rIns="91440" bIns="45720" rtlCol="0" anchor="t">
            <a:normAutofit/>
          </a:bodyPr>
          <a:lstStyle/>
          <a:p>
            <a:r>
              <a:rPr lang="en-US" sz="1200" dirty="0">
                <a:solidFill>
                  <a:srgbClr val="FFFFFF"/>
                </a:solidFill>
                <a:ea typeface="+mn-lt"/>
                <a:cs typeface="+mn-lt"/>
              </a:rPr>
              <a:t>Project Outcomes:</a:t>
            </a:r>
            <a:endParaRPr lang="en-US" sz="1200" dirty="0">
              <a:solidFill>
                <a:srgbClr val="FFFFFF"/>
              </a:solidFill>
            </a:endParaRPr>
          </a:p>
          <a:p>
            <a:pPr lvl="1"/>
            <a:r>
              <a:rPr lang="en-US" sz="1200" dirty="0">
                <a:solidFill>
                  <a:srgbClr val="FFFFFF"/>
                </a:solidFill>
                <a:ea typeface="+mn-lt"/>
                <a:cs typeface="+mn-lt"/>
              </a:rPr>
              <a:t>Highest suspended projects in Design, highest cancelled in Games, and highest successful in Games (87M pledged).</a:t>
            </a:r>
            <a:endParaRPr lang="en-US" sz="1200" dirty="0">
              <a:solidFill>
                <a:srgbClr val="FFFFFF"/>
              </a:solidFill>
            </a:endParaRPr>
          </a:p>
          <a:p>
            <a:r>
              <a:rPr lang="en-US" sz="1200" dirty="0">
                <a:solidFill>
                  <a:srgbClr val="FFFFFF"/>
                </a:solidFill>
                <a:ea typeface="+mn-lt"/>
                <a:cs typeface="+mn-lt"/>
              </a:rPr>
              <a:t>Pledged to Goal Ratio:</a:t>
            </a:r>
            <a:endParaRPr lang="en-US" sz="1200" dirty="0">
              <a:solidFill>
                <a:srgbClr val="FFFFFF"/>
              </a:solidFill>
            </a:endParaRPr>
          </a:p>
          <a:p>
            <a:pPr lvl="1"/>
            <a:r>
              <a:rPr lang="en-US" sz="1200" dirty="0">
                <a:solidFill>
                  <a:srgbClr val="FFFFFF"/>
                </a:solidFill>
                <a:ea typeface="+mn-lt"/>
                <a:cs typeface="+mn-lt"/>
              </a:rPr>
              <a:t>Significant increase in pledged amounts after December 2012.</a:t>
            </a:r>
            <a:endParaRPr lang="en-US" sz="1200" dirty="0">
              <a:solidFill>
                <a:srgbClr val="FFFFFF"/>
              </a:solidFill>
            </a:endParaRPr>
          </a:p>
          <a:p>
            <a:r>
              <a:rPr lang="en-US" sz="1200" dirty="0">
                <a:solidFill>
                  <a:srgbClr val="FFFFFF"/>
                </a:solidFill>
                <a:ea typeface="+mn-lt"/>
                <a:cs typeface="+mn-lt"/>
              </a:rPr>
              <a:t>High-Performing Categories:</a:t>
            </a:r>
            <a:endParaRPr lang="en-US" sz="1200" dirty="0">
              <a:solidFill>
                <a:srgbClr val="FFFFFF"/>
              </a:solidFill>
            </a:endParaRPr>
          </a:p>
          <a:p>
            <a:pPr lvl="1"/>
            <a:r>
              <a:rPr lang="en-US" sz="1200" dirty="0">
                <a:solidFill>
                  <a:srgbClr val="FFFFFF"/>
                </a:solidFill>
                <a:ea typeface="+mn-lt"/>
                <a:cs typeface="+mn-lt"/>
              </a:rPr>
              <a:t>Projects in the Games, Film &amp; Video, and Technology categories consistently attracted more funding and backers. Specifically, Games accounted for a significant portion of the total funds raised, indicating a strong market interest during this period.</a:t>
            </a:r>
            <a:endParaRPr lang="en-US" sz="1200" dirty="0">
              <a:solidFill>
                <a:srgbClr val="FFFFFF"/>
              </a:solidFill>
            </a:endParaRPr>
          </a:p>
          <a:p>
            <a:r>
              <a:rPr lang="en-US" sz="1200" dirty="0">
                <a:solidFill>
                  <a:srgbClr val="FFFFFF"/>
                </a:solidFill>
                <a:ea typeface="+mn-lt"/>
                <a:cs typeface="+mn-lt"/>
              </a:rPr>
              <a:t>Low-Performing Categories:</a:t>
            </a:r>
            <a:endParaRPr lang="en-US" sz="1200" dirty="0">
              <a:solidFill>
                <a:srgbClr val="FFFFFF"/>
              </a:solidFill>
            </a:endParaRPr>
          </a:p>
          <a:p>
            <a:pPr lvl="1"/>
            <a:r>
              <a:rPr lang="en-US" sz="1200" dirty="0">
                <a:solidFill>
                  <a:srgbClr val="FFFFFF"/>
                </a:solidFill>
                <a:ea typeface="+mn-lt"/>
                <a:cs typeface="+mn-lt"/>
              </a:rPr>
              <a:t>Categories like Photography, Dance, and Journalism received less attention and funding. This could be due to a lower perceived value or interest from backers, suggesting that creators in these categories may need to innovate or enhance their marketing strategies to attract support.</a:t>
            </a:r>
            <a:endParaRPr lang="en-US" sz="1200" dirty="0">
              <a:solidFill>
                <a:srgbClr val="FFFFFF"/>
              </a:solidFill>
            </a:endParaRPr>
          </a:p>
          <a:p>
            <a:endParaRPr lang="en-US" sz="1200" dirty="0">
              <a:solidFill>
                <a:srgbClr val="FFFFFF"/>
              </a:solidFill>
            </a:endParaRPr>
          </a:p>
        </p:txBody>
      </p:sp>
    </p:spTree>
    <p:extLst>
      <p:ext uri="{BB962C8B-B14F-4D97-AF65-F5344CB8AC3E}">
        <p14:creationId xmlns:p14="http://schemas.microsoft.com/office/powerpoint/2010/main" val="256952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13B5BD96-F043-20CE-CB1B-B5C0144028E9}"/>
              </a:ext>
            </a:extLst>
          </p:cNvPr>
          <p:cNvSpPr>
            <a:spLocks noGrp="1"/>
          </p:cNvSpPr>
          <p:nvPr>
            <p:ph type="title"/>
          </p:nvPr>
        </p:nvSpPr>
        <p:spPr>
          <a:xfrm>
            <a:off x="1295400" y="669925"/>
            <a:ext cx="4800600" cy="1325563"/>
          </a:xfrm>
        </p:spPr>
        <p:txBody>
          <a:bodyPr anchor="b">
            <a:normAutofit/>
          </a:bodyPr>
          <a:lstStyle/>
          <a:p>
            <a:r>
              <a:rPr lang="en-US" sz="4100">
                <a:solidFill>
                  <a:schemeClr val="bg1"/>
                </a:solidFill>
              </a:rPr>
              <a:t>Comparative Analysis (2012 vs 2013)</a:t>
            </a:r>
          </a:p>
        </p:txBody>
      </p:sp>
      <p:cxnSp>
        <p:nvCxnSpPr>
          <p:cNvPr id="19" name="Straight Connector 18">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5EF1A98-016C-6AA4-7D71-CC9AD3406052}"/>
              </a:ext>
            </a:extLst>
          </p:cNvPr>
          <p:cNvSpPr>
            <a:spLocks noGrp="1"/>
          </p:cNvSpPr>
          <p:nvPr>
            <p:ph idx="1"/>
          </p:nvPr>
        </p:nvSpPr>
        <p:spPr>
          <a:xfrm>
            <a:off x="1295400" y="2288833"/>
            <a:ext cx="4800600" cy="3711571"/>
          </a:xfrm>
        </p:spPr>
        <p:txBody>
          <a:bodyPr vert="horz" lIns="91440" tIns="45720" rIns="91440" bIns="45720" rtlCol="0">
            <a:normAutofit/>
          </a:bodyPr>
          <a:lstStyle/>
          <a:p>
            <a:r>
              <a:rPr lang="en-US" sz="1700">
                <a:solidFill>
                  <a:schemeClr val="bg1"/>
                </a:solidFill>
                <a:ea typeface="+mn-lt"/>
                <a:cs typeface="+mn-lt"/>
              </a:rPr>
              <a:t>Overall increase in pledged amounts, total projects, and backers.</a:t>
            </a:r>
            <a:endParaRPr lang="en-US" sz="1700">
              <a:solidFill>
                <a:schemeClr val="bg1"/>
              </a:solidFill>
            </a:endParaRPr>
          </a:p>
          <a:p>
            <a:r>
              <a:rPr lang="en-US" sz="1700">
                <a:solidFill>
                  <a:schemeClr val="bg1"/>
                </a:solidFill>
                <a:ea typeface="+mn-lt"/>
                <a:cs typeface="+mn-lt"/>
              </a:rPr>
              <a:t>New demographics entering the market (NZ, CAN, AUS).</a:t>
            </a:r>
            <a:endParaRPr lang="en-US" sz="1700">
              <a:solidFill>
                <a:schemeClr val="bg1"/>
              </a:solidFill>
            </a:endParaRPr>
          </a:p>
          <a:p>
            <a:r>
              <a:rPr lang="en-US" sz="1700">
                <a:solidFill>
                  <a:schemeClr val="bg1"/>
                </a:solidFill>
              </a:rPr>
              <a:t> Geographic Insights</a:t>
            </a:r>
          </a:p>
          <a:p>
            <a:pPr lvl="1">
              <a:buFont typeface="Courier New" panose="020B0604020202020204" pitchFamily="34" charset="0"/>
              <a:buChar char="o"/>
            </a:pPr>
            <a:r>
              <a:rPr lang="en-US" sz="1700">
                <a:solidFill>
                  <a:schemeClr val="bg1"/>
                </a:solidFill>
                <a:ea typeface="+mn-lt"/>
                <a:cs typeface="+mn-lt"/>
              </a:rPr>
              <a:t>The United States led in the number of projects, but it also had the highest number of failed projects. Conversely, countries like Canada and New Zealand showed potential for growth despite having fewer projects. This indicates that while the U.S. market is saturated, there may be opportunities for expansion in less tapped regions</a:t>
            </a:r>
            <a:endParaRPr lang="en-US" sz="1700">
              <a:solidFill>
                <a:schemeClr val="bg1"/>
              </a:solidFill>
            </a:endParaRPr>
          </a:p>
          <a:p>
            <a:endParaRPr lang="en-US" sz="1700">
              <a:solidFill>
                <a:schemeClr val="bg1"/>
              </a:solidFill>
            </a:endParaRPr>
          </a:p>
        </p:txBody>
      </p:sp>
      <p:pic>
        <p:nvPicPr>
          <p:cNvPr id="6" name="Picture 5">
            <a:extLst>
              <a:ext uri="{FF2B5EF4-FFF2-40B4-BE49-F238E27FC236}">
                <a16:creationId xmlns:a16="http://schemas.microsoft.com/office/drawing/2014/main" id="{DE3F3E3B-9A01-4B69-EE15-C6EC6906D66C}"/>
              </a:ext>
            </a:extLst>
          </p:cNvPr>
          <p:cNvPicPr>
            <a:picLocks noChangeAspect="1"/>
          </p:cNvPicPr>
          <p:nvPr/>
        </p:nvPicPr>
        <p:blipFill>
          <a:blip r:embed="rId2"/>
          <a:stretch>
            <a:fillRect/>
          </a:stretch>
        </p:blipFill>
        <p:spPr>
          <a:xfrm>
            <a:off x="7657133" y="369913"/>
            <a:ext cx="1564759" cy="2784532"/>
          </a:xfrm>
          <a:prstGeom prst="rect">
            <a:avLst/>
          </a:prstGeom>
        </p:spPr>
      </p:pic>
      <p:sp>
        <p:nvSpPr>
          <p:cNvPr id="20" name="Rectangle 19">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graph&#10;&#10;Description automatically generated">
            <a:extLst>
              <a:ext uri="{FF2B5EF4-FFF2-40B4-BE49-F238E27FC236}">
                <a16:creationId xmlns:a16="http://schemas.microsoft.com/office/drawing/2014/main" id="{86BC82C9-7713-41D0-78DA-E2F2DFAAFB44}"/>
              </a:ext>
            </a:extLst>
          </p:cNvPr>
          <p:cNvPicPr>
            <a:picLocks noChangeAspect="1"/>
          </p:cNvPicPr>
          <p:nvPr/>
        </p:nvPicPr>
        <p:blipFill>
          <a:blip r:embed="rId3"/>
          <a:stretch>
            <a:fillRect/>
          </a:stretch>
        </p:blipFill>
        <p:spPr>
          <a:xfrm>
            <a:off x="8038661" y="4080670"/>
            <a:ext cx="3588640" cy="2083726"/>
          </a:xfrm>
          <a:prstGeom prst="rect">
            <a:avLst/>
          </a:prstGeom>
        </p:spPr>
      </p:pic>
      <p:sp>
        <p:nvSpPr>
          <p:cNvPr id="22" name="Rectangle 21">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7433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Slide Background Fill">
            <a:extLst>
              <a:ext uri="{FF2B5EF4-FFF2-40B4-BE49-F238E27FC236}">
                <a16:creationId xmlns:a16="http://schemas.microsoft.com/office/drawing/2014/main" id="{913AE63C-D5B4-45D1-ACFC-648CFFCF9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olor Cover">
            <a:extLst>
              <a:ext uri="{FF2B5EF4-FFF2-40B4-BE49-F238E27FC236}">
                <a16:creationId xmlns:a16="http://schemas.microsoft.com/office/drawing/2014/main" id="{34DE9D20-D6C2-4834-9EE9-EC583F3FE5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D2BEE71A-353E-49B4-9F8D-D2E784E501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6064235" cy="6858000"/>
            <a:chOff x="651279" y="598259"/>
            <a:chExt cx="10889442" cy="5680742"/>
          </a:xfrm>
        </p:grpSpPr>
        <p:sp>
          <p:nvSpPr>
            <p:cNvPr id="16" name="Color">
              <a:extLst>
                <a:ext uri="{FF2B5EF4-FFF2-40B4-BE49-F238E27FC236}">
                  <a16:creationId xmlns:a16="http://schemas.microsoft.com/office/drawing/2014/main" id="{0C9DD877-6006-4DF4-90EE-97EB9CA6B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Color">
              <a:extLst>
                <a:ext uri="{FF2B5EF4-FFF2-40B4-BE49-F238E27FC236}">
                  <a16:creationId xmlns:a16="http://schemas.microsoft.com/office/drawing/2014/main" id="{380AA621-5EB1-4034-A9BE-9FD3CEC58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descr="A blue line graph with white text&#10;&#10;Description automatically generated">
            <a:extLst>
              <a:ext uri="{FF2B5EF4-FFF2-40B4-BE49-F238E27FC236}">
                <a16:creationId xmlns:a16="http://schemas.microsoft.com/office/drawing/2014/main" id="{D5784B20-B0D0-D250-9836-7A42C1CEA735}"/>
              </a:ext>
            </a:extLst>
          </p:cNvPr>
          <p:cNvPicPr>
            <a:picLocks noChangeAspect="1"/>
          </p:cNvPicPr>
          <p:nvPr/>
        </p:nvPicPr>
        <p:blipFill>
          <a:blip r:embed="rId2"/>
          <a:stretch>
            <a:fillRect/>
          </a:stretch>
        </p:blipFill>
        <p:spPr>
          <a:xfrm>
            <a:off x="6536212" y="583818"/>
            <a:ext cx="4999274" cy="1887226"/>
          </a:xfrm>
          <a:prstGeom prst="rect">
            <a:avLst/>
          </a:prstGeom>
        </p:spPr>
      </p:pic>
      <p:pic>
        <p:nvPicPr>
          <p:cNvPr id="5" name="Picture 4" descr="A graph with a line&#10;&#10;Description automatically generated">
            <a:extLst>
              <a:ext uri="{FF2B5EF4-FFF2-40B4-BE49-F238E27FC236}">
                <a16:creationId xmlns:a16="http://schemas.microsoft.com/office/drawing/2014/main" id="{BE6BD463-480B-032F-2E9E-536C04924590}"/>
              </a:ext>
            </a:extLst>
          </p:cNvPr>
          <p:cNvPicPr>
            <a:picLocks noChangeAspect="1"/>
          </p:cNvPicPr>
          <p:nvPr/>
        </p:nvPicPr>
        <p:blipFill>
          <a:blip r:embed="rId3"/>
          <a:stretch>
            <a:fillRect/>
          </a:stretch>
        </p:blipFill>
        <p:spPr>
          <a:xfrm>
            <a:off x="6537543" y="2546718"/>
            <a:ext cx="4999274" cy="1799737"/>
          </a:xfrm>
          <a:prstGeom prst="rect">
            <a:avLst/>
          </a:prstGeom>
        </p:spPr>
      </p:pic>
      <p:pic>
        <p:nvPicPr>
          <p:cNvPr id="4" name="Picture 3" descr="A line graph with numbers and a line&#10;&#10;Description automatically generated">
            <a:extLst>
              <a:ext uri="{FF2B5EF4-FFF2-40B4-BE49-F238E27FC236}">
                <a16:creationId xmlns:a16="http://schemas.microsoft.com/office/drawing/2014/main" id="{C887E032-0551-9CCC-FFDD-ACDC10184669}"/>
              </a:ext>
            </a:extLst>
          </p:cNvPr>
          <p:cNvPicPr>
            <a:picLocks noChangeAspect="1"/>
          </p:cNvPicPr>
          <p:nvPr/>
        </p:nvPicPr>
        <p:blipFill>
          <a:blip r:embed="rId4"/>
          <a:stretch>
            <a:fillRect/>
          </a:stretch>
        </p:blipFill>
        <p:spPr>
          <a:xfrm>
            <a:off x="6537543" y="4465874"/>
            <a:ext cx="4999274" cy="1799737"/>
          </a:xfrm>
          <a:prstGeom prst="rect">
            <a:avLst/>
          </a:prstGeom>
        </p:spPr>
      </p:pic>
      <p:grpSp>
        <p:nvGrpSpPr>
          <p:cNvPr id="19" name="Group 18">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30" name="Freeform: Shape 29">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Freeform: Shape 30">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859007FE-8F66-2F2A-82E7-5D45A547535F}"/>
              </a:ext>
            </a:extLst>
          </p:cNvPr>
          <p:cNvSpPr>
            <a:spLocks noGrp="1"/>
          </p:cNvSpPr>
          <p:nvPr>
            <p:ph type="title"/>
          </p:nvPr>
        </p:nvSpPr>
        <p:spPr>
          <a:xfrm>
            <a:off x="786385" y="841249"/>
            <a:ext cx="4827936" cy="2587751"/>
          </a:xfrm>
        </p:spPr>
        <p:txBody>
          <a:bodyPr anchor="b">
            <a:normAutofit/>
          </a:bodyPr>
          <a:lstStyle/>
          <a:p>
            <a:r>
              <a:rPr lang="en-US" sz="4800">
                <a:solidFill>
                  <a:schemeClr val="bg1"/>
                </a:solidFill>
              </a:rPr>
              <a:t>Projections for 2014</a:t>
            </a:r>
          </a:p>
        </p:txBody>
      </p:sp>
      <p:sp>
        <p:nvSpPr>
          <p:cNvPr id="3" name="Content Placeholder 2">
            <a:extLst>
              <a:ext uri="{FF2B5EF4-FFF2-40B4-BE49-F238E27FC236}">
                <a16:creationId xmlns:a16="http://schemas.microsoft.com/office/drawing/2014/main" id="{763F4EAA-936A-ACD7-C020-CE77A5BBEAF2}"/>
              </a:ext>
            </a:extLst>
          </p:cNvPr>
          <p:cNvSpPr>
            <a:spLocks noGrp="1"/>
          </p:cNvSpPr>
          <p:nvPr>
            <p:ph idx="1"/>
          </p:nvPr>
        </p:nvSpPr>
        <p:spPr>
          <a:xfrm>
            <a:off x="786383" y="3471176"/>
            <a:ext cx="4827936" cy="2710168"/>
          </a:xfrm>
        </p:spPr>
        <p:txBody>
          <a:bodyPr vert="horz" lIns="91440" tIns="45720" rIns="91440" bIns="45720" rtlCol="0" anchor="t">
            <a:normAutofit/>
          </a:bodyPr>
          <a:lstStyle/>
          <a:p>
            <a:r>
              <a:rPr lang="en-US" sz="1800">
                <a:solidFill>
                  <a:schemeClr val="bg1"/>
                </a:solidFill>
                <a:ea typeface="+mn-lt"/>
                <a:cs typeface="+mn-lt"/>
              </a:rPr>
              <a:t>Future Trends:</a:t>
            </a:r>
            <a:endParaRPr lang="en-US" sz="1800">
              <a:solidFill>
                <a:schemeClr val="bg1"/>
              </a:solidFill>
            </a:endParaRPr>
          </a:p>
          <a:p>
            <a:pPr lvl="1"/>
            <a:r>
              <a:rPr lang="en-US" sz="1800">
                <a:solidFill>
                  <a:schemeClr val="bg1"/>
                </a:solidFill>
                <a:ea typeface="+mn-lt"/>
                <a:cs typeface="+mn-lt"/>
              </a:rPr>
              <a:t>Expected steady increase in backers and new project initiatives.</a:t>
            </a:r>
            <a:endParaRPr lang="en-US" sz="1800">
              <a:solidFill>
                <a:schemeClr val="bg1"/>
              </a:solidFill>
            </a:endParaRPr>
          </a:p>
          <a:p>
            <a:pPr lvl="1"/>
            <a:r>
              <a:rPr lang="en-US" sz="1800">
                <a:solidFill>
                  <a:schemeClr val="bg1"/>
                </a:solidFill>
                <a:ea typeface="+mn-lt"/>
                <a:cs typeface="+mn-lt"/>
              </a:rPr>
              <a:t>Potential growth in Canada despite low project numbers.</a:t>
            </a:r>
            <a:endParaRPr lang="en-US" sz="1800">
              <a:solidFill>
                <a:schemeClr val="bg1"/>
              </a:solidFill>
            </a:endParaRPr>
          </a:p>
        </p:txBody>
      </p:sp>
    </p:spTree>
    <p:extLst>
      <p:ext uri="{BB962C8B-B14F-4D97-AF65-F5344CB8AC3E}">
        <p14:creationId xmlns:p14="http://schemas.microsoft.com/office/powerpoint/2010/main" val="3852974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Insights from Kickstarter Dataset (2012-2013)</vt:lpstr>
      <vt:lpstr>Overview of Kickstarter</vt:lpstr>
      <vt:lpstr>Data Description</vt:lpstr>
      <vt:lpstr>Project Trends (2012-2013)</vt:lpstr>
      <vt:lpstr>Success Factors</vt:lpstr>
      <vt:lpstr>Backer Dynamics</vt:lpstr>
      <vt:lpstr>Market Demand Insights</vt:lpstr>
      <vt:lpstr>Comparative Analysis (2012 vs 2013)</vt:lpstr>
      <vt:lpstr>Projections for 2014</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178</cp:revision>
  <dcterms:created xsi:type="dcterms:W3CDTF">2024-08-27T06:06:29Z</dcterms:created>
  <dcterms:modified xsi:type="dcterms:W3CDTF">2024-08-27T07:03:29Z</dcterms:modified>
</cp:coreProperties>
</file>