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1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77305-CE9C-8A44-CD78-E1A07C3D9C58}" v="1026" dt="2025-01-30T03:34:59.687"/>
    <p1510:client id="{20936DE8-5E29-71BD-42CB-716E0F6B6D1E}" v="550" dt="2025-01-30T17:42:04.007"/>
    <p1510:client id="{6C756809-5285-4419-4D31-CF3D08622634}" v="65" dt="2025-01-30T03:58:16.146"/>
    <p1510:client id="{A05BA1A5-3300-AEAF-CFD2-50448B3F94E3}" v="46" dt="2025-01-30T17:42:10.185"/>
    <p1510:client id="{B0F13E60-5DB3-780C-6ECC-A591B41BFB83}" v="926" dt="2025-01-30T01:27:20.367"/>
    <p1510:client id="{BFC9B2D1-A346-88B8-C271-C1C5E4BBEE92}" v="854" dt="2025-01-30T17:00:48.028"/>
    <p1510:client id="{C92E7E23-F717-74D3-F9F3-FD7F62779BD9}" v="518" dt="2025-01-30T17:30:3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2E7200-6A70-49BE-B1E1-B48BCA0E38FB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8D8181-7ED6-4F08-A22F-5E967F3DF902}">
      <dgm:prSet phldrT="[Text]"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Data preprocessing and cleansing (1000 abstracts) 200 partitions per category, 100 words per partition</a:t>
          </a:r>
        </a:p>
      </dgm:t>
    </dgm:pt>
    <dgm:pt modelId="{F7FD04B8-B85F-4460-B76D-DF2464BBA0F6}" type="parTrans" cxnId="{E67B9FC6-2146-4926-81CB-88F76F68E551}">
      <dgm:prSet/>
      <dgm:spPr/>
      <dgm:t>
        <a:bodyPr/>
        <a:lstStyle/>
        <a:p>
          <a:endParaRPr lang="en-US"/>
        </a:p>
      </dgm:t>
    </dgm:pt>
    <dgm:pt modelId="{C41C962F-EE89-485D-A043-3E09A31EEB72}" type="sibTrans" cxnId="{E67B9FC6-2146-4926-81CB-88F76F68E551}">
      <dgm:prSet/>
      <dgm:spPr/>
      <dgm:t>
        <a:bodyPr/>
        <a:lstStyle/>
        <a:p>
          <a:endParaRPr lang="en-US"/>
        </a:p>
      </dgm:t>
    </dgm:pt>
    <dgm:pt modelId="{D684D36C-E506-4948-AC78-502E0EA11D29}">
      <dgm:prSet phldrT="[Text]"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Abstract tokenization, Feature Engineering (TF-IDF and bi-grams)</a:t>
          </a:r>
        </a:p>
      </dgm:t>
    </dgm:pt>
    <dgm:pt modelId="{590A3513-D42C-42F9-A040-A7F717854A8F}" type="parTrans" cxnId="{2ED29147-BA1A-493D-836A-62918651AF8B}">
      <dgm:prSet/>
      <dgm:spPr/>
      <dgm:t>
        <a:bodyPr/>
        <a:lstStyle/>
        <a:p>
          <a:endParaRPr lang="en-US"/>
        </a:p>
      </dgm:t>
    </dgm:pt>
    <dgm:pt modelId="{19264802-3CCB-4646-ACE0-FC603A1114EF}" type="sibTrans" cxnId="{2ED29147-BA1A-493D-836A-62918651AF8B}">
      <dgm:prSet/>
      <dgm:spPr/>
      <dgm:t>
        <a:bodyPr/>
        <a:lstStyle/>
        <a:p>
          <a:endParaRPr lang="en-US"/>
        </a:p>
      </dgm:t>
    </dgm:pt>
    <dgm:pt modelId="{E328DAA6-F5D4-4988-88C5-832D44A91831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Applying models SVM, Random Forest, MultinomialNB, Naïve Bayes, </a:t>
          </a:r>
          <a:r>
            <a:rPr lang="en-US" err="1">
              <a:latin typeface="Calibri"/>
              <a:ea typeface="Calibri"/>
              <a:cs typeface="Calibri"/>
            </a:rPr>
            <a:t>XGBoost</a:t>
          </a:r>
          <a:r>
            <a:rPr lang="en-US">
              <a:latin typeface="Calibri"/>
              <a:ea typeface="Calibri"/>
              <a:cs typeface="Calibri"/>
            </a:rPr>
            <a:t>, k-NN and SGD</a:t>
          </a:r>
        </a:p>
      </dgm:t>
    </dgm:pt>
    <dgm:pt modelId="{8298D4C5-0F2D-43C5-AC0E-32FE8F5E06B9}" type="parTrans" cxnId="{1E5501E4-E507-40A7-8CAC-D1CB80C9E2C4}">
      <dgm:prSet/>
      <dgm:spPr/>
    </dgm:pt>
    <dgm:pt modelId="{4B734B66-C157-441B-BEDE-C8E73A813BF7}" type="sibTrans" cxnId="{1E5501E4-E507-40A7-8CAC-D1CB80C9E2C4}">
      <dgm:prSet/>
      <dgm:spPr/>
      <dgm:t>
        <a:bodyPr/>
        <a:lstStyle/>
        <a:p>
          <a:endParaRPr lang="en-US"/>
        </a:p>
      </dgm:t>
    </dgm:pt>
    <dgm:pt modelId="{54DFE277-A7F2-4916-876D-103B8CAB269C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Applying BERT Model</a:t>
          </a:r>
        </a:p>
      </dgm:t>
    </dgm:pt>
    <dgm:pt modelId="{33420D83-7F26-4943-A239-939CCA3BDA71}" type="parTrans" cxnId="{6102960A-D351-46DB-BB1E-DE21D69745D7}">
      <dgm:prSet/>
      <dgm:spPr/>
    </dgm:pt>
    <dgm:pt modelId="{4B608908-C283-40C2-A843-5159469085D2}" type="sibTrans" cxnId="{6102960A-D351-46DB-BB1E-DE21D69745D7}">
      <dgm:prSet/>
      <dgm:spPr/>
      <dgm:t>
        <a:bodyPr/>
        <a:lstStyle/>
        <a:p>
          <a:endParaRPr lang="en-US"/>
        </a:p>
      </dgm:t>
    </dgm:pt>
    <dgm:pt modelId="{4071E1D2-4A7D-42AB-8AFE-5B14E017E1A7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Error Analysis (Confusion Matrix and Misclassified Abstract Analysis)</a:t>
          </a:r>
        </a:p>
      </dgm:t>
    </dgm:pt>
    <dgm:pt modelId="{921871CD-3020-4CC9-AEC9-619C468BF98C}" type="parTrans" cxnId="{BB9C5F14-7911-4C5C-8590-8D07CAE6031D}">
      <dgm:prSet/>
      <dgm:spPr/>
    </dgm:pt>
    <dgm:pt modelId="{3B81C34A-AEB7-4FC2-B5CA-A4A2BC78DAEA}" type="sibTrans" cxnId="{BB9C5F14-7911-4C5C-8590-8D07CAE6031D}">
      <dgm:prSet/>
      <dgm:spPr/>
      <dgm:t>
        <a:bodyPr/>
        <a:lstStyle/>
        <a:p>
          <a:endParaRPr lang="en-US"/>
        </a:p>
      </dgm:t>
    </dgm:pt>
    <dgm:pt modelId="{EC347B83-052E-4D17-9490-41A5541BB69F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Performance Evaluation (Classification Report and Confusion Matrix)</a:t>
          </a:r>
        </a:p>
      </dgm:t>
    </dgm:pt>
    <dgm:pt modelId="{6540FD18-AF27-498E-B7A6-CFA027AA5826}" type="parTrans" cxnId="{493CFFB1-B12B-47BE-AE78-F99781E7D248}">
      <dgm:prSet/>
      <dgm:spPr/>
    </dgm:pt>
    <dgm:pt modelId="{9D18D805-B430-4A36-AAF4-B2E077B0E90A}" type="sibTrans" cxnId="{493CFFB1-B12B-47BE-AE78-F99781E7D248}">
      <dgm:prSet/>
      <dgm:spPr/>
      <dgm:t>
        <a:bodyPr/>
        <a:lstStyle/>
        <a:p>
          <a:endParaRPr lang="en-US"/>
        </a:p>
      </dgm:t>
    </dgm:pt>
    <dgm:pt modelId="{A0E70C50-C7E0-4625-9AAD-F4323A959500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Bias and Variance (Training and test errors)</a:t>
          </a:r>
        </a:p>
      </dgm:t>
    </dgm:pt>
    <dgm:pt modelId="{06AD1DDD-C2E4-46B9-BB13-84B799D3B36C}" type="parTrans" cxnId="{2635979D-087D-4C0B-ADAC-62420463F14A}">
      <dgm:prSet/>
      <dgm:spPr/>
    </dgm:pt>
    <dgm:pt modelId="{3D6680B3-936C-4F65-8C20-226AD45E0BF8}" type="sibTrans" cxnId="{2635979D-087D-4C0B-ADAC-62420463F14A}">
      <dgm:prSet/>
      <dgm:spPr/>
    </dgm:pt>
    <dgm:pt modelId="{A2222BBD-B370-4DD4-8915-71E11494F105}" type="pres">
      <dgm:prSet presAssocID="{E12E7200-6A70-49BE-B1E1-B48BCA0E38FB}" presName="Name0" presStyleCnt="0">
        <dgm:presLayoutVars>
          <dgm:dir/>
          <dgm:resizeHandles val="exact"/>
        </dgm:presLayoutVars>
      </dgm:prSet>
      <dgm:spPr/>
    </dgm:pt>
    <dgm:pt modelId="{95217895-6DD5-4661-BF13-F4DADBA0FE1E}" type="pres">
      <dgm:prSet presAssocID="{E08D8181-7ED6-4F08-A22F-5E967F3DF902}" presName="node" presStyleLbl="node1" presStyleIdx="0" presStyleCnt="7">
        <dgm:presLayoutVars>
          <dgm:bulletEnabled val="1"/>
        </dgm:presLayoutVars>
      </dgm:prSet>
      <dgm:spPr/>
    </dgm:pt>
    <dgm:pt modelId="{94B1539F-0B71-486C-80EB-2ABC865CE74D}" type="pres">
      <dgm:prSet presAssocID="{C41C962F-EE89-485D-A043-3E09A31EEB72}" presName="sibTrans" presStyleLbl="sibTrans1D1" presStyleIdx="0" presStyleCnt="6"/>
      <dgm:spPr/>
    </dgm:pt>
    <dgm:pt modelId="{F2F99D7A-9E19-4035-A4C5-44481DD451D3}" type="pres">
      <dgm:prSet presAssocID="{C41C962F-EE89-485D-A043-3E09A31EEB72}" presName="connectorText" presStyleLbl="sibTrans1D1" presStyleIdx="0" presStyleCnt="6"/>
      <dgm:spPr/>
    </dgm:pt>
    <dgm:pt modelId="{A52B45CC-AD17-487D-A9B2-3A95091DFEEC}" type="pres">
      <dgm:prSet presAssocID="{D684D36C-E506-4948-AC78-502E0EA11D29}" presName="node" presStyleLbl="node1" presStyleIdx="1" presStyleCnt="7">
        <dgm:presLayoutVars>
          <dgm:bulletEnabled val="1"/>
        </dgm:presLayoutVars>
      </dgm:prSet>
      <dgm:spPr/>
    </dgm:pt>
    <dgm:pt modelId="{DB2EC1AF-B2EA-4588-9509-71B27AD27C88}" type="pres">
      <dgm:prSet presAssocID="{19264802-3CCB-4646-ACE0-FC603A1114EF}" presName="sibTrans" presStyleLbl="sibTrans1D1" presStyleIdx="1" presStyleCnt="6"/>
      <dgm:spPr/>
    </dgm:pt>
    <dgm:pt modelId="{133760B2-E11B-4509-96AF-83B3B35734E5}" type="pres">
      <dgm:prSet presAssocID="{19264802-3CCB-4646-ACE0-FC603A1114EF}" presName="connectorText" presStyleLbl="sibTrans1D1" presStyleIdx="1" presStyleCnt="6"/>
      <dgm:spPr/>
    </dgm:pt>
    <dgm:pt modelId="{0FB0338C-0647-4F89-AD0A-E027E531C011}" type="pres">
      <dgm:prSet presAssocID="{E328DAA6-F5D4-4988-88C5-832D44A91831}" presName="node" presStyleLbl="node1" presStyleIdx="2" presStyleCnt="7">
        <dgm:presLayoutVars>
          <dgm:bulletEnabled val="1"/>
        </dgm:presLayoutVars>
      </dgm:prSet>
      <dgm:spPr/>
    </dgm:pt>
    <dgm:pt modelId="{DE0713BC-BA9A-406C-8D50-5F844B82A83F}" type="pres">
      <dgm:prSet presAssocID="{4B734B66-C157-441B-BEDE-C8E73A813BF7}" presName="sibTrans" presStyleLbl="sibTrans1D1" presStyleIdx="2" presStyleCnt="6"/>
      <dgm:spPr/>
    </dgm:pt>
    <dgm:pt modelId="{313D5058-9C3E-4788-AD74-E21ABA127191}" type="pres">
      <dgm:prSet presAssocID="{4B734B66-C157-441B-BEDE-C8E73A813BF7}" presName="connectorText" presStyleLbl="sibTrans1D1" presStyleIdx="2" presStyleCnt="6"/>
      <dgm:spPr/>
    </dgm:pt>
    <dgm:pt modelId="{BABE7D7E-FFAB-4869-AE69-75A8F3E7FFFC}" type="pres">
      <dgm:prSet presAssocID="{54DFE277-A7F2-4916-876D-103B8CAB269C}" presName="node" presStyleLbl="node1" presStyleIdx="3" presStyleCnt="7">
        <dgm:presLayoutVars>
          <dgm:bulletEnabled val="1"/>
        </dgm:presLayoutVars>
      </dgm:prSet>
      <dgm:spPr/>
    </dgm:pt>
    <dgm:pt modelId="{22E58832-4FA0-4E84-96D3-74D7EFF1A721}" type="pres">
      <dgm:prSet presAssocID="{4B608908-C283-40C2-A843-5159469085D2}" presName="sibTrans" presStyleLbl="sibTrans1D1" presStyleIdx="3" presStyleCnt="6"/>
      <dgm:spPr/>
    </dgm:pt>
    <dgm:pt modelId="{5850B744-BE12-469D-8255-AF02414EC2FF}" type="pres">
      <dgm:prSet presAssocID="{4B608908-C283-40C2-A843-5159469085D2}" presName="connectorText" presStyleLbl="sibTrans1D1" presStyleIdx="3" presStyleCnt="6"/>
      <dgm:spPr/>
    </dgm:pt>
    <dgm:pt modelId="{A3385B9D-B01C-43E0-98C6-1C367C01D466}" type="pres">
      <dgm:prSet presAssocID="{EC347B83-052E-4D17-9490-41A5541BB69F}" presName="node" presStyleLbl="node1" presStyleIdx="4" presStyleCnt="7">
        <dgm:presLayoutVars>
          <dgm:bulletEnabled val="1"/>
        </dgm:presLayoutVars>
      </dgm:prSet>
      <dgm:spPr/>
    </dgm:pt>
    <dgm:pt modelId="{217F1A52-E18D-4E2D-9034-0A7AEE31CFEF}" type="pres">
      <dgm:prSet presAssocID="{9D18D805-B430-4A36-AAF4-B2E077B0E90A}" presName="sibTrans" presStyleLbl="sibTrans1D1" presStyleIdx="4" presStyleCnt="6"/>
      <dgm:spPr/>
    </dgm:pt>
    <dgm:pt modelId="{F2D570BC-DB6C-4D3D-B5E6-F2BC5171E3F3}" type="pres">
      <dgm:prSet presAssocID="{9D18D805-B430-4A36-AAF4-B2E077B0E90A}" presName="connectorText" presStyleLbl="sibTrans1D1" presStyleIdx="4" presStyleCnt="6"/>
      <dgm:spPr/>
    </dgm:pt>
    <dgm:pt modelId="{22D5A718-502D-4DD1-885E-4438D3913672}" type="pres">
      <dgm:prSet presAssocID="{4071E1D2-4A7D-42AB-8AFE-5B14E017E1A7}" presName="node" presStyleLbl="node1" presStyleIdx="5" presStyleCnt="7">
        <dgm:presLayoutVars>
          <dgm:bulletEnabled val="1"/>
        </dgm:presLayoutVars>
      </dgm:prSet>
      <dgm:spPr/>
    </dgm:pt>
    <dgm:pt modelId="{731DE43A-E823-464B-AF13-096B30DF1CD3}" type="pres">
      <dgm:prSet presAssocID="{3B81C34A-AEB7-4FC2-B5CA-A4A2BC78DAEA}" presName="sibTrans" presStyleLbl="sibTrans1D1" presStyleIdx="5" presStyleCnt="6"/>
      <dgm:spPr/>
    </dgm:pt>
    <dgm:pt modelId="{AD51D352-7686-4A44-8B5C-930CCD08C218}" type="pres">
      <dgm:prSet presAssocID="{3B81C34A-AEB7-4FC2-B5CA-A4A2BC78DAEA}" presName="connectorText" presStyleLbl="sibTrans1D1" presStyleIdx="5" presStyleCnt="6"/>
      <dgm:spPr/>
    </dgm:pt>
    <dgm:pt modelId="{9AD93C25-701A-47B3-98CB-6765F38A5626}" type="pres">
      <dgm:prSet presAssocID="{A0E70C50-C7E0-4625-9AAD-F4323A959500}" presName="node" presStyleLbl="node1" presStyleIdx="6" presStyleCnt="7">
        <dgm:presLayoutVars>
          <dgm:bulletEnabled val="1"/>
        </dgm:presLayoutVars>
      </dgm:prSet>
      <dgm:spPr/>
    </dgm:pt>
  </dgm:ptLst>
  <dgm:cxnLst>
    <dgm:cxn modelId="{C18C7A07-EA0D-4DF0-8933-773D8BE2EDBC}" type="presOf" srcId="{4B734B66-C157-441B-BEDE-C8E73A813BF7}" destId="{313D5058-9C3E-4788-AD74-E21ABA127191}" srcOrd="1" destOrd="0" presId="urn:microsoft.com/office/officeart/2005/8/layout/bProcess3"/>
    <dgm:cxn modelId="{6102960A-D351-46DB-BB1E-DE21D69745D7}" srcId="{E12E7200-6A70-49BE-B1E1-B48BCA0E38FB}" destId="{54DFE277-A7F2-4916-876D-103B8CAB269C}" srcOrd="3" destOrd="0" parTransId="{33420D83-7F26-4943-A239-939CCA3BDA71}" sibTransId="{4B608908-C283-40C2-A843-5159469085D2}"/>
    <dgm:cxn modelId="{BB9C5F14-7911-4C5C-8590-8D07CAE6031D}" srcId="{E12E7200-6A70-49BE-B1E1-B48BCA0E38FB}" destId="{4071E1D2-4A7D-42AB-8AFE-5B14E017E1A7}" srcOrd="5" destOrd="0" parTransId="{921871CD-3020-4CC9-AEC9-619C468BF98C}" sibTransId="{3B81C34A-AEB7-4FC2-B5CA-A4A2BC78DAEA}"/>
    <dgm:cxn modelId="{12DA9914-E339-4BB3-A56B-C5E6C60A0E84}" type="presOf" srcId="{4071E1D2-4A7D-42AB-8AFE-5B14E017E1A7}" destId="{22D5A718-502D-4DD1-885E-4438D3913672}" srcOrd="0" destOrd="0" presId="urn:microsoft.com/office/officeart/2005/8/layout/bProcess3"/>
    <dgm:cxn modelId="{30B98B20-3CA6-4044-AB9C-36F9147F760D}" type="presOf" srcId="{19264802-3CCB-4646-ACE0-FC603A1114EF}" destId="{DB2EC1AF-B2EA-4588-9509-71B27AD27C88}" srcOrd="0" destOrd="0" presId="urn:microsoft.com/office/officeart/2005/8/layout/bProcess3"/>
    <dgm:cxn modelId="{F4576E23-1533-41B8-BB32-EBF059119D4D}" type="presOf" srcId="{9D18D805-B430-4A36-AAF4-B2E077B0E90A}" destId="{F2D570BC-DB6C-4D3D-B5E6-F2BC5171E3F3}" srcOrd="1" destOrd="0" presId="urn:microsoft.com/office/officeart/2005/8/layout/bProcess3"/>
    <dgm:cxn modelId="{01AF702A-577D-4990-9ED3-1B5316C3EC4A}" type="presOf" srcId="{54DFE277-A7F2-4916-876D-103B8CAB269C}" destId="{BABE7D7E-FFAB-4869-AE69-75A8F3E7FFFC}" srcOrd="0" destOrd="0" presId="urn:microsoft.com/office/officeart/2005/8/layout/bProcess3"/>
    <dgm:cxn modelId="{A553EF3E-7C6D-441A-931F-E073C7830B72}" type="presOf" srcId="{E08D8181-7ED6-4F08-A22F-5E967F3DF902}" destId="{95217895-6DD5-4661-BF13-F4DADBA0FE1E}" srcOrd="0" destOrd="0" presId="urn:microsoft.com/office/officeart/2005/8/layout/bProcess3"/>
    <dgm:cxn modelId="{2ED29147-BA1A-493D-836A-62918651AF8B}" srcId="{E12E7200-6A70-49BE-B1E1-B48BCA0E38FB}" destId="{D684D36C-E506-4948-AC78-502E0EA11D29}" srcOrd="1" destOrd="0" parTransId="{590A3513-D42C-42F9-A040-A7F717854A8F}" sibTransId="{19264802-3CCB-4646-ACE0-FC603A1114EF}"/>
    <dgm:cxn modelId="{DDA7A96B-E771-4DAF-BFD9-112398D41C41}" type="presOf" srcId="{C41C962F-EE89-485D-A043-3E09A31EEB72}" destId="{F2F99D7A-9E19-4035-A4C5-44481DD451D3}" srcOrd="1" destOrd="0" presId="urn:microsoft.com/office/officeart/2005/8/layout/bProcess3"/>
    <dgm:cxn modelId="{83023352-357D-473C-BBA3-3300E1F27645}" type="presOf" srcId="{4B734B66-C157-441B-BEDE-C8E73A813BF7}" destId="{DE0713BC-BA9A-406C-8D50-5F844B82A83F}" srcOrd="0" destOrd="0" presId="urn:microsoft.com/office/officeart/2005/8/layout/bProcess3"/>
    <dgm:cxn modelId="{ABB94887-828E-4054-8F4B-B145F040AFE9}" type="presOf" srcId="{C41C962F-EE89-485D-A043-3E09A31EEB72}" destId="{94B1539F-0B71-486C-80EB-2ABC865CE74D}" srcOrd="0" destOrd="0" presId="urn:microsoft.com/office/officeart/2005/8/layout/bProcess3"/>
    <dgm:cxn modelId="{E1264B90-1E49-4B70-9AB4-063706A63778}" type="presOf" srcId="{EC347B83-052E-4D17-9490-41A5541BB69F}" destId="{A3385B9D-B01C-43E0-98C6-1C367C01D466}" srcOrd="0" destOrd="0" presId="urn:microsoft.com/office/officeart/2005/8/layout/bProcess3"/>
    <dgm:cxn modelId="{5949B69B-01F5-44CB-BC1B-DE3A59478C25}" type="presOf" srcId="{D684D36C-E506-4948-AC78-502E0EA11D29}" destId="{A52B45CC-AD17-487D-A9B2-3A95091DFEEC}" srcOrd="0" destOrd="0" presId="urn:microsoft.com/office/officeart/2005/8/layout/bProcess3"/>
    <dgm:cxn modelId="{2635979D-087D-4C0B-ADAC-62420463F14A}" srcId="{E12E7200-6A70-49BE-B1E1-B48BCA0E38FB}" destId="{A0E70C50-C7E0-4625-9AAD-F4323A959500}" srcOrd="6" destOrd="0" parTransId="{06AD1DDD-C2E4-46B9-BB13-84B799D3B36C}" sibTransId="{3D6680B3-936C-4F65-8C20-226AD45E0BF8}"/>
    <dgm:cxn modelId="{D337D5AC-37D0-4114-8747-3519025E1EF0}" type="presOf" srcId="{E12E7200-6A70-49BE-B1E1-B48BCA0E38FB}" destId="{A2222BBD-B370-4DD4-8915-71E11494F105}" srcOrd="0" destOrd="0" presId="urn:microsoft.com/office/officeart/2005/8/layout/bProcess3"/>
    <dgm:cxn modelId="{493CFFB1-B12B-47BE-AE78-F99781E7D248}" srcId="{E12E7200-6A70-49BE-B1E1-B48BCA0E38FB}" destId="{EC347B83-052E-4D17-9490-41A5541BB69F}" srcOrd="4" destOrd="0" parTransId="{6540FD18-AF27-498E-B7A6-CFA027AA5826}" sibTransId="{9D18D805-B430-4A36-AAF4-B2E077B0E90A}"/>
    <dgm:cxn modelId="{EBDB3FB5-3AF0-461A-A017-8DFF8B3AC4D9}" type="presOf" srcId="{19264802-3CCB-4646-ACE0-FC603A1114EF}" destId="{133760B2-E11B-4509-96AF-83B3B35734E5}" srcOrd="1" destOrd="0" presId="urn:microsoft.com/office/officeart/2005/8/layout/bProcess3"/>
    <dgm:cxn modelId="{E67B9FC6-2146-4926-81CB-88F76F68E551}" srcId="{E12E7200-6A70-49BE-B1E1-B48BCA0E38FB}" destId="{E08D8181-7ED6-4F08-A22F-5E967F3DF902}" srcOrd="0" destOrd="0" parTransId="{F7FD04B8-B85F-4460-B76D-DF2464BBA0F6}" sibTransId="{C41C962F-EE89-485D-A043-3E09A31EEB72}"/>
    <dgm:cxn modelId="{E32FA9C6-EC13-47E1-AEEF-EB6908CB1FB8}" type="presOf" srcId="{A0E70C50-C7E0-4625-9AAD-F4323A959500}" destId="{9AD93C25-701A-47B3-98CB-6765F38A5626}" srcOrd="0" destOrd="0" presId="urn:microsoft.com/office/officeart/2005/8/layout/bProcess3"/>
    <dgm:cxn modelId="{0D7DACCE-ED7D-4FEC-83A0-FE9E07F77E89}" type="presOf" srcId="{4B608908-C283-40C2-A843-5159469085D2}" destId="{22E58832-4FA0-4E84-96D3-74D7EFF1A721}" srcOrd="0" destOrd="0" presId="urn:microsoft.com/office/officeart/2005/8/layout/bProcess3"/>
    <dgm:cxn modelId="{1E5501E4-E507-40A7-8CAC-D1CB80C9E2C4}" srcId="{E12E7200-6A70-49BE-B1E1-B48BCA0E38FB}" destId="{E328DAA6-F5D4-4988-88C5-832D44A91831}" srcOrd="2" destOrd="0" parTransId="{8298D4C5-0F2D-43C5-AC0E-32FE8F5E06B9}" sibTransId="{4B734B66-C157-441B-BEDE-C8E73A813BF7}"/>
    <dgm:cxn modelId="{EBA96AE4-2F4D-42BD-8616-1821F876F885}" type="presOf" srcId="{E328DAA6-F5D4-4988-88C5-832D44A91831}" destId="{0FB0338C-0647-4F89-AD0A-E027E531C011}" srcOrd="0" destOrd="0" presId="urn:microsoft.com/office/officeart/2005/8/layout/bProcess3"/>
    <dgm:cxn modelId="{84DE7EE5-86F6-4643-A3F1-6FE54EAC039C}" type="presOf" srcId="{3B81C34A-AEB7-4FC2-B5CA-A4A2BC78DAEA}" destId="{731DE43A-E823-464B-AF13-096B30DF1CD3}" srcOrd="0" destOrd="0" presId="urn:microsoft.com/office/officeart/2005/8/layout/bProcess3"/>
    <dgm:cxn modelId="{388A59EA-1572-4482-AC12-239A451743CD}" type="presOf" srcId="{3B81C34A-AEB7-4FC2-B5CA-A4A2BC78DAEA}" destId="{AD51D352-7686-4A44-8B5C-930CCD08C218}" srcOrd="1" destOrd="0" presId="urn:microsoft.com/office/officeart/2005/8/layout/bProcess3"/>
    <dgm:cxn modelId="{AFBDF9F5-8F3B-4D18-AD83-C8F93CE39C5B}" type="presOf" srcId="{4B608908-C283-40C2-A843-5159469085D2}" destId="{5850B744-BE12-469D-8255-AF02414EC2FF}" srcOrd="1" destOrd="0" presId="urn:microsoft.com/office/officeart/2005/8/layout/bProcess3"/>
    <dgm:cxn modelId="{8CA473FC-4E5F-491A-B626-941DDC937E31}" type="presOf" srcId="{9D18D805-B430-4A36-AAF4-B2E077B0E90A}" destId="{217F1A52-E18D-4E2D-9034-0A7AEE31CFEF}" srcOrd="0" destOrd="0" presId="urn:microsoft.com/office/officeart/2005/8/layout/bProcess3"/>
    <dgm:cxn modelId="{9510E10B-D0F3-49E9-82A8-C0EE7FEDA5BE}" type="presParOf" srcId="{A2222BBD-B370-4DD4-8915-71E11494F105}" destId="{95217895-6DD5-4661-BF13-F4DADBA0FE1E}" srcOrd="0" destOrd="0" presId="urn:microsoft.com/office/officeart/2005/8/layout/bProcess3"/>
    <dgm:cxn modelId="{933987DB-F0B3-4E76-85C3-B9CB20FA97E7}" type="presParOf" srcId="{A2222BBD-B370-4DD4-8915-71E11494F105}" destId="{94B1539F-0B71-486C-80EB-2ABC865CE74D}" srcOrd="1" destOrd="0" presId="urn:microsoft.com/office/officeart/2005/8/layout/bProcess3"/>
    <dgm:cxn modelId="{2DE8517D-B2BA-4FD1-9455-B332FC34B5C7}" type="presParOf" srcId="{94B1539F-0B71-486C-80EB-2ABC865CE74D}" destId="{F2F99D7A-9E19-4035-A4C5-44481DD451D3}" srcOrd="0" destOrd="0" presId="urn:microsoft.com/office/officeart/2005/8/layout/bProcess3"/>
    <dgm:cxn modelId="{AC703432-E9B6-4F85-BCA6-A7068F1F5D19}" type="presParOf" srcId="{A2222BBD-B370-4DD4-8915-71E11494F105}" destId="{A52B45CC-AD17-487D-A9B2-3A95091DFEEC}" srcOrd="2" destOrd="0" presId="urn:microsoft.com/office/officeart/2005/8/layout/bProcess3"/>
    <dgm:cxn modelId="{6B80353C-1FA2-4120-9140-A442378CF404}" type="presParOf" srcId="{A2222BBD-B370-4DD4-8915-71E11494F105}" destId="{DB2EC1AF-B2EA-4588-9509-71B27AD27C88}" srcOrd="3" destOrd="0" presId="urn:microsoft.com/office/officeart/2005/8/layout/bProcess3"/>
    <dgm:cxn modelId="{B0D094C2-C36D-456C-9EC5-AF3C9D292DCC}" type="presParOf" srcId="{DB2EC1AF-B2EA-4588-9509-71B27AD27C88}" destId="{133760B2-E11B-4509-96AF-83B3B35734E5}" srcOrd="0" destOrd="0" presId="urn:microsoft.com/office/officeart/2005/8/layout/bProcess3"/>
    <dgm:cxn modelId="{18375FED-1C0F-4041-BF6A-709ABAB5CA8B}" type="presParOf" srcId="{A2222BBD-B370-4DD4-8915-71E11494F105}" destId="{0FB0338C-0647-4F89-AD0A-E027E531C011}" srcOrd="4" destOrd="0" presId="urn:microsoft.com/office/officeart/2005/8/layout/bProcess3"/>
    <dgm:cxn modelId="{6D179CB8-82B9-4F43-BA90-43C08AE8A3E9}" type="presParOf" srcId="{A2222BBD-B370-4DD4-8915-71E11494F105}" destId="{DE0713BC-BA9A-406C-8D50-5F844B82A83F}" srcOrd="5" destOrd="0" presId="urn:microsoft.com/office/officeart/2005/8/layout/bProcess3"/>
    <dgm:cxn modelId="{071A5A9E-9A2C-4817-96EA-B6800B0786D6}" type="presParOf" srcId="{DE0713BC-BA9A-406C-8D50-5F844B82A83F}" destId="{313D5058-9C3E-4788-AD74-E21ABA127191}" srcOrd="0" destOrd="0" presId="urn:microsoft.com/office/officeart/2005/8/layout/bProcess3"/>
    <dgm:cxn modelId="{DA6951F9-37DA-40AE-8432-8877CED07D22}" type="presParOf" srcId="{A2222BBD-B370-4DD4-8915-71E11494F105}" destId="{BABE7D7E-FFAB-4869-AE69-75A8F3E7FFFC}" srcOrd="6" destOrd="0" presId="urn:microsoft.com/office/officeart/2005/8/layout/bProcess3"/>
    <dgm:cxn modelId="{03E65A85-4D9E-4D62-9610-8FE7665EC630}" type="presParOf" srcId="{A2222BBD-B370-4DD4-8915-71E11494F105}" destId="{22E58832-4FA0-4E84-96D3-74D7EFF1A721}" srcOrd="7" destOrd="0" presId="urn:microsoft.com/office/officeart/2005/8/layout/bProcess3"/>
    <dgm:cxn modelId="{F9DD9D3B-B55A-4DB4-BF11-604985EA164C}" type="presParOf" srcId="{22E58832-4FA0-4E84-96D3-74D7EFF1A721}" destId="{5850B744-BE12-469D-8255-AF02414EC2FF}" srcOrd="0" destOrd="0" presId="urn:microsoft.com/office/officeart/2005/8/layout/bProcess3"/>
    <dgm:cxn modelId="{EBCBE512-B597-4B42-880D-ADD17A73B8DD}" type="presParOf" srcId="{A2222BBD-B370-4DD4-8915-71E11494F105}" destId="{A3385B9D-B01C-43E0-98C6-1C367C01D466}" srcOrd="8" destOrd="0" presId="urn:microsoft.com/office/officeart/2005/8/layout/bProcess3"/>
    <dgm:cxn modelId="{7E05A086-DB1D-43E7-B92A-ED7D93FF857A}" type="presParOf" srcId="{A2222BBD-B370-4DD4-8915-71E11494F105}" destId="{217F1A52-E18D-4E2D-9034-0A7AEE31CFEF}" srcOrd="9" destOrd="0" presId="urn:microsoft.com/office/officeart/2005/8/layout/bProcess3"/>
    <dgm:cxn modelId="{F0B04A12-14E6-4936-BBFC-9136920081DC}" type="presParOf" srcId="{217F1A52-E18D-4E2D-9034-0A7AEE31CFEF}" destId="{F2D570BC-DB6C-4D3D-B5E6-F2BC5171E3F3}" srcOrd="0" destOrd="0" presId="urn:microsoft.com/office/officeart/2005/8/layout/bProcess3"/>
    <dgm:cxn modelId="{18991ECF-F777-4978-8DD2-7AD726226A11}" type="presParOf" srcId="{A2222BBD-B370-4DD4-8915-71E11494F105}" destId="{22D5A718-502D-4DD1-885E-4438D3913672}" srcOrd="10" destOrd="0" presId="urn:microsoft.com/office/officeart/2005/8/layout/bProcess3"/>
    <dgm:cxn modelId="{274AFB60-F2CD-4F98-98AC-539492B600D8}" type="presParOf" srcId="{A2222BBD-B370-4DD4-8915-71E11494F105}" destId="{731DE43A-E823-464B-AF13-096B30DF1CD3}" srcOrd="11" destOrd="0" presId="urn:microsoft.com/office/officeart/2005/8/layout/bProcess3"/>
    <dgm:cxn modelId="{3C8AEE03-B46B-4661-8E3B-2186F8FE841F}" type="presParOf" srcId="{731DE43A-E823-464B-AF13-096B30DF1CD3}" destId="{AD51D352-7686-4A44-8B5C-930CCD08C218}" srcOrd="0" destOrd="0" presId="urn:microsoft.com/office/officeart/2005/8/layout/bProcess3"/>
    <dgm:cxn modelId="{1E530FEF-A06B-4B94-A743-8C629D3EED48}" type="presParOf" srcId="{A2222BBD-B370-4DD4-8915-71E11494F105}" destId="{9AD93C25-701A-47B3-98CB-6765F38A562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1539F-0B71-486C-80EB-2ABC865CE74D}">
      <dsp:nvSpPr>
        <dsp:cNvPr id="0" name=""/>
        <dsp:cNvSpPr/>
      </dsp:nvSpPr>
      <dsp:spPr>
        <a:xfrm>
          <a:off x="2455182" y="1551782"/>
          <a:ext cx="533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8057" y="1594679"/>
        <a:ext cx="28228" cy="5645"/>
      </dsp:txXfrm>
    </dsp:sp>
    <dsp:sp modelId="{95217895-6DD5-4661-BF13-F4DADBA0FE1E}">
      <dsp:nvSpPr>
        <dsp:cNvPr id="0" name=""/>
        <dsp:cNvSpPr/>
      </dsp:nvSpPr>
      <dsp:spPr>
        <a:xfrm>
          <a:off x="2291" y="861095"/>
          <a:ext cx="2454690" cy="147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Data preprocessing and cleansing (1000 abstracts) 200 partitions per category, 100 words per partition</a:t>
          </a:r>
        </a:p>
      </dsp:txBody>
      <dsp:txXfrm>
        <a:off x="2291" y="861095"/>
        <a:ext cx="2454690" cy="1472814"/>
      </dsp:txXfrm>
    </dsp:sp>
    <dsp:sp modelId="{DB2EC1AF-B2EA-4588-9509-71B27AD27C88}">
      <dsp:nvSpPr>
        <dsp:cNvPr id="0" name=""/>
        <dsp:cNvSpPr/>
      </dsp:nvSpPr>
      <dsp:spPr>
        <a:xfrm>
          <a:off x="5474452" y="1551782"/>
          <a:ext cx="533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27327" y="1594679"/>
        <a:ext cx="28228" cy="5645"/>
      </dsp:txXfrm>
    </dsp:sp>
    <dsp:sp modelId="{A52B45CC-AD17-487D-A9B2-3A95091DFEEC}">
      <dsp:nvSpPr>
        <dsp:cNvPr id="0" name=""/>
        <dsp:cNvSpPr/>
      </dsp:nvSpPr>
      <dsp:spPr>
        <a:xfrm>
          <a:off x="3021561" y="861095"/>
          <a:ext cx="2454690" cy="147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/>
              <a:ea typeface="Calibri"/>
              <a:cs typeface="Calibri"/>
            </a:rPr>
            <a:t>Abstract tokenization, Feature Engineering (TF-IDF and bi-grams)</a:t>
          </a:r>
        </a:p>
      </dsp:txBody>
      <dsp:txXfrm>
        <a:off x="3021561" y="861095"/>
        <a:ext cx="2454690" cy="1472814"/>
      </dsp:txXfrm>
    </dsp:sp>
    <dsp:sp modelId="{DE0713BC-BA9A-406C-8D50-5F844B82A83F}">
      <dsp:nvSpPr>
        <dsp:cNvPr id="0" name=""/>
        <dsp:cNvSpPr/>
      </dsp:nvSpPr>
      <dsp:spPr>
        <a:xfrm>
          <a:off x="8493721" y="1551782"/>
          <a:ext cx="533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746596" y="1594679"/>
        <a:ext cx="28228" cy="5645"/>
      </dsp:txXfrm>
    </dsp:sp>
    <dsp:sp modelId="{0FB0338C-0647-4F89-AD0A-E027E531C011}">
      <dsp:nvSpPr>
        <dsp:cNvPr id="0" name=""/>
        <dsp:cNvSpPr/>
      </dsp:nvSpPr>
      <dsp:spPr>
        <a:xfrm>
          <a:off x="6040830" y="861095"/>
          <a:ext cx="2454690" cy="147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Applying models SVM, Random Forest, MultinomialNB, Naïve Bayes, </a:t>
          </a:r>
          <a:r>
            <a:rPr lang="en-US" sz="1700" kern="1200" err="1">
              <a:latin typeface="Calibri"/>
              <a:ea typeface="Calibri"/>
              <a:cs typeface="Calibri"/>
            </a:rPr>
            <a:t>XGBoost</a:t>
          </a:r>
          <a:r>
            <a:rPr lang="en-US" sz="1700" kern="1200">
              <a:latin typeface="Calibri"/>
              <a:ea typeface="Calibri"/>
              <a:cs typeface="Calibri"/>
            </a:rPr>
            <a:t>, k-NN and SGD</a:t>
          </a:r>
        </a:p>
      </dsp:txBody>
      <dsp:txXfrm>
        <a:off x="6040830" y="861095"/>
        <a:ext cx="2454690" cy="1472814"/>
      </dsp:txXfrm>
    </dsp:sp>
    <dsp:sp modelId="{22E58832-4FA0-4E84-96D3-74D7EFF1A721}">
      <dsp:nvSpPr>
        <dsp:cNvPr id="0" name=""/>
        <dsp:cNvSpPr/>
      </dsp:nvSpPr>
      <dsp:spPr>
        <a:xfrm>
          <a:off x="1229637" y="2332109"/>
          <a:ext cx="9057808" cy="533978"/>
        </a:xfrm>
        <a:custGeom>
          <a:avLst/>
          <a:gdLst/>
          <a:ahLst/>
          <a:cxnLst/>
          <a:rect l="0" t="0" r="0" b="0"/>
          <a:pathLst>
            <a:path>
              <a:moveTo>
                <a:pt x="9057808" y="0"/>
              </a:moveTo>
              <a:lnTo>
                <a:pt x="9057808" y="284089"/>
              </a:lnTo>
              <a:lnTo>
                <a:pt x="0" y="284089"/>
              </a:lnTo>
              <a:lnTo>
                <a:pt x="0" y="53397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1656" y="2596276"/>
        <a:ext cx="453769" cy="5645"/>
      </dsp:txXfrm>
    </dsp:sp>
    <dsp:sp modelId="{BABE7D7E-FFAB-4869-AE69-75A8F3E7FFFC}">
      <dsp:nvSpPr>
        <dsp:cNvPr id="0" name=""/>
        <dsp:cNvSpPr/>
      </dsp:nvSpPr>
      <dsp:spPr>
        <a:xfrm>
          <a:off x="9060100" y="861095"/>
          <a:ext cx="2454690" cy="147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Applying BERT Model</a:t>
          </a:r>
        </a:p>
      </dsp:txBody>
      <dsp:txXfrm>
        <a:off x="9060100" y="861095"/>
        <a:ext cx="2454690" cy="1472814"/>
      </dsp:txXfrm>
    </dsp:sp>
    <dsp:sp modelId="{217F1A52-E18D-4E2D-9034-0A7AEE31CFEF}">
      <dsp:nvSpPr>
        <dsp:cNvPr id="0" name=""/>
        <dsp:cNvSpPr/>
      </dsp:nvSpPr>
      <dsp:spPr>
        <a:xfrm>
          <a:off x="2455182" y="3589175"/>
          <a:ext cx="533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8057" y="3632072"/>
        <a:ext cx="28228" cy="5645"/>
      </dsp:txXfrm>
    </dsp:sp>
    <dsp:sp modelId="{A3385B9D-B01C-43E0-98C6-1C367C01D466}">
      <dsp:nvSpPr>
        <dsp:cNvPr id="0" name=""/>
        <dsp:cNvSpPr/>
      </dsp:nvSpPr>
      <dsp:spPr>
        <a:xfrm>
          <a:off x="2291" y="2898488"/>
          <a:ext cx="2454690" cy="147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Performance Evaluation (Classification Report and Confusion Matrix)</a:t>
          </a:r>
        </a:p>
      </dsp:txBody>
      <dsp:txXfrm>
        <a:off x="2291" y="2898488"/>
        <a:ext cx="2454690" cy="1472814"/>
      </dsp:txXfrm>
    </dsp:sp>
    <dsp:sp modelId="{731DE43A-E823-464B-AF13-096B30DF1CD3}">
      <dsp:nvSpPr>
        <dsp:cNvPr id="0" name=""/>
        <dsp:cNvSpPr/>
      </dsp:nvSpPr>
      <dsp:spPr>
        <a:xfrm>
          <a:off x="5474452" y="3589175"/>
          <a:ext cx="5339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27327" y="3632072"/>
        <a:ext cx="28228" cy="5645"/>
      </dsp:txXfrm>
    </dsp:sp>
    <dsp:sp modelId="{22D5A718-502D-4DD1-885E-4438D3913672}">
      <dsp:nvSpPr>
        <dsp:cNvPr id="0" name=""/>
        <dsp:cNvSpPr/>
      </dsp:nvSpPr>
      <dsp:spPr>
        <a:xfrm>
          <a:off x="3021561" y="2898488"/>
          <a:ext cx="2454690" cy="147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Error Analysis (Confusion Matrix and Misclassified Abstract Analysis)</a:t>
          </a:r>
        </a:p>
      </dsp:txBody>
      <dsp:txXfrm>
        <a:off x="3021561" y="2898488"/>
        <a:ext cx="2454690" cy="1472814"/>
      </dsp:txXfrm>
    </dsp:sp>
    <dsp:sp modelId="{9AD93C25-701A-47B3-98CB-6765F38A5626}">
      <dsp:nvSpPr>
        <dsp:cNvPr id="0" name=""/>
        <dsp:cNvSpPr/>
      </dsp:nvSpPr>
      <dsp:spPr>
        <a:xfrm>
          <a:off x="6040830" y="2898488"/>
          <a:ext cx="2454690" cy="14728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"/>
              <a:ea typeface="Calibri"/>
              <a:cs typeface="Calibri"/>
            </a:rPr>
            <a:t>Bias and Variance (Training and test errors)</a:t>
          </a:r>
        </a:p>
      </dsp:txBody>
      <dsp:txXfrm>
        <a:off x="6040830" y="2898488"/>
        <a:ext cx="2454690" cy="147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6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January 30, 2025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5891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726" y="5926206"/>
            <a:ext cx="7172743" cy="742522"/>
          </a:xfrm>
        </p:spPr>
        <p:txBody>
          <a:bodyPr anchor="b">
            <a:norm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</a:rPr>
              <a:t>DTi/ELG 5125:</a:t>
            </a:r>
            <a:endParaRPr lang="en-US" b="1">
              <a:solidFill>
                <a:schemeClr val="bg1"/>
              </a:solidFill>
            </a:endParaRPr>
          </a:p>
          <a:p>
            <a:pPr algn="l"/>
            <a:r>
              <a:rPr lang="en-US" sz="1400" b="1">
                <a:solidFill>
                  <a:schemeClr val="bg1"/>
                </a:solidFill>
              </a:rPr>
              <a:t>Group 9 (Sheryl, </a:t>
            </a:r>
            <a:r>
              <a:rPr lang="en-US" sz="1400" b="1" err="1">
                <a:solidFill>
                  <a:schemeClr val="bg1"/>
                </a:solidFill>
              </a:rPr>
              <a:t>Lenish</a:t>
            </a:r>
            <a:r>
              <a:rPr lang="en-US" sz="1400" b="1">
                <a:solidFill>
                  <a:schemeClr val="bg1"/>
                </a:solidFill>
              </a:rPr>
              <a:t> &amp; Lakshika)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8A73B5D-4969-481A-A2A7-5ED59EDE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93" r="25772" b="4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92" y="1498028"/>
            <a:ext cx="9366966" cy="29925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Category Prediction: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 </a:t>
            </a:r>
            <a:br>
              <a:rPr lang="en-US">
                <a:solidFill>
                  <a:schemeClr val="bg1"/>
                </a:solidFill>
              </a:rPr>
            </a:br>
            <a:r>
              <a:rPr lang="en-US" err="1">
                <a:solidFill>
                  <a:schemeClr val="bg1"/>
                </a:solidFill>
              </a:rPr>
              <a:t>MEntal</a:t>
            </a:r>
            <a:r>
              <a:rPr lang="en-US">
                <a:solidFill>
                  <a:schemeClr val="bg1"/>
                </a:solidFill>
              </a:rPr>
              <a:t> Health disorders </a:t>
            </a:r>
            <a:r>
              <a:rPr lang="en-US" b="0">
                <a:solidFill>
                  <a:schemeClr val="bg1"/>
                </a:solidFill>
              </a:rPr>
              <a:t>in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b="0">
                <a:solidFill>
                  <a:schemeClr val="bg1"/>
                </a:solidFill>
              </a:rPr>
              <a:t>Research Paper ABSTRACTS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C35-CC6C-4E68-ECB1-30CB22B6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15" y="360100"/>
            <a:ext cx="10974251" cy="1356136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Arial"/>
              </a:rPr>
              <a:t>Mental health Disorders: ABSTRACT Classification</a:t>
            </a:r>
          </a:p>
        </p:txBody>
      </p:sp>
      <p:pic>
        <p:nvPicPr>
          <p:cNvPr id="4" name="Content Placeholder 3" descr="A group of people sitting around a table in a room with a large chalkboard&#10;&#10;AI-generated content may be incorrect.">
            <a:extLst>
              <a:ext uri="{FF2B5EF4-FFF2-40B4-BE49-F238E27FC236}">
                <a16:creationId xmlns:a16="http://schemas.microsoft.com/office/drawing/2014/main" id="{0F37F658-960F-D21E-8507-9B52B79D7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3524" y="2514770"/>
            <a:ext cx="4253341" cy="2430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1E67C8-86AD-9C86-16FB-C0970434693E}"/>
              </a:ext>
            </a:extLst>
          </p:cNvPr>
          <p:cNvSpPr txBox="1"/>
          <p:nvPr/>
        </p:nvSpPr>
        <p:spPr>
          <a:xfrm>
            <a:off x="559266" y="1745316"/>
            <a:ext cx="740228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b="1">
                <a:latin typeface="Calibri"/>
                <a:ea typeface="Calibri"/>
                <a:cs typeface="Arial"/>
              </a:rPr>
              <a:t>2 Datasets: </a:t>
            </a:r>
            <a:r>
              <a:rPr lang="en-US">
                <a:latin typeface="Calibri"/>
                <a:ea typeface="Calibri"/>
                <a:cs typeface="Arial"/>
              </a:rPr>
              <a:t>Research Paper Abstracts of </a:t>
            </a:r>
            <a:r>
              <a:rPr lang="en-US">
                <a:latin typeface="Calibri"/>
                <a:ea typeface="Calibri"/>
                <a:cs typeface="Calibri"/>
              </a:rPr>
              <a:t>Mental Health Disorders</a:t>
            </a:r>
            <a:r>
              <a:rPr lang="en-US">
                <a:latin typeface="Calibri"/>
                <a:ea typeface="Calibri"/>
                <a:cs typeface="Arial"/>
              </a:rPr>
              <a:t> from PubMed database. </a:t>
            </a:r>
            <a:endParaRPr lang="en-US" b="1">
              <a:latin typeface="Calibri"/>
              <a:ea typeface="Calibri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b="1">
                <a:latin typeface="Calibri"/>
                <a:ea typeface="Calibri"/>
                <a:cs typeface="Arial"/>
              </a:rPr>
              <a:t>Five categories:</a:t>
            </a:r>
            <a:r>
              <a:rPr lang="en-US">
                <a:latin typeface="Calibri"/>
                <a:ea typeface="Calibri"/>
                <a:cs typeface="Arial"/>
              </a:rPr>
              <a:t> Clinical Depression, Bipolar Disorder, Anxiety Disorder, Post-Traumatic Stress Disorder and Schizophrenia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latin typeface="Calibri"/>
                <a:ea typeface="Calibri"/>
                <a:cs typeface="Arial"/>
              </a:rPr>
              <a:t>Experimented with </a:t>
            </a:r>
            <a:r>
              <a:rPr lang="en-US" b="1">
                <a:latin typeface="Calibri"/>
                <a:ea typeface="Calibri"/>
                <a:cs typeface="Arial"/>
              </a:rPr>
              <a:t>100 words and 75 words</a:t>
            </a:r>
            <a:r>
              <a:rPr lang="en-US">
                <a:latin typeface="Calibri"/>
                <a:ea typeface="Calibri"/>
                <a:cs typeface="Arial"/>
              </a:rPr>
              <a:t> per partition.</a:t>
            </a:r>
          </a:p>
          <a:p>
            <a:pPr marL="342900" indent="-342900">
              <a:buFont typeface="Arial"/>
              <a:buChar char="•"/>
            </a:pPr>
            <a:endParaRPr lang="en-US"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b="1">
                <a:latin typeface="Calibri"/>
                <a:ea typeface="Calibri"/>
                <a:cs typeface="Arial"/>
              </a:rPr>
              <a:t>Challenge:</a:t>
            </a:r>
            <a:r>
              <a:rPr lang="en-US">
                <a:latin typeface="Calibri"/>
                <a:ea typeface="Calibri"/>
                <a:cs typeface="Arial"/>
              </a:rPr>
              <a:t> A large number of new research papers are added to </a:t>
            </a:r>
            <a:r>
              <a:rPr lang="en-US" b="1">
                <a:latin typeface="Calibri"/>
                <a:ea typeface="Calibri"/>
                <a:cs typeface="Arial"/>
              </a:rPr>
              <a:t>PubMed</a:t>
            </a:r>
            <a:r>
              <a:rPr lang="en-US">
                <a:latin typeface="Calibri"/>
                <a:ea typeface="Calibri"/>
                <a:cs typeface="Arial"/>
              </a:rPr>
              <a:t> daily. But you do not have the time to go through them manually and identify the relevant papers for your studies. </a:t>
            </a:r>
          </a:p>
          <a:p>
            <a:pPr marL="342900" indent="-342900">
              <a:buFont typeface="Arial"/>
              <a:buChar char="•"/>
            </a:pPr>
            <a:endParaRPr lang="en-US" b="1"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b="1">
                <a:latin typeface="Calibri"/>
                <a:ea typeface="Calibri"/>
                <a:cs typeface="Arial"/>
              </a:rPr>
              <a:t>Solution: </a:t>
            </a:r>
            <a:r>
              <a:rPr lang="en-US">
                <a:latin typeface="Calibri"/>
                <a:ea typeface="Calibri"/>
                <a:cs typeface="Arial"/>
              </a:rPr>
              <a:t>We developed a solution to extract published mental health research paper abstracts in </a:t>
            </a:r>
            <a:r>
              <a:rPr lang="en-US" b="1">
                <a:latin typeface="Calibri"/>
                <a:ea typeface="Calibri"/>
                <a:cs typeface="Arial"/>
              </a:rPr>
              <a:t>PubMed </a:t>
            </a:r>
            <a:r>
              <a:rPr lang="en-US">
                <a:latin typeface="Calibri"/>
                <a:ea typeface="Calibri"/>
                <a:cs typeface="Arial"/>
              </a:rPr>
              <a:t>and classify them based on the abstracts.</a:t>
            </a:r>
          </a:p>
        </p:txBody>
      </p:sp>
    </p:spTree>
    <p:extLst>
      <p:ext uri="{BB962C8B-B14F-4D97-AF65-F5344CB8AC3E}">
        <p14:creationId xmlns:p14="http://schemas.microsoft.com/office/powerpoint/2010/main" val="97559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C35-CC6C-4E68-ECB1-30CB22B6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16" y="305893"/>
            <a:ext cx="11186467" cy="88459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latin typeface="Calibri"/>
                <a:ea typeface="Calibri"/>
                <a:cs typeface="Arial"/>
              </a:rPr>
              <a:t>Process and techniques followed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859066-51A3-3897-1610-062188FB8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038143"/>
              </p:ext>
            </p:extLst>
          </p:nvPr>
        </p:nvGraphicFramePr>
        <p:xfrm>
          <a:off x="493487" y="1411514"/>
          <a:ext cx="11517083" cy="523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81AB4-AE89-8AA6-475C-22C49EC3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7ACDE98-0D8C-DE0D-3FC0-5A6D92470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A5CB6-778C-AC4F-608A-96279BA8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16" y="305893"/>
            <a:ext cx="11186467" cy="88459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latin typeface="Calibri"/>
                <a:ea typeface="Calibri"/>
                <a:cs typeface="Arial"/>
              </a:rPr>
              <a:t>Features: Word clouds for Disorders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B76979-4B31-0E5E-E959-F831C17C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4BD56-ACFD-7FBB-7C95-F972B8BB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word cloud with text&#10;&#10;AI-generated content may be incorrect.">
            <a:extLst>
              <a:ext uri="{FF2B5EF4-FFF2-40B4-BE49-F238E27FC236}">
                <a16:creationId xmlns:a16="http://schemas.microsoft.com/office/drawing/2014/main" id="{08313177-73C9-D8F5-EE3B-CFAF81A9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9" y="1499517"/>
            <a:ext cx="4646322" cy="2367164"/>
          </a:xfrm>
          <a:prstGeom prst="rect">
            <a:avLst/>
          </a:prstGeom>
        </p:spPr>
      </p:pic>
      <p:pic>
        <p:nvPicPr>
          <p:cNvPr id="36" name="Picture 35" descr="A close up of words&#10;&#10;AI-generated content may be incorrect.">
            <a:extLst>
              <a:ext uri="{FF2B5EF4-FFF2-40B4-BE49-F238E27FC236}">
                <a16:creationId xmlns:a16="http://schemas.microsoft.com/office/drawing/2014/main" id="{65C52277-4479-A39C-3033-40896839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9" y="4282598"/>
            <a:ext cx="3684431" cy="1929551"/>
          </a:xfrm>
          <a:prstGeom prst="rect">
            <a:avLst/>
          </a:prstGeom>
        </p:spPr>
      </p:pic>
      <p:pic>
        <p:nvPicPr>
          <p:cNvPr id="37" name="Picture 36" descr="A close-up of words&#10;&#10;AI-generated content may be incorrect.">
            <a:extLst>
              <a:ext uri="{FF2B5EF4-FFF2-40B4-BE49-F238E27FC236}">
                <a16:creationId xmlns:a16="http://schemas.microsoft.com/office/drawing/2014/main" id="{865768F7-74CD-B451-3002-0227EEF67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05" y="1503330"/>
            <a:ext cx="4322426" cy="2197287"/>
          </a:xfrm>
          <a:prstGeom prst="rect">
            <a:avLst/>
          </a:prstGeom>
        </p:spPr>
      </p:pic>
      <p:pic>
        <p:nvPicPr>
          <p:cNvPr id="38" name="Picture 37" descr="A close-up of words&#10;&#10;AI-generated content may be incorrect.">
            <a:extLst>
              <a:ext uri="{FF2B5EF4-FFF2-40B4-BE49-F238E27FC236}">
                <a16:creationId xmlns:a16="http://schemas.microsoft.com/office/drawing/2014/main" id="{421094AB-EAAB-2AA7-1FD5-78DC5750B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004" y="3863185"/>
            <a:ext cx="3897597" cy="2023431"/>
          </a:xfrm>
          <a:prstGeom prst="rect">
            <a:avLst/>
          </a:prstGeom>
        </p:spPr>
      </p:pic>
      <p:pic>
        <p:nvPicPr>
          <p:cNvPr id="40" name="Picture 39" descr="A close up of words&#10;&#10;AI-generated content may be incorrect.">
            <a:extLst>
              <a:ext uri="{FF2B5EF4-FFF2-40B4-BE49-F238E27FC236}">
                <a16:creationId xmlns:a16="http://schemas.microsoft.com/office/drawing/2014/main" id="{1F9317FE-89C3-8C71-29C0-06B2F5159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3812" y="4109968"/>
            <a:ext cx="3899825" cy="20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5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957B6-7CA8-7E6F-EC2F-995D6922F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75104E8-FAE9-6B97-BB0F-7E34E762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70AB-F8AD-FEC5-A74E-0A33FA7C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58" y="416894"/>
            <a:ext cx="10794839" cy="69590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latin typeface="Calibri"/>
                <a:ea typeface="Calibri"/>
                <a:cs typeface="Arial"/>
              </a:rPr>
              <a:t>Key outcomes: model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4D4725-EDCA-C2E8-590F-2F4A70CC9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5F1613-510A-530A-020A-876047B5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97B61-8274-AA64-D1C3-5AFDDD36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509922"/>
            <a:ext cx="9829199" cy="4358494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b="1">
                <a:latin typeface="Calibri"/>
                <a:ea typeface="Calibri"/>
                <a:cs typeface="Arial"/>
              </a:rPr>
              <a:t>Best performing models </a:t>
            </a:r>
            <a:r>
              <a:rPr lang="en-US">
                <a:latin typeface="Calibri"/>
                <a:ea typeface="Calibri"/>
                <a:cs typeface="Arial"/>
              </a:rPr>
              <a:t>for the two datasets and Macro F1 Score: </a:t>
            </a:r>
            <a:endParaRPr lang="en-US">
              <a:latin typeface="Gill Sans Nova"/>
              <a:ea typeface="Calibri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latin typeface="Calibri"/>
                <a:ea typeface="Calibri"/>
                <a:cs typeface="Arial"/>
              </a:rPr>
              <a:t>100 words</a:t>
            </a:r>
            <a:r>
              <a:rPr lang="en-US">
                <a:latin typeface="Calibri"/>
                <a:ea typeface="Calibri"/>
                <a:cs typeface="Arial"/>
              </a:rPr>
              <a:t> – SVM, </a:t>
            </a:r>
            <a:r>
              <a:rPr lang="en-US">
                <a:latin typeface="Calibri"/>
                <a:ea typeface="Calibri"/>
                <a:cs typeface="Calibri"/>
              </a:rPr>
              <a:t>Random Forest, </a:t>
            </a:r>
            <a:r>
              <a:rPr lang="en-US" err="1">
                <a:latin typeface="Calibri"/>
                <a:ea typeface="Calibri"/>
                <a:cs typeface="Calibri"/>
              </a:rPr>
              <a:t>XGBoost</a:t>
            </a:r>
            <a:r>
              <a:rPr lang="en-US">
                <a:latin typeface="Calibri"/>
                <a:ea typeface="Calibri"/>
                <a:cs typeface="Calibri"/>
              </a:rPr>
              <a:t> and SGD – </a:t>
            </a:r>
            <a:r>
              <a:rPr lang="en-US" b="1">
                <a:latin typeface="Calibri"/>
                <a:ea typeface="Calibri"/>
                <a:cs typeface="Calibri"/>
              </a:rPr>
              <a:t>99.4% Macro F1 Score</a:t>
            </a:r>
            <a:endParaRPr lang="en-US" b="1">
              <a:latin typeface="Calibri"/>
              <a:ea typeface="Calibri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latin typeface="Calibri"/>
                <a:ea typeface="Calibri"/>
                <a:cs typeface="Arial"/>
              </a:rPr>
              <a:t>75 words</a:t>
            </a:r>
            <a:r>
              <a:rPr lang="en-US">
                <a:latin typeface="Calibri"/>
                <a:ea typeface="Calibri"/>
                <a:cs typeface="Arial"/>
              </a:rPr>
              <a:t> - Random Forest – </a:t>
            </a:r>
            <a:r>
              <a:rPr lang="en-US" b="1">
                <a:latin typeface="Calibri"/>
                <a:ea typeface="Calibri"/>
                <a:cs typeface="Arial"/>
              </a:rPr>
              <a:t>99% Macro F1 Score</a:t>
            </a:r>
            <a:endParaRPr lang="en-US" b="1"/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latin typeface="Calibri"/>
              <a:ea typeface="Calibri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latin typeface="Calibri"/>
              <a:ea typeface="Calibri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latin typeface="Calibri"/>
              <a:ea typeface="Calibri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latin typeface="Calibri"/>
              <a:ea typeface="Calibri"/>
              <a:cs typeface="Arial"/>
            </a:endParaRPr>
          </a:p>
          <a:p>
            <a:endParaRPr lang="en-US">
              <a:latin typeface="Calibri"/>
              <a:ea typeface="Calibri"/>
              <a:cs typeface="Arial"/>
            </a:endParaRPr>
          </a:p>
          <a:p>
            <a:pPr>
              <a:lnSpc>
                <a:spcPct val="110000"/>
              </a:lnSpc>
            </a:pPr>
            <a:endParaRPr lang="en-US">
              <a:latin typeface="Calibri"/>
              <a:ea typeface="Calibri"/>
              <a:cs typeface="Arial"/>
            </a:endParaRPr>
          </a:p>
          <a:p>
            <a:endParaRPr lang="en-US">
              <a:latin typeface="Calibri"/>
              <a:ea typeface="Calibri"/>
              <a:cs typeface="Arial"/>
            </a:endParaRPr>
          </a:p>
          <a:p>
            <a:endParaRPr lang="en-US">
              <a:latin typeface="Calibri"/>
              <a:ea typeface="Calibri"/>
              <a:cs typeface="Arial"/>
            </a:endParaRPr>
          </a:p>
          <a:p>
            <a:endParaRPr lang="en-US">
              <a:latin typeface="Calibri"/>
              <a:ea typeface="Calibri"/>
              <a:cs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F13862-44DA-C7A4-470B-F781AC37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92" t="8102" r="6054" b="8618"/>
          <a:stretch/>
        </p:blipFill>
        <p:spPr>
          <a:xfrm>
            <a:off x="974593" y="2437265"/>
            <a:ext cx="4147640" cy="12581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943318B-2FB7-F898-6637-77D81C7D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68" y="4476143"/>
            <a:ext cx="3962400" cy="13811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 descr="A graph of different models&#10;&#10;AI-generated content may be incorrect.">
            <a:extLst>
              <a:ext uri="{FF2B5EF4-FFF2-40B4-BE49-F238E27FC236}">
                <a16:creationId xmlns:a16="http://schemas.microsoft.com/office/drawing/2014/main" id="{953B63D1-283F-5960-E502-8AB97FF48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598" y="2458554"/>
            <a:ext cx="4916279" cy="3696804"/>
          </a:xfrm>
          <a:prstGeom prst="rect">
            <a:avLst/>
          </a:prstGeo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2FD4D083-5CC5-F008-E0AF-F20595CF99D8}"/>
              </a:ext>
            </a:extLst>
          </p:cNvPr>
          <p:cNvSpPr/>
          <p:nvPr/>
        </p:nvSpPr>
        <p:spPr>
          <a:xfrm>
            <a:off x="4108491" y="5069517"/>
            <a:ext cx="732824" cy="191054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BF8218-BAC6-2D84-B3FC-6525307B3ADA}"/>
              </a:ext>
            </a:extLst>
          </p:cNvPr>
          <p:cNvSpPr txBox="1"/>
          <p:nvPr/>
        </p:nvSpPr>
        <p:spPr>
          <a:xfrm>
            <a:off x="1373719" y="1719349"/>
            <a:ext cx="3383721" cy="251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BERT Model performance – </a:t>
            </a:r>
            <a:r>
              <a:rPr lang="en-US" sz="2000" b="1">
                <a:latin typeface="Calibri"/>
                <a:ea typeface="Calibri"/>
                <a:cs typeface="Calibri"/>
              </a:rPr>
              <a:t>99% macro f1-score avg</a:t>
            </a:r>
            <a:endParaRPr lang="en-US" b="1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Computationally expensive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Requires large volumes of data to be useful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07E87-367E-291C-23EF-871604047B6C}"/>
              </a:ext>
            </a:extLst>
          </p:cNvPr>
          <p:cNvSpPr txBox="1"/>
          <p:nvPr/>
        </p:nvSpPr>
        <p:spPr>
          <a:xfrm>
            <a:off x="892628" y="4746171"/>
            <a:ext cx="1041399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Calibri"/>
                <a:ea typeface="Calibri"/>
                <a:cs typeface="Calibri"/>
              </a:rPr>
              <a:t>CHAMPION MODEL BASED ON OUR DATASETS:</a:t>
            </a:r>
          </a:p>
          <a:p>
            <a:pPr algn="ctr"/>
            <a:endParaRPr lang="en-US" sz="2800" b="1">
              <a:latin typeface="Calibri"/>
              <a:ea typeface="Calibri"/>
              <a:cs typeface="Calibri"/>
            </a:endParaRPr>
          </a:p>
          <a:p>
            <a:pPr algn="ctr"/>
            <a:r>
              <a:rPr lang="en-US" sz="2800" b="1" i="1">
                <a:latin typeface="Calibri"/>
                <a:ea typeface="Calibri"/>
                <a:cs typeface="Calibri"/>
              </a:rPr>
              <a:t>RANDOM FOREST CLASSIFIER</a:t>
            </a:r>
          </a:p>
        </p:txBody>
      </p:sp>
      <p:pic>
        <p:nvPicPr>
          <p:cNvPr id="6" name="Picture 5" descr="A screenshot of a white background&#10;&#10;AI-generated content may be incorrect.">
            <a:extLst>
              <a:ext uri="{FF2B5EF4-FFF2-40B4-BE49-F238E27FC236}">
                <a16:creationId xmlns:a16="http://schemas.microsoft.com/office/drawing/2014/main" id="{6BF7E350-B51E-F355-7C87-77B99753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98" b="8486"/>
          <a:stretch/>
        </p:blipFill>
        <p:spPr>
          <a:xfrm>
            <a:off x="7056782" y="1633978"/>
            <a:ext cx="4228275" cy="1307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046643-0E03-E617-2958-BAFD3C4EB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782" y="3163803"/>
            <a:ext cx="4108175" cy="13255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DA3968-121A-2EFB-B9C3-590F7D42C8DA}"/>
              </a:ext>
            </a:extLst>
          </p:cNvPr>
          <p:cNvSpPr txBox="1"/>
          <p:nvPr/>
        </p:nvSpPr>
        <p:spPr>
          <a:xfrm>
            <a:off x="5680193" y="2178026"/>
            <a:ext cx="1367642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100 words: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AD5F9-12FD-5793-4B68-741B4FB13A12}"/>
              </a:ext>
            </a:extLst>
          </p:cNvPr>
          <p:cNvSpPr txBox="1"/>
          <p:nvPr/>
        </p:nvSpPr>
        <p:spPr>
          <a:xfrm>
            <a:off x="5808842" y="3672337"/>
            <a:ext cx="1367642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75 words: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D63CCB-F09C-E30C-6857-E91A68A32439}"/>
              </a:ext>
            </a:extLst>
          </p:cNvPr>
          <p:cNvSpPr txBox="1">
            <a:spLocks/>
          </p:cNvSpPr>
          <p:nvPr/>
        </p:nvSpPr>
        <p:spPr>
          <a:xfrm>
            <a:off x="892664" y="399490"/>
            <a:ext cx="9144334" cy="98212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"/>
                <a:ea typeface="Calibri"/>
                <a:cs typeface="Calibri"/>
              </a:rPr>
              <a:t>BERT Performance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7F47F-FA5E-5FCA-1B0F-FFA9A35A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273AB-1B26-220D-508F-2C4B3CA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94" y="185001"/>
            <a:ext cx="9514448" cy="108372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Error Analysis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71C43-36FE-8E20-34F0-554C2F5832B3}"/>
              </a:ext>
            </a:extLst>
          </p:cNvPr>
          <p:cNvSpPr txBox="1"/>
          <p:nvPr/>
        </p:nvSpPr>
        <p:spPr>
          <a:xfrm>
            <a:off x="653046" y="1445966"/>
            <a:ext cx="11095756" cy="4848451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latin typeface="Calibri"/>
                <a:ea typeface="Calibri"/>
                <a:cs typeface="Calibri"/>
              </a:rPr>
              <a:t>Technique: We analyzed the Confusion Matrices and drilled into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>
                <a:latin typeface="Calibri"/>
                <a:ea typeface="Calibri"/>
                <a:cs typeface="Calibri"/>
              </a:rPr>
              <a:t> specific abstracts with erroneous prediction labels (100 words dataset)</a:t>
            </a:r>
          </a:p>
          <a:p>
            <a:pPr>
              <a:lnSpc>
                <a:spcPct val="110000"/>
              </a:lnSpc>
            </a:pPr>
            <a:endParaRPr lang="en-US" b="1"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alibri"/>
                <a:ea typeface="Calibri"/>
                <a:cs typeface="Calibri"/>
              </a:rPr>
              <a:t>Champion Model:</a:t>
            </a: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Calibri"/>
                <a:ea typeface="Calibri"/>
                <a:cs typeface="Calibri"/>
              </a:rPr>
              <a:t>Insight 1: </a:t>
            </a:r>
            <a:r>
              <a:rPr lang="en-US">
                <a:latin typeface="Calibri"/>
                <a:ea typeface="Calibri"/>
                <a:cs typeface="Calibri"/>
              </a:rPr>
              <a:t>Some papers </a:t>
            </a:r>
            <a:r>
              <a:rPr lang="en-US" u="sng">
                <a:latin typeface="Calibri"/>
                <a:ea typeface="Calibri"/>
                <a:cs typeface="Calibri"/>
              </a:rPr>
              <a:t>focus on two or more</a:t>
            </a:r>
            <a:r>
              <a:rPr lang="en-US">
                <a:latin typeface="Calibri"/>
                <a:ea typeface="Calibri"/>
                <a:cs typeface="Calibri"/>
              </a:rPr>
              <a:t> mental health disorders in the analyzed categories. E.g.: </a:t>
            </a:r>
            <a:r>
              <a:rPr lang="en-US" i="1">
                <a:latin typeface="Calibri"/>
                <a:ea typeface="Calibri"/>
                <a:cs typeface="Calibri"/>
              </a:rPr>
              <a:t>clinical depression and anxiety</a:t>
            </a:r>
          </a:p>
          <a:p>
            <a:pPr marL="57150">
              <a:lnSpc>
                <a:spcPct val="150000"/>
              </a:lnSpc>
            </a:pPr>
            <a:r>
              <a:rPr lang="en-US" b="1">
                <a:latin typeface="Calibri"/>
                <a:ea typeface="Calibri"/>
                <a:cs typeface="Calibri"/>
              </a:rPr>
              <a:t>Other Models:</a:t>
            </a: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Calibri"/>
                <a:ea typeface="Calibri"/>
                <a:cs typeface="Calibri"/>
              </a:rPr>
              <a:t>Insight 2: </a:t>
            </a:r>
            <a:r>
              <a:rPr lang="en-US">
                <a:latin typeface="Calibri"/>
                <a:ea typeface="Calibri"/>
                <a:cs typeface="Calibri"/>
              </a:rPr>
              <a:t>Some mental health disorders have </a:t>
            </a:r>
            <a:r>
              <a:rPr lang="en-US" u="sng">
                <a:latin typeface="Calibri"/>
                <a:ea typeface="Calibri"/>
                <a:cs typeface="Calibri"/>
              </a:rPr>
              <a:t>similar impacts</a:t>
            </a:r>
            <a:r>
              <a:rPr lang="en-US">
                <a:latin typeface="Calibri"/>
                <a:ea typeface="Calibri"/>
                <a:cs typeface="Calibri"/>
              </a:rPr>
              <a:t> and often </a:t>
            </a:r>
            <a:endParaRPr lang="en-US" i="1">
              <a:latin typeface="Gill Sans Nova"/>
              <a:ea typeface="Calibri"/>
              <a:cs typeface="Calibri"/>
            </a:endParaRPr>
          </a:p>
          <a:p>
            <a:pPr marL="57150">
              <a:lnSpc>
                <a:spcPct val="150000"/>
              </a:lnSpc>
            </a:pPr>
            <a:r>
              <a:rPr lang="en-US">
                <a:latin typeface="Calibri"/>
                <a:ea typeface="Calibri"/>
                <a:cs typeface="Calibri"/>
              </a:rPr>
              <a:t>have similar words, such as </a:t>
            </a:r>
            <a:r>
              <a:rPr lang="en-US" i="1">
                <a:latin typeface="Calibri"/>
                <a:ea typeface="Calibri"/>
                <a:cs typeface="Calibri"/>
              </a:rPr>
              <a:t>clinical depression and bipolar disorder (both cause depression). </a:t>
            </a:r>
            <a:endParaRPr lang="en-US" i="1">
              <a:latin typeface="Gill Sans Nova"/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Calibri"/>
                <a:ea typeface="Calibri"/>
                <a:cs typeface="Calibri"/>
              </a:rPr>
              <a:t>Insight 3: </a:t>
            </a:r>
            <a:r>
              <a:rPr lang="en-US">
                <a:latin typeface="Calibri"/>
                <a:ea typeface="Calibri"/>
                <a:cs typeface="Calibri"/>
              </a:rPr>
              <a:t>Some papers </a:t>
            </a:r>
            <a:r>
              <a:rPr lang="en-US" u="sng">
                <a:latin typeface="Calibri"/>
                <a:ea typeface="Calibri"/>
                <a:cs typeface="Calibri"/>
              </a:rPr>
              <a:t>analyze the relationship</a:t>
            </a:r>
            <a:r>
              <a:rPr lang="en-US">
                <a:latin typeface="Calibri"/>
                <a:ea typeface="Calibri"/>
                <a:cs typeface="Calibri"/>
              </a:rPr>
              <a:t> of one mental health disorder to another such as </a:t>
            </a:r>
            <a:r>
              <a:rPr lang="en-US" i="1">
                <a:latin typeface="Calibri"/>
                <a:ea typeface="Calibri"/>
                <a:cs typeface="Calibri"/>
              </a:rPr>
              <a:t>schizophrenia to bipolar disorder. </a:t>
            </a:r>
            <a:endParaRPr lang="en-US" i="1">
              <a:latin typeface="Gill Sans Nova"/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Calibri"/>
                <a:ea typeface="Calibri"/>
                <a:cs typeface="Calibri"/>
              </a:rPr>
              <a:t>Insight 4: </a:t>
            </a:r>
            <a:r>
              <a:rPr lang="en-US" u="sng">
                <a:latin typeface="Calibri"/>
                <a:ea typeface="Calibri"/>
                <a:cs typeface="Calibri"/>
              </a:rPr>
              <a:t>Generalized words</a:t>
            </a:r>
            <a:r>
              <a:rPr lang="en-US">
                <a:latin typeface="Calibri"/>
                <a:ea typeface="Calibri"/>
                <a:cs typeface="Calibri"/>
              </a:rPr>
              <a:t> were included in the top features or words generated for prediction, in the Word Clouds, such as patient’, ‘treatment’, ‘major’, ‘patient' etc. </a:t>
            </a:r>
          </a:p>
          <a:p>
            <a:pPr marL="4000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latin typeface="Calibri"/>
              <a:ea typeface="Calibri"/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ord cloud with text&#10;&#10;AI-generated content may be incorrect.">
            <a:extLst>
              <a:ext uri="{FF2B5EF4-FFF2-40B4-BE49-F238E27FC236}">
                <a16:creationId xmlns:a16="http://schemas.microsoft.com/office/drawing/2014/main" id="{FB45A835-9472-CC9E-B6C6-D11F6670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7" t="1884" r="-187" b="368"/>
          <a:stretch/>
        </p:blipFill>
        <p:spPr>
          <a:xfrm>
            <a:off x="8132145" y="-1082"/>
            <a:ext cx="4065764" cy="2109194"/>
          </a:xfrm>
          <a:prstGeom prst="rect">
            <a:avLst/>
          </a:prstGeom>
        </p:spPr>
      </p:pic>
      <p:pic>
        <p:nvPicPr>
          <p:cNvPr id="3" name="Picture 2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38041AF2-5C38-49B2-2676-C237CB32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554" b="671"/>
          <a:stretch/>
        </p:blipFill>
        <p:spPr>
          <a:xfrm>
            <a:off x="7984197" y="3136962"/>
            <a:ext cx="3981366" cy="1167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314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67C61-B0B7-21B5-A78D-C096BC98E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7E72E4A-9447-8778-C4C0-33E0DA14A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21AD0-EDA7-9256-2CED-46E2317C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18" y="538121"/>
            <a:ext cx="11548501" cy="69590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TRENDS in</a:t>
            </a:r>
            <a:r>
              <a:rPr lang="en-US">
                <a:latin typeface="Calibri"/>
                <a:ea typeface="Calibri"/>
                <a:cs typeface="Arial"/>
              </a:rPr>
              <a:t> misclassifications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DE487D-CC38-E169-85FD-CEF29BBE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70D8DC-7BF9-910C-26D4-EC329DAB9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9A986-AC3E-8DFA-FE73-76D762179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25" y="1332122"/>
            <a:ext cx="10183797" cy="78533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latin typeface="Calibri"/>
                <a:ea typeface="Calibri"/>
                <a:cs typeface="Arial"/>
              </a:rPr>
              <a:t>From the 75 words per abstract dataset, we identified more errors or misclassifications. </a:t>
            </a:r>
          </a:p>
          <a:p>
            <a:endParaRPr lang="en-US">
              <a:latin typeface="Calibri"/>
              <a:ea typeface="Calibri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Calibri"/>
              <a:ea typeface="Calibri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Calibri"/>
              <a:ea typeface="Calibri"/>
              <a:cs typeface="Arial"/>
            </a:endParaRPr>
          </a:p>
          <a:p>
            <a:endParaRPr lang="en-US">
              <a:latin typeface="Calibri"/>
              <a:ea typeface="Calibri"/>
              <a:cs typeface="Arial"/>
            </a:endParaRPr>
          </a:p>
        </p:txBody>
      </p:sp>
      <p:pic>
        <p:nvPicPr>
          <p:cNvPr id="5" name="Picture 4" descr="A graph of a number of misclassifications&#10;&#10;AI-generated content may be incorrect.">
            <a:extLst>
              <a:ext uri="{FF2B5EF4-FFF2-40B4-BE49-F238E27FC236}">
                <a16:creationId xmlns:a16="http://schemas.microsoft.com/office/drawing/2014/main" id="{9C0E3B20-6A06-2856-FCDF-0DDA1BAD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8" r="2331" b="245"/>
          <a:stretch/>
        </p:blipFill>
        <p:spPr>
          <a:xfrm>
            <a:off x="647243" y="1919609"/>
            <a:ext cx="10537842" cy="44909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03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C35-CC6C-4E68-ECB1-30CB22B6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14" y="403643"/>
            <a:ext cx="8706940" cy="775565"/>
          </a:xfrm>
        </p:spPr>
        <p:txBody>
          <a:bodyPr/>
          <a:lstStyle/>
          <a:p>
            <a:r>
              <a:rPr lang="en-US">
                <a:latin typeface="Calibri"/>
                <a:ea typeface="Calibri"/>
                <a:cs typeface="Arial"/>
              </a:rPr>
              <a:t>Conclusion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7BEDE-506C-5ED0-10BD-D14434995718}"/>
              </a:ext>
            </a:extLst>
          </p:cNvPr>
          <p:cNvSpPr txBox="1"/>
          <p:nvPr/>
        </p:nvSpPr>
        <p:spPr>
          <a:xfrm>
            <a:off x="778681" y="1717668"/>
            <a:ext cx="10844897" cy="37402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Symbol,Sans-Serif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The </a:t>
            </a:r>
            <a:r>
              <a:rPr lang="en-US" sz="2000" b="1" i="1">
                <a:latin typeface="Calibri"/>
                <a:ea typeface="Calibri"/>
                <a:cs typeface="Calibri"/>
              </a:rPr>
              <a:t>use of longer abstracts</a:t>
            </a:r>
            <a:r>
              <a:rPr lang="en-US" sz="2000">
                <a:latin typeface="Calibri"/>
                <a:ea typeface="Calibri"/>
                <a:cs typeface="Calibri"/>
              </a:rPr>
              <a:t> (100 vs 75 words) is favorable for higher accuracy.</a:t>
            </a:r>
          </a:p>
          <a:p>
            <a:pPr marL="285750" indent="-285750">
              <a:lnSpc>
                <a:spcPct val="150000"/>
              </a:lnSpc>
              <a:buFont typeface="Symbol,Sans-Serif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Be aware of the </a:t>
            </a:r>
            <a:r>
              <a:rPr lang="en-US" sz="2000" b="1" i="1">
                <a:latin typeface="Calibri"/>
                <a:ea typeface="Calibri"/>
                <a:cs typeface="Calibri"/>
              </a:rPr>
              <a:t>complexities of research papers</a:t>
            </a:r>
            <a:r>
              <a:rPr lang="en-US" sz="2000">
                <a:latin typeface="Calibri"/>
                <a:ea typeface="Calibri"/>
                <a:cs typeface="Calibri"/>
              </a:rPr>
              <a:t> involving two or more mental health disorder categories.</a:t>
            </a:r>
          </a:p>
          <a:p>
            <a:pPr marL="285750" indent="-285750">
              <a:lnSpc>
                <a:spcPct val="150000"/>
              </a:lnSpc>
              <a:buFont typeface="Symbol,Sans-Serif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Disorder symptoms, impacts </a:t>
            </a:r>
            <a:r>
              <a:rPr lang="en-US" sz="2000" b="1" i="1">
                <a:latin typeface="Calibri"/>
                <a:ea typeface="Calibri"/>
                <a:cs typeface="Calibri"/>
              </a:rPr>
              <a:t>overlap across different mental health categories</a:t>
            </a:r>
            <a:r>
              <a:rPr lang="en-US" sz="2000">
                <a:latin typeface="Calibri"/>
                <a:ea typeface="Calibri"/>
                <a:cs typeface="Calibri"/>
              </a:rPr>
              <a:t> can result in misclassifications of certain categories. </a:t>
            </a:r>
          </a:p>
          <a:p>
            <a:pPr marL="285750" indent="-285750">
              <a:lnSpc>
                <a:spcPct val="150000"/>
              </a:lnSpc>
              <a:buFont typeface="Symbol,Sans-Serif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The champion model for our specific datasets was </a:t>
            </a:r>
            <a:r>
              <a:rPr lang="en-US" sz="2000" b="1" i="1">
                <a:latin typeface="Calibri"/>
                <a:ea typeface="Calibri"/>
                <a:cs typeface="Calibri"/>
              </a:rPr>
              <a:t>Random Forest Classifier. 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Symbol,Sans-Serif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For </a:t>
            </a:r>
            <a:r>
              <a:rPr lang="en-US" sz="2000" b="1" i="1">
                <a:latin typeface="Calibri"/>
                <a:ea typeface="Calibri"/>
                <a:cs typeface="Calibri"/>
              </a:rPr>
              <a:t>smaller datasets</a:t>
            </a:r>
            <a:r>
              <a:rPr lang="en-US" sz="2000">
                <a:latin typeface="Calibri"/>
                <a:ea typeface="Calibri"/>
                <a:cs typeface="Calibri"/>
              </a:rPr>
              <a:t> using classical models can be more efficient and computationally cheaper than deep learning approaches.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54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GradientRiseVTI</vt:lpstr>
      <vt:lpstr>Category Prediction:   MEntal Health disorders in Research Paper ABSTRACTS</vt:lpstr>
      <vt:lpstr>Mental health Disorders: ABSTRACT Classification</vt:lpstr>
      <vt:lpstr>Process and techniques followed</vt:lpstr>
      <vt:lpstr>Features: Word clouds for Disorders</vt:lpstr>
      <vt:lpstr>Key outcomes: model evaluation</vt:lpstr>
      <vt:lpstr>PowerPoint Presentation</vt:lpstr>
      <vt:lpstr>Error Analysis INSIGHTS</vt:lpstr>
      <vt:lpstr>TRENDS in misclassifications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2025-01-28T01:32:51Z</dcterms:created>
  <dcterms:modified xsi:type="dcterms:W3CDTF">2025-01-30T20:05:48Z</dcterms:modified>
</cp:coreProperties>
</file>