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65" r:id="rId15"/>
    <p:sldId id="274"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9AE562-E170-49A4-AE24-28282532F657}" type="datetimeFigureOut">
              <a:rPr lang="en-US" smtClean="0"/>
              <a:t>4/5/2021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1AF4F8-5798-4D7D-9CA2-F11FE3F845C6}" type="slidenum">
              <a:rPr lang="en-US" smtClean="0"/>
              <a:t>‹#›</a:t>
            </a:fld>
            <a:endParaRPr lang="en-US"/>
          </a:p>
        </p:txBody>
      </p:sp>
    </p:spTree>
    <p:extLst>
      <p:ext uri="{BB962C8B-B14F-4D97-AF65-F5344CB8AC3E}">
        <p14:creationId xmlns:p14="http://schemas.microsoft.com/office/powerpoint/2010/main" val="150524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B4B32D-05D3-4A21-9598-5DE3D61B91AF}"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37349-08F7-4005-A942-FF861CA9EFE8}" type="slidenum">
              <a:rPr lang="en-US" smtClean="0"/>
              <a:t>‹#›</a:t>
            </a:fld>
            <a:endParaRPr lang="en-US"/>
          </a:p>
        </p:txBody>
      </p:sp>
    </p:spTree>
    <p:extLst>
      <p:ext uri="{BB962C8B-B14F-4D97-AF65-F5344CB8AC3E}">
        <p14:creationId xmlns:p14="http://schemas.microsoft.com/office/powerpoint/2010/main" val="1162241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B4B32D-05D3-4A21-9598-5DE3D61B91AF}"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837349-08F7-4005-A942-FF861CA9EFE8}" type="slidenum">
              <a:rPr lang="en-US" smtClean="0"/>
              <a:t>‹#›</a:t>
            </a:fld>
            <a:endParaRPr lang="en-US"/>
          </a:p>
        </p:txBody>
      </p:sp>
    </p:spTree>
    <p:extLst>
      <p:ext uri="{BB962C8B-B14F-4D97-AF65-F5344CB8AC3E}">
        <p14:creationId xmlns:p14="http://schemas.microsoft.com/office/powerpoint/2010/main" val="384353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4B4B32D-05D3-4A21-9598-5DE3D61B91AF}"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37349-08F7-4005-A942-FF861CA9EFE8}" type="slidenum">
              <a:rPr lang="en-US" smtClean="0"/>
              <a:t>‹#›</a:t>
            </a:fld>
            <a:endParaRPr lang="en-US"/>
          </a:p>
        </p:txBody>
      </p:sp>
    </p:spTree>
    <p:extLst>
      <p:ext uri="{BB962C8B-B14F-4D97-AF65-F5344CB8AC3E}">
        <p14:creationId xmlns:p14="http://schemas.microsoft.com/office/powerpoint/2010/main" val="1868552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4B4B32D-05D3-4A21-9598-5DE3D61B91AF}"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37349-08F7-4005-A942-FF861CA9EFE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78242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B4B32D-05D3-4A21-9598-5DE3D61B91AF}"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37349-08F7-4005-A942-FF861CA9EFE8}" type="slidenum">
              <a:rPr lang="en-US" smtClean="0"/>
              <a:t>‹#›</a:t>
            </a:fld>
            <a:endParaRPr lang="en-US"/>
          </a:p>
        </p:txBody>
      </p:sp>
    </p:spTree>
    <p:extLst>
      <p:ext uri="{BB962C8B-B14F-4D97-AF65-F5344CB8AC3E}">
        <p14:creationId xmlns:p14="http://schemas.microsoft.com/office/powerpoint/2010/main" val="2908236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B4B32D-05D3-4A21-9598-5DE3D61B91AF}" type="datetimeFigureOut">
              <a:rPr lang="en-US" smtClean="0"/>
              <a:t>4/5/2021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37349-08F7-4005-A942-FF861CA9EFE8}" type="slidenum">
              <a:rPr lang="en-US" smtClean="0"/>
              <a:t>‹#›</a:t>
            </a:fld>
            <a:endParaRPr lang="en-US"/>
          </a:p>
        </p:txBody>
      </p:sp>
    </p:spTree>
    <p:extLst>
      <p:ext uri="{BB962C8B-B14F-4D97-AF65-F5344CB8AC3E}">
        <p14:creationId xmlns:p14="http://schemas.microsoft.com/office/powerpoint/2010/main" val="4086517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B4B32D-05D3-4A21-9598-5DE3D61B91AF}" type="datetimeFigureOut">
              <a:rPr lang="en-US" smtClean="0"/>
              <a:t>4/5/2021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37349-08F7-4005-A942-FF861CA9EFE8}" type="slidenum">
              <a:rPr lang="en-US" smtClean="0"/>
              <a:t>‹#›</a:t>
            </a:fld>
            <a:endParaRPr lang="en-US"/>
          </a:p>
        </p:txBody>
      </p:sp>
    </p:spTree>
    <p:extLst>
      <p:ext uri="{BB962C8B-B14F-4D97-AF65-F5344CB8AC3E}">
        <p14:creationId xmlns:p14="http://schemas.microsoft.com/office/powerpoint/2010/main" val="3033580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B4B32D-05D3-4A21-9598-5DE3D61B91AF}"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37349-08F7-4005-A942-FF861CA9EFE8}" type="slidenum">
              <a:rPr lang="en-US" smtClean="0"/>
              <a:t>‹#›</a:t>
            </a:fld>
            <a:endParaRPr lang="en-US"/>
          </a:p>
        </p:txBody>
      </p:sp>
    </p:spTree>
    <p:extLst>
      <p:ext uri="{BB962C8B-B14F-4D97-AF65-F5344CB8AC3E}">
        <p14:creationId xmlns:p14="http://schemas.microsoft.com/office/powerpoint/2010/main" val="2683610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B4B32D-05D3-4A21-9598-5DE3D61B91AF}"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37349-08F7-4005-A942-FF861CA9EFE8}" type="slidenum">
              <a:rPr lang="en-US" smtClean="0"/>
              <a:t>‹#›</a:t>
            </a:fld>
            <a:endParaRPr lang="en-US"/>
          </a:p>
        </p:txBody>
      </p:sp>
    </p:spTree>
    <p:extLst>
      <p:ext uri="{BB962C8B-B14F-4D97-AF65-F5344CB8AC3E}">
        <p14:creationId xmlns:p14="http://schemas.microsoft.com/office/powerpoint/2010/main" val="307372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4B4B32D-05D3-4A21-9598-5DE3D61B91AF}"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37349-08F7-4005-A942-FF861CA9EFE8}" type="slidenum">
              <a:rPr lang="en-US" smtClean="0"/>
              <a:t>‹#›</a:t>
            </a:fld>
            <a:endParaRPr lang="en-US"/>
          </a:p>
        </p:txBody>
      </p:sp>
    </p:spTree>
    <p:extLst>
      <p:ext uri="{BB962C8B-B14F-4D97-AF65-F5344CB8AC3E}">
        <p14:creationId xmlns:p14="http://schemas.microsoft.com/office/powerpoint/2010/main" val="3517949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B4B32D-05D3-4A21-9598-5DE3D61B91AF}"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37349-08F7-4005-A942-FF861CA9EFE8}" type="slidenum">
              <a:rPr lang="en-US" smtClean="0"/>
              <a:t>‹#›</a:t>
            </a:fld>
            <a:endParaRPr lang="en-US"/>
          </a:p>
        </p:txBody>
      </p:sp>
    </p:spTree>
    <p:extLst>
      <p:ext uri="{BB962C8B-B14F-4D97-AF65-F5344CB8AC3E}">
        <p14:creationId xmlns:p14="http://schemas.microsoft.com/office/powerpoint/2010/main" val="1183159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B4B32D-05D3-4A21-9598-5DE3D61B91AF}"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837349-08F7-4005-A942-FF861CA9EFE8}" type="slidenum">
              <a:rPr lang="en-US" smtClean="0"/>
              <a:t>‹#›</a:t>
            </a:fld>
            <a:endParaRPr lang="en-US"/>
          </a:p>
        </p:txBody>
      </p:sp>
    </p:spTree>
    <p:extLst>
      <p:ext uri="{BB962C8B-B14F-4D97-AF65-F5344CB8AC3E}">
        <p14:creationId xmlns:p14="http://schemas.microsoft.com/office/powerpoint/2010/main" val="1259996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B4B32D-05D3-4A21-9598-5DE3D61B91AF}" type="datetimeFigureOut">
              <a:rPr lang="en-US" smtClean="0"/>
              <a:t>4/5/2021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837349-08F7-4005-A942-FF861CA9EFE8}" type="slidenum">
              <a:rPr lang="en-US" smtClean="0"/>
              <a:t>‹#›</a:t>
            </a:fld>
            <a:endParaRPr lang="en-US"/>
          </a:p>
        </p:txBody>
      </p:sp>
    </p:spTree>
    <p:extLst>
      <p:ext uri="{BB962C8B-B14F-4D97-AF65-F5344CB8AC3E}">
        <p14:creationId xmlns:p14="http://schemas.microsoft.com/office/powerpoint/2010/main" val="3589145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4B4B32D-05D3-4A21-9598-5DE3D61B91AF}" type="datetimeFigureOut">
              <a:rPr lang="en-US" smtClean="0"/>
              <a:t>4/5/2021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F837349-08F7-4005-A942-FF861CA9EFE8}" type="slidenum">
              <a:rPr lang="en-US" smtClean="0"/>
              <a:t>‹#›</a:t>
            </a:fld>
            <a:endParaRPr lang="en-US"/>
          </a:p>
        </p:txBody>
      </p:sp>
    </p:spTree>
    <p:extLst>
      <p:ext uri="{BB962C8B-B14F-4D97-AF65-F5344CB8AC3E}">
        <p14:creationId xmlns:p14="http://schemas.microsoft.com/office/powerpoint/2010/main" val="1317353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4B4B32D-05D3-4A21-9598-5DE3D61B91AF}" type="datetimeFigureOut">
              <a:rPr lang="en-US" smtClean="0"/>
              <a:t>4/5/2021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F837349-08F7-4005-A942-FF861CA9EFE8}" type="slidenum">
              <a:rPr lang="en-US" smtClean="0"/>
              <a:t>‹#›</a:t>
            </a:fld>
            <a:endParaRPr lang="en-US"/>
          </a:p>
        </p:txBody>
      </p:sp>
    </p:spTree>
    <p:extLst>
      <p:ext uri="{BB962C8B-B14F-4D97-AF65-F5344CB8AC3E}">
        <p14:creationId xmlns:p14="http://schemas.microsoft.com/office/powerpoint/2010/main" val="2306306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4B4B32D-05D3-4A21-9598-5DE3D61B91AF}" type="datetimeFigureOut">
              <a:rPr lang="en-US" smtClean="0"/>
              <a:t>4/5/2021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F837349-08F7-4005-A942-FF861CA9EFE8}" type="slidenum">
              <a:rPr lang="en-US" smtClean="0"/>
              <a:t>‹#›</a:t>
            </a:fld>
            <a:endParaRPr lang="en-US"/>
          </a:p>
        </p:txBody>
      </p:sp>
    </p:spTree>
    <p:extLst>
      <p:ext uri="{BB962C8B-B14F-4D97-AF65-F5344CB8AC3E}">
        <p14:creationId xmlns:p14="http://schemas.microsoft.com/office/powerpoint/2010/main" val="75438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B4B32D-05D3-4A21-9598-5DE3D61B91AF}"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837349-08F7-4005-A942-FF861CA9EFE8}" type="slidenum">
              <a:rPr lang="en-US" smtClean="0"/>
              <a:t>‹#›</a:t>
            </a:fld>
            <a:endParaRPr lang="en-US"/>
          </a:p>
        </p:txBody>
      </p:sp>
    </p:spTree>
    <p:extLst>
      <p:ext uri="{BB962C8B-B14F-4D97-AF65-F5344CB8AC3E}">
        <p14:creationId xmlns:p14="http://schemas.microsoft.com/office/powerpoint/2010/main" val="350709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4B4B32D-05D3-4A21-9598-5DE3D61B91AF}" type="datetimeFigureOut">
              <a:rPr lang="en-US" smtClean="0"/>
              <a:t>4/5/2021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F837349-08F7-4005-A942-FF861CA9EFE8}" type="slidenum">
              <a:rPr lang="en-US" smtClean="0"/>
              <a:t>‹#›</a:t>
            </a:fld>
            <a:endParaRPr lang="en-US"/>
          </a:p>
        </p:txBody>
      </p:sp>
    </p:spTree>
    <p:extLst>
      <p:ext uri="{BB962C8B-B14F-4D97-AF65-F5344CB8AC3E}">
        <p14:creationId xmlns:p14="http://schemas.microsoft.com/office/powerpoint/2010/main" val="5665455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8CED36-A14D-4205-8484-B81B6E5C78B2}"/>
              </a:ext>
            </a:extLst>
          </p:cNvPr>
          <p:cNvSpPr txBox="1"/>
          <p:nvPr/>
        </p:nvSpPr>
        <p:spPr>
          <a:xfrm>
            <a:off x="2369127" y="2286000"/>
            <a:ext cx="6871854" cy="1015663"/>
          </a:xfrm>
          <a:prstGeom prst="rect">
            <a:avLst/>
          </a:prstGeom>
          <a:noFill/>
        </p:spPr>
        <p:txBody>
          <a:bodyPr wrap="square" rtlCol="0">
            <a:spAutoFit/>
          </a:bodyPr>
          <a:lstStyle/>
          <a:p>
            <a:pPr algn="ctr"/>
            <a:r>
              <a:rPr lang="en-US" sz="3000" dirty="0"/>
              <a:t>Univariate Analysis for Clients with No Difficulties (target 0)</a:t>
            </a:r>
          </a:p>
        </p:txBody>
      </p:sp>
    </p:spTree>
    <p:extLst>
      <p:ext uri="{BB962C8B-B14F-4D97-AF65-F5344CB8AC3E}">
        <p14:creationId xmlns:p14="http://schemas.microsoft.com/office/powerpoint/2010/main" val="2385096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1FB1-99C1-4723-8C83-A347AB1FA9A7}"/>
              </a:ext>
            </a:extLst>
          </p:cNvPr>
          <p:cNvSpPr>
            <a:spLocks noGrp="1"/>
          </p:cNvSpPr>
          <p:nvPr>
            <p:ph type="title"/>
          </p:nvPr>
        </p:nvSpPr>
        <p:spPr>
          <a:xfrm>
            <a:off x="83127" y="152399"/>
            <a:ext cx="2743200" cy="1468583"/>
          </a:xfrm>
        </p:spPr>
        <p:txBody>
          <a:bodyPr/>
          <a:lstStyle/>
          <a:p>
            <a:r>
              <a:rPr lang="en-US" sz="3000" b="1" dirty="0"/>
              <a:t>Distribution of Organization Type</a:t>
            </a:r>
          </a:p>
        </p:txBody>
      </p:sp>
      <p:pic>
        <p:nvPicPr>
          <p:cNvPr id="5" name="Content Placeholder 4">
            <a:extLst>
              <a:ext uri="{FF2B5EF4-FFF2-40B4-BE49-F238E27FC236}">
                <a16:creationId xmlns:a16="http://schemas.microsoft.com/office/drawing/2014/main" id="{7C51B931-B241-4957-BCB4-84B5D6086C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1127" y="1233055"/>
            <a:ext cx="9060873" cy="5624945"/>
          </a:xfrm>
        </p:spPr>
      </p:pic>
      <p:sp>
        <p:nvSpPr>
          <p:cNvPr id="6" name="TextBox 5">
            <a:extLst>
              <a:ext uri="{FF2B5EF4-FFF2-40B4-BE49-F238E27FC236}">
                <a16:creationId xmlns:a16="http://schemas.microsoft.com/office/drawing/2014/main" id="{A12B2F1F-60D4-43D0-B29F-C98C24EC9517}"/>
              </a:ext>
            </a:extLst>
          </p:cNvPr>
          <p:cNvSpPr txBox="1"/>
          <p:nvPr/>
        </p:nvSpPr>
        <p:spPr>
          <a:xfrm>
            <a:off x="83127" y="1641143"/>
            <a:ext cx="2743200" cy="5078313"/>
          </a:xfrm>
          <a:prstGeom prst="rect">
            <a:avLst/>
          </a:prstGeom>
          <a:noFill/>
        </p:spPr>
        <p:txBody>
          <a:bodyPr wrap="square" rtlCol="0">
            <a:spAutoFit/>
          </a:bodyPr>
          <a:lstStyle/>
          <a:p>
            <a:pPr marL="342900" indent="-342900" algn="l">
              <a:buFont typeface="+mj-lt"/>
              <a:buAutoNum type="arabicPeriod"/>
            </a:pPr>
            <a:r>
              <a:rPr lang="en-US" b="0" i="0" dirty="0">
                <a:solidFill>
                  <a:srgbClr val="000000"/>
                </a:solidFill>
                <a:effectLst/>
                <a:latin typeface="Helvetica Neue"/>
              </a:rPr>
              <a:t>Clients which have applied for credits are mostly from the organization type Business entity Type 3 , Self employed , Other , 'Business Entity Type 2', 'Construction’.</a:t>
            </a:r>
          </a:p>
          <a:p>
            <a:pPr marL="342900" indent="-342900" algn="l">
              <a:buFont typeface="+mj-lt"/>
              <a:buAutoNum type="arabicPeriod"/>
            </a:pPr>
            <a:endParaRPr lang="en-US" b="0" i="0" dirty="0">
              <a:solidFill>
                <a:srgbClr val="000000"/>
              </a:solidFill>
              <a:effectLst/>
              <a:latin typeface="Helvetica Neue"/>
            </a:endParaRPr>
          </a:p>
          <a:p>
            <a:pPr marL="342900" indent="-342900" algn="l">
              <a:buFont typeface="+mj-lt"/>
              <a:buAutoNum type="arabicPeriod"/>
            </a:pPr>
            <a:r>
              <a:rPr lang="en-US" b="0" i="0" dirty="0">
                <a:solidFill>
                  <a:srgbClr val="000000"/>
                </a:solidFill>
                <a:effectLst/>
                <a:latin typeface="Helvetica Neue"/>
              </a:rPr>
              <a:t>Less clients are from Trade type 4, type5, Industry type 8,type 10, type 6 and Religion.</a:t>
            </a:r>
          </a:p>
          <a:p>
            <a:pPr marL="342900" indent="-342900" algn="l">
              <a:buFont typeface="+mj-lt"/>
              <a:buAutoNum type="arabicPeriod"/>
            </a:pPr>
            <a:endParaRPr lang="en-US" b="0" i="0" dirty="0">
              <a:solidFill>
                <a:srgbClr val="000000"/>
              </a:solidFill>
              <a:effectLst/>
              <a:latin typeface="Helvetica Neue"/>
            </a:endParaRPr>
          </a:p>
          <a:p>
            <a:pPr marL="342900" indent="-342900" algn="l">
              <a:buFont typeface="+mj-lt"/>
              <a:buAutoNum type="arabicPeriod"/>
            </a:pPr>
            <a:r>
              <a:rPr lang="en-US" b="0" i="0" dirty="0">
                <a:solidFill>
                  <a:srgbClr val="000000"/>
                </a:solidFill>
                <a:effectLst/>
                <a:latin typeface="Helvetica Neue"/>
              </a:rPr>
              <a:t>Similar to distribution of target0.</a:t>
            </a:r>
          </a:p>
        </p:txBody>
      </p:sp>
    </p:spTree>
    <p:extLst>
      <p:ext uri="{BB962C8B-B14F-4D97-AF65-F5344CB8AC3E}">
        <p14:creationId xmlns:p14="http://schemas.microsoft.com/office/powerpoint/2010/main" val="603852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88BB8-827E-483C-B1CA-9CA62A340FEB}"/>
              </a:ext>
            </a:extLst>
          </p:cNvPr>
          <p:cNvSpPr>
            <a:spLocks noGrp="1"/>
          </p:cNvSpPr>
          <p:nvPr>
            <p:ph type="title"/>
          </p:nvPr>
        </p:nvSpPr>
        <p:spPr>
          <a:xfrm>
            <a:off x="909347" y="2530900"/>
            <a:ext cx="10063454" cy="898100"/>
          </a:xfrm>
        </p:spPr>
        <p:txBody>
          <a:bodyPr/>
          <a:lstStyle/>
          <a:p>
            <a:r>
              <a:rPr lang="en-US" dirty="0"/>
              <a:t>Correlation for target0 (No Difficulties)</a:t>
            </a:r>
          </a:p>
        </p:txBody>
      </p:sp>
    </p:spTree>
    <p:extLst>
      <p:ext uri="{BB962C8B-B14F-4D97-AF65-F5344CB8AC3E}">
        <p14:creationId xmlns:p14="http://schemas.microsoft.com/office/powerpoint/2010/main" val="3616383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030858-5A9B-4F49-8EB1-F01C4E15A3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72" y="0"/>
            <a:ext cx="11291455" cy="6858000"/>
          </a:xfrm>
        </p:spPr>
      </p:pic>
    </p:spTree>
    <p:extLst>
      <p:ext uri="{BB962C8B-B14F-4D97-AF65-F5344CB8AC3E}">
        <p14:creationId xmlns:p14="http://schemas.microsoft.com/office/powerpoint/2010/main" val="1987356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3F0EFD-8C9A-4C8E-80D6-4345EA3AB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36" y="0"/>
            <a:ext cx="11513128" cy="6858000"/>
          </a:xfrm>
          <a:prstGeom prst="rect">
            <a:avLst/>
          </a:prstGeom>
        </p:spPr>
      </p:pic>
    </p:spTree>
    <p:extLst>
      <p:ext uri="{BB962C8B-B14F-4D97-AF65-F5344CB8AC3E}">
        <p14:creationId xmlns:p14="http://schemas.microsoft.com/office/powerpoint/2010/main" val="2732647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964FB-8AE6-49AA-8FF5-7C275934BFDF}"/>
              </a:ext>
            </a:extLst>
          </p:cNvPr>
          <p:cNvSpPr>
            <a:spLocks noGrp="1"/>
          </p:cNvSpPr>
          <p:nvPr>
            <p:ph idx="1"/>
          </p:nvPr>
        </p:nvSpPr>
        <p:spPr>
          <a:xfrm>
            <a:off x="549130" y="505691"/>
            <a:ext cx="7819015" cy="2576945"/>
          </a:xfrm>
        </p:spPr>
        <p:txBody>
          <a:bodyPr/>
          <a:lstStyle/>
          <a:p>
            <a:pPr marL="0" indent="0" algn="l">
              <a:buNone/>
            </a:pPr>
            <a:r>
              <a:rPr lang="en-US" sz="2400" b="1" i="0" dirty="0">
                <a:solidFill>
                  <a:srgbClr val="000000"/>
                </a:solidFill>
                <a:effectLst/>
                <a:latin typeface="Helvetica Neue"/>
              </a:rPr>
              <a:t>Inferences from heatmap of target0 :</a:t>
            </a:r>
            <a:endParaRPr lang="en-US" dirty="0">
              <a:solidFill>
                <a:srgbClr val="000000"/>
              </a:solidFill>
              <a:latin typeface="Helvetica Neue"/>
            </a:endParaRPr>
          </a:p>
          <a:p>
            <a:pPr>
              <a:buFont typeface="Arial" panose="020B0604020202020204" pitchFamily="34" charset="0"/>
              <a:buChar char="•"/>
            </a:pPr>
            <a:r>
              <a:rPr lang="en-US" b="0" i="0" dirty="0">
                <a:solidFill>
                  <a:srgbClr val="000000"/>
                </a:solidFill>
                <a:effectLst/>
                <a:latin typeface="Helvetica Neue"/>
              </a:rPr>
              <a:t>Credit amount is inversely proportional to the date of birth, which means Credit amount is higher for low age and vice-versa.</a:t>
            </a:r>
          </a:p>
          <a:p>
            <a:pPr>
              <a:buFont typeface="Arial" panose="020B0604020202020204" pitchFamily="34" charset="0"/>
              <a:buChar char="•"/>
            </a:pPr>
            <a:r>
              <a:rPr lang="en-US" b="0" i="0" dirty="0">
                <a:solidFill>
                  <a:srgbClr val="000000"/>
                </a:solidFill>
                <a:effectLst/>
                <a:latin typeface="Helvetica Neue"/>
              </a:rPr>
              <a:t>Less children client have in densely populated area.</a:t>
            </a:r>
          </a:p>
          <a:p>
            <a:pPr>
              <a:buFont typeface="Arial" panose="020B0604020202020204" pitchFamily="34" charset="0"/>
              <a:buChar char="•"/>
            </a:pPr>
            <a:r>
              <a:rPr lang="en-US" b="0" i="0" dirty="0">
                <a:solidFill>
                  <a:srgbClr val="000000"/>
                </a:solidFill>
                <a:effectLst/>
                <a:latin typeface="Helvetica Neue"/>
              </a:rPr>
              <a:t>Credit amount is higher to densely populated area.</a:t>
            </a:r>
          </a:p>
          <a:p>
            <a:pPr>
              <a:buFont typeface="Arial" panose="020B0604020202020204" pitchFamily="34" charset="0"/>
              <a:buChar char="•"/>
            </a:pPr>
            <a:r>
              <a:rPr lang="en-US" b="0" i="0" dirty="0">
                <a:solidFill>
                  <a:srgbClr val="000000"/>
                </a:solidFill>
                <a:effectLst/>
                <a:latin typeface="Helvetica Neue"/>
              </a:rPr>
              <a:t>The income is also higher in densely populated area.</a:t>
            </a:r>
          </a:p>
          <a:p>
            <a:endParaRPr lang="en-US" dirty="0"/>
          </a:p>
        </p:txBody>
      </p:sp>
      <p:sp>
        <p:nvSpPr>
          <p:cNvPr id="4" name="TextBox 3">
            <a:extLst>
              <a:ext uri="{FF2B5EF4-FFF2-40B4-BE49-F238E27FC236}">
                <a16:creationId xmlns:a16="http://schemas.microsoft.com/office/drawing/2014/main" id="{7B23BA89-A123-46F7-A77E-44B227FA3590}"/>
              </a:ext>
            </a:extLst>
          </p:cNvPr>
          <p:cNvSpPr txBox="1"/>
          <p:nvPr/>
        </p:nvSpPr>
        <p:spPr>
          <a:xfrm>
            <a:off x="549130" y="3602183"/>
            <a:ext cx="8700655" cy="2400657"/>
          </a:xfrm>
          <a:prstGeom prst="rect">
            <a:avLst/>
          </a:prstGeom>
          <a:noFill/>
        </p:spPr>
        <p:txBody>
          <a:bodyPr wrap="square" rtlCol="0">
            <a:spAutoFit/>
          </a:bodyPr>
          <a:lstStyle/>
          <a:p>
            <a:pPr marL="0" indent="0">
              <a:buNone/>
            </a:pPr>
            <a:r>
              <a:rPr lang="en-US" sz="2400" b="1" dirty="0">
                <a:solidFill>
                  <a:schemeClr val="bg1"/>
                </a:solidFill>
              </a:rPr>
              <a:t>Inferences from heatmap of target1:</a:t>
            </a:r>
          </a:p>
          <a:p>
            <a:pPr marL="0" indent="0">
              <a:buNone/>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client's permanent address does not match contact address are having less children and vice-versa</a:t>
            </a:r>
          </a:p>
          <a:p>
            <a:pPr marL="0" indent="0">
              <a:buNone/>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client's permanent address does not match work address are having less children and vice-versa</a:t>
            </a:r>
          </a:p>
          <a:p>
            <a:endParaRPr lang="en-US" dirty="0"/>
          </a:p>
        </p:txBody>
      </p:sp>
    </p:spTree>
    <p:extLst>
      <p:ext uri="{BB962C8B-B14F-4D97-AF65-F5344CB8AC3E}">
        <p14:creationId xmlns:p14="http://schemas.microsoft.com/office/powerpoint/2010/main" val="3380550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1476CD-0CB8-4353-8B97-9A4B80B5D92F}"/>
              </a:ext>
            </a:extLst>
          </p:cNvPr>
          <p:cNvSpPr>
            <a:spLocks noGrp="1"/>
          </p:cNvSpPr>
          <p:nvPr>
            <p:ph type="title"/>
          </p:nvPr>
        </p:nvSpPr>
        <p:spPr>
          <a:xfrm>
            <a:off x="1091983" y="2472220"/>
            <a:ext cx="10008034" cy="1223682"/>
          </a:xfrm>
        </p:spPr>
        <p:txBody>
          <a:bodyPr/>
          <a:lstStyle/>
          <a:p>
            <a:r>
              <a:rPr lang="en-US" dirty="0"/>
              <a:t>Outlier detection for target0 variables</a:t>
            </a:r>
          </a:p>
        </p:txBody>
      </p:sp>
    </p:spTree>
    <p:extLst>
      <p:ext uri="{BB962C8B-B14F-4D97-AF65-F5344CB8AC3E}">
        <p14:creationId xmlns:p14="http://schemas.microsoft.com/office/powerpoint/2010/main" val="565020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A809FEB-31F3-43D0-877B-4619DB9C20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6086" y="1898074"/>
            <a:ext cx="7237260" cy="4593598"/>
          </a:xfrm>
        </p:spPr>
      </p:pic>
      <p:sp>
        <p:nvSpPr>
          <p:cNvPr id="6" name="TextBox 5">
            <a:extLst>
              <a:ext uri="{FF2B5EF4-FFF2-40B4-BE49-F238E27FC236}">
                <a16:creationId xmlns:a16="http://schemas.microsoft.com/office/drawing/2014/main" id="{E0049AE8-0DE8-4232-930A-B217F2FC25CC}"/>
              </a:ext>
            </a:extLst>
          </p:cNvPr>
          <p:cNvSpPr txBox="1"/>
          <p:nvPr/>
        </p:nvSpPr>
        <p:spPr>
          <a:xfrm>
            <a:off x="535275" y="2992736"/>
            <a:ext cx="4105997" cy="1938992"/>
          </a:xfrm>
          <a:prstGeom prst="rect">
            <a:avLst/>
          </a:prstGeom>
          <a:noFill/>
        </p:spPr>
        <p:txBody>
          <a:bodyPr wrap="square" rtlCol="0">
            <a:spAutoFit/>
          </a:bodyPr>
          <a:lstStyle/>
          <a:p>
            <a:pPr marL="342900" indent="-342900" algn="l">
              <a:buFont typeface="+mj-lt"/>
              <a:buAutoNum type="arabicPeriod"/>
            </a:pPr>
            <a:r>
              <a:rPr lang="en-US" sz="2400" b="0" i="0" dirty="0">
                <a:solidFill>
                  <a:srgbClr val="000000"/>
                </a:solidFill>
                <a:effectLst/>
                <a:latin typeface="Helvetica Neue"/>
              </a:rPr>
              <a:t>Some outliers are noticed in total income amount.</a:t>
            </a:r>
          </a:p>
          <a:p>
            <a:pPr marL="342900" indent="-342900" algn="l">
              <a:buFont typeface="+mj-lt"/>
              <a:buAutoNum type="arabicPeriod"/>
            </a:pPr>
            <a:endParaRPr lang="en-US" sz="2400" b="0" i="0" dirty="0">
              <a:solidFill>
                <a:srgbClr val="000000"/>
              </a:solidFill>
              <a:effectLst/>
              <a:latin typeface="Helvetica Neue"/>
            </a:endParaRPr>
          </a:p>
          <a:p>
            <a:pPr marL="342900" indent="-342900" algn="l">
              <a:buFont typeface="+mj-lt"/>
              <a:buAutoNum type="arabicPeriod"/>
            </a:pPr>
            <a:r>
              <a:rPr lang="en-US" sz="2400" b="0" i="0" dirty="0">
                <a:solidFill>
                  <a:srgbClr val="000000"/>
                </a:solidFill>
                <a:effectLst/>
                <a:latin typeface="Helvetica Neue"/>
              </a:rPr>
              <a:t>The third quartiles is very slim for income amount.</a:t>
            </a:r>
          </a:p>
        </p:txBody>
      </p:sp>
      <p:sp>
        <p:nvSpPr>
          <p:cNvPr id="9" name="TextBox 8">
            <a:extLst>
              <a:ext uri="{FF2B5EF4-FFF2-40B4-BE49-F238E27FC236}">
                <a16:creationId xmlns:a16="http://schemas.microsoft.com/office/drawing/2014/main" id="{176B9802-6570-4813-AECB-092433B89E6B}"/>
              </a:ext>
            </a:extLst>
          </p:cNvPr>
          <p:cNvSpPr txBox="1"/>
          <p:nvPr/>
        </p:nvSpPr>
        <p:spPr>
          <a:xfrm>
            <a:off x="535275" y="1025236"/>
            <a:ext cx="3648798" cy="1077218"/>
          </a:xfrm>
          <a:prstGeom prst="rect">
            <a:avLst/>
          </a:prstGeom>
          <a:noFill/>
        </p:spPr>
        <p:txBody>
          <a:bodyPr wrap="square" rtlCol="0">
            <a:spAutoFit/>
          </a:bodyPr>
          <a:lstStyle/>
          <a:p>
            <a:r>
              <a:rPr lang="en-US" sz="3200" b="1" dirty="0"/>
              <a:t>Boxplot of Total Income Amount</a:t>
            </a:r>
          </a:p>
        </p:txBody>
      </p:sp>
    </p:spTree>
    <p:extLst>
      <p:ext uri="{BB962C8B-B14F-4D97-AF65-F5344CB8AC3E}">
        <p14:creationId xmlns:p14="http://schemas.microsoft.com/office/powerpoint/2010/main" val="4231823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8555A-AEAD-42A7-9E2C-E2EE9161A955}"/>
              </a:ext>
            </a:extLst>
          </p:cNvPr>
          <p:cNvSpPr>
            <a:spLocks noGrp="1"/>
          </p:cNvSpPr>
          <p:nvPr>
            <p:ph type="title"/>
          </p:nvPr>
        </p:nvSpPr>
        <p:spPr>
          <a:xfrm>
            <a:off x="646112" y="452718"/>
            <a:ext cx="3094616" cy="1367309"/>
          </a:xfrm>
        </p:spPr>
        <p:txBody>
          <a:bodyPr/>
          <a:lstStyle/>
          <a:p>
            <a:r>
              <a:rPr lang="en-US" sz="3200" b="1" dirty="0"/>
              <a:t>Boxplot of Credit Amount</a:t>
            </a:r>
          </a:p>
        </p:txBody>
      </p:sp>
      <p:pic>
        <p:nvPicPr>
          <p:cNvPr id="5" name="Content Placeholder 4">
            <a:extLst>
              <a:ext uri="{FF2B5EF4-FFF2-40B4-BE49-F238E27FC236}">
                <a16:creationId xmlns:a16="http://schemas.microsoft.com/office/drawing/2014/main" id="{FE9D6A02-EF52-4ADB-A796-5A82E5FFBF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6974" y="1579418"/>
            <a:ext cx="7886963" cy="5005974"/>
          </a:xfrm>
        </p:spPr>
      </p:pic>
      <p:sp>
        <p:nvSpPr>
          <p:cNvPr id="6" name="TextBox 5">
            <a:extLst>
              <a:ext uri="{FF2B5EF4-FFF2-40B4-BE49-F238E27FC236}">
                <a16:creationId xmlns:a16="http://schemas.microsoft.com/office/drawing/2014/main" id="{6E0F9069-7711-4B06-AD8B-9EA8ABA77B6A}"/>
              </a:ext>
            </a:extLst>
          </p:cNvPr>
          <p:cNvSpPr txBox="1"/>
          <p:nvPr/>
        </p:nvSpPr>
        <p:spPr>
          <a:xfrm>
            <a:off x="646112" y="2244436"/>
            <a:ext cx="3288579" cy="4154984"/>
          </a:xfrm>
          <a:prstGeom prst="rect">
            <a:avLst/>
          </a:prstGeom>
          <a:noFill/>
        </p:spPr>
        <p:txBody>
          <a:bodyPr wrap="square" rtlCol="0">
            <a:spAutoFit/>
          </a:bodyPr>
          <a:lstStyle/>
          <a:p>
            <a:pPr marL="457200" indent="-457200" algn="l">
              <a:buFont typeface="+mj-lt"/>
              <a:buAutoNum type="arabicPeriod"/>
            </a:pPr>
            <a:r>
              <a:rPr lang="en-US" sz="2400" b="0" i="0" dirty="0">
                <a:solidFill>
                  <a:srgbClr val="000000"/>
                </a:solidFill>
                <a:effectLst/>
                <a:latin typeface="Helvetica Neue"/>
              </a:rPr>
              <a:t>Some outliers are noticed in credit amount.</a:t>
            </a:r>
          </a:p>
          <a:p>
            <a:pPr marL="457200" indent="-457200" algn="l">
              <a:buFont typeface="+mj-lt"/>
              <a:buAutoNum type="arabicPeriod"/>
            </a:pPr>
            <a:endParaRPr lang="en-US" sz="2400" b="0" i="0" dirty="0">
              <a:solidFill>
                <a:srgbClr val="000000"/>
              </a:solidFill>
              <a:effectLst/>
              <a:latin typeface="Helvetica Neue"/>
            </a:endParaRPr>
          </a:p>
          <a:p>
            <a:pPr marL="457200" indent="-457200" algn="l">
              <a:buFont typeface="+mj-lt"/>
              <a:buAutoNum type="arabicPeriod"/>
            </a:pPr>
            <a:r>
              <a:rPr lang="en-US" sz="2400" b="0" i="0" dirty="0">
                <a:solidFill>
                  <a:srgbClr val="000000"/>
                </a:solidFill>
                <a:effectLst/>
                <a:latin typeface="Helvetica Neue"/>
              </a:rPr>
              <a:t>The first quartile is bigger than third quartile which means most of the credits of clients are present in the first quartile.</a:t>
            </a:r>
          </a:p>
        </p:txBody>
      </p:sp>
    </p:spTree>
    <p:extLst>
      <p:ext uri="{BB962C8B-B14F-4D97-AF65-F5344CB8AC3E}">
        <p14:creationId xmlns:p14="http://schemas.microsoft.com/office/powerpoint/2010/main" val="873604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7B0A-01F7-4A5A-8022-CF8749541B4D}"/>
              </a:ext>
            </a:extLst>
          </p:cNvPr>
          <p:cNvSpPr>
            <a:spLocks noGrp="1"/>
          </p:cNvSpPr>
          <p:nvPr>
            <p:ph type="title"/>
          </p:nvPr>
        </p:nvSpPr>
        <p:spPr>
          <a:xfrm>
            <a:off x="285893" y="341882"/>
            <a:ext cx="3399415" cy="1334518"/>
          </a:xfrm>
        </p:spPr>
        <p:txBody>
          <a:bodyPr/>
          <a:lstStyle/>
          <a:p>
            <a:r>
              <a:rPr lang="en-US" sz="3200" b="1" dirty="0"/>
              <a:t>Boxplot of Annuity Amount</a:t>
            </a:r>
          </a:p>
        </p:txBody>
      </p:sp>
      <p:pic>
        <p:nvPicPr>
          <p:cNvPr id="7" name="Content Placeholder 6">
            <a:extLst>
              <a:ext uri="{FF2B5EF4-FFF2-40B4-BE49-F238E27FC236}">
                <a16:creationId xmlns:a16="http://schemas.microsoft.com/office/drawing/2014/main" id="{87DA9ADC-8116-4F2F-919A-0ED1DC1EF6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5745" y="1890919"/>
            <a:ext cx="7593013" cy="4819397"/>
          </a:xfrm>
        </p:spPr>
      </p:pic>
      <p:sp>
        <p:nvSpPr>
          <p:cNvPr id="9" name="TextBox 8">
            <a:extLst>
              <a:ext uri="{FF2B5EF4-FFF2-40B4-BE49-F238E27FC236}">
                <a16:creationId xmlns:a16="http://schemas.microsoft.com/office/drawing/2014/main" id="{4D1C21AA-916B-40C0-B369-E6A4BB8B2B9E}"/>
              </a:ext>
            </a:extLst>
          </p:cNvPr>
          <p:cNvSpPr txBox="1"/>
          <p:nvPr/>
        </p:nvSpPr>
        <p:spPr>
          <a:xfrm>
            <a:off x="285893" y="2202419"/>
            <a:ext cx="3399415" cy="3785652"/>
          </a:xfrm>
          <a:prstGeom prst="rect">
            <a:avLst/>
          </a:prstGeom>
          <a:noFill/>
        </p:spPr>
        <p:txBody>
          <a:bodyPr wrap="square" rtlCol="0">
            <a:spAutoFit/>
          </a:bodyPr>
          <a:lstStyle/>
          <a:p>
            <a:pPr marL="342900" indent="-342900" algn="l">
              <a:buFont typeface="+mj-lt"/>
              <a:buAutoNum type="arabicPeriod"/>
            </a:pPr>
            <a:r>
              <a:rPr lang="en-US" sz="2400" b="0" i="0" dirty="0">
                <a:solidFill>
                  <a:srgbClr val="000000"/>
                </a:solidFill>
                <a:effectLst/>
                <a:latin typeface="Helvetica Neue"/>
              </a:rPr>
              <a:t>Some outliers are noticed in annuity amount.</a:t>
            </a:r>
          </a:p>
          <a:p>
            <a:pPr marL="342900" indent="-342900" algn="l">
              <a:buFont typeface="+mj-lt"/>
              <a:buAutoNum type="arabicPeriod"/>
            </a:pPr>
            <a:endParaRPr lang="en-US" sz="2400" b="0" i="0" dirty="0">
              <a:solidFill>
                <a:srgbClr val="000000"/>
              </a:solidFill>
              <a:effectLst/>
              <a:latin typeface="Helvetica Neue"/>
            </a:endParaRPr>
          </a:p>
          <a:p>
            <a:pPr marL="342900" indent="-342900" algn="l">
              <a:buFont typeface="+mj-lt"/>
              <a:buAutoNum type="arabicPeriod"/>
            </a:pPr>
            <a:r>
              <a:rPr lang="en-US" sz="2400" b="0" i="0" dirty="0">
                <a:solidFill>
                  <a:srgbClr val="000000"/>
                </a:solidFill>
                <a:effectLst/>
                <a:latin typeface="Helvetica Neue"/>
              </a:rPr>
              <a:t>The first quartile is bigger than third quartile which means most of the annuity clients are from first quartile.</a:t>
            </a:r>
          </a:p>
        </p:txBody>
      </p:sp>
    </p:spTree>
    <p:extLst>
      <p:ext uri="{BB962C8B-B14F-4D97-AF65-F5344CB8AC3E}">
        <p14:creationId xmlns:p14="http://schemas.microsoft.com/office/powerpoint/2010/main" val="1135517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E6ACC2-AFDC-44E7-ABD6-63BE1157A72B}"/>
              </a:ext>
            </a:extLst>
          </p:cNvPr>
          <p:cNvSpPr>
            <a:spLocks noGrp="1"/>
          </p:cNvSpPr>
          <p:nvPr>
            <p:ph type="title"/>
          </p:nvPr>
        </p:nvSpPr>
        <p:spPr>
          <a:xfrm>
            <a:off x="1091983" y="2555347"/>
            <a:ext cx="10008034" cy="1223682"/>
          </a:xfrm>
        </p:spPr>
        <p:txBody>
          <a:bodyPr/>
          <a:lstStyle/>
          <a:p>
            <a:r>
              <a:rPr lang="en-US" dirty="0"/>
              <a:t>Outlier detection for target1 variables</a:t>
            </a:r>
          </a:p>
        </p:txBody>
      </p:sp>
    </p:spTree>
    <p:extLst>
      <p:ext uri="{BB962C8B-B14F-4D97-AF65-F5344CB8AC3E}">
        <p14:creationId xmlns:p14="http://schemas.microsoft.com/office/powerpoint/2010/main" val="3165727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AAF6BD-EDA0-46D8-95FA-EEED827A9C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4958" y="983673"/>
            <a:ext cx="8920661" cy="5874328"/>
          </a:xfrm>
        </p:spPr>
      </p:pic>
      <p:sp>
        <p:nvSpPr>
          <p:cNvPr id="6" name="TextBox 5">
            <a:extLst>
              <a:ext uri="{FF2B5EF4-FFF2-40B4-BE49-F238E27FC236}">
                <a16:creationId xmlns:a16="http://schemas.microsoft.com/office/drawing/2014/main" id="{0E6B5A9B-4E13-4CBA-B6E0-8DC92C31076C}"/>
              </a:ext>
            </a:extLst>
          </p:cNvPr>
          <p:cNvSpPr txBox="1"/>
          <p:nvPr/>
        </p:nvSpPr>
        <p:spPr>
          <a:xfrm>
            <a:off x="360217" y="2327563"/>
            <a:ext cx="2618509" cy="3970318"/>
          </a:xfrm>
          <a:prstGeom prst="rect">
            <a:avLst/>
          </a:prstGeom>
          <a:noFill/>
        </p:spPr>
        <p:txBody>
          <a:bodyPr wrap="square" rtlCol="0">
            <a:spAutoFit/>
          </a:bodyPr>
          <a:lstStyle/>
          <a:p>
            <a:pPr algn="l"/>
            <a:r>
              <a:rPr lang="en-US" b="0" i="0" dirty="0">
                <a:solidFill>
                  <a:srgbClr val="000000"/>
                </a:solidFill>
                <a:effectLst/>
                <a:latin typeface="Helvetica Neue"/>
              </a:rPr>
              <a:t>1.Income range from 100000 to 200000 is having more number of credits.</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2.Graph depicts that females are more than male in having credits for the range.</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3.Very less count for the income range of 400000 and above.</a:t>
            </a:r>
          </a:p>
          <a:p>
            <a:endParaRPr lang="en-US" dirty="0"/>
          </a:p>
        </p:txBody>
      </p:sp>
      <p:sp>
        <p:nvSpPr>
          <p:cNvPr id="7" name="TextBox 6">
            <a:extLst>
              <a:ext uri="{FF2B5EF4-FFF2-40B4-BE49-F238E27FC236}">
                <a16:creationId xmlns:a16="http://schemas.microsoft.com/office/drawing/2014/main" id="{11271A84-CD81-4CAD-9225-9E92EAE7FB39}"/>
              </a:ext>
            </a:extLst>
          </p:cNvPr>
          <p:cNvSpPr txBox="1"/>
          <p:nvPr/>
        </p:nvSpPr>
        <p:spPr>
          <a:xfrm>
            <a:off x="360217" y="665019"/>
            <a:ext cx="2345249" cy="1200329"/>
          </a:xfrm>
          <a:prstGeom prst="rect">
            <a:avLst/>
          </a:prstGeom>
          <a:noFill/>
        </p:spPr>
        <p:txBody>
          <a:bodyPr wrap="square" rtlCol="0">
            <a:spAutoFit/>
          </a:bodyPr>
          <a:lstStyle/>
          <a:p>
            <a:r>
              <a:rPr lang="en-US" sz="2400" b="1" dirty="0"/>
              <a:t>Income Range Distribution</a:t>
            </a:r>
          </a:p>
        </p:txBody>
      </p:sp>
    </p:spTree>
    <p:extLst>
      <p:ext uri="{BB962C8B-B14F-4D97-AF65-F5344CB8AC3E}">
        <p14:creationId xmlns:p14="http://schemas.microsoft.com/office/powerpoint/2010/main" val="3848241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AF72E-2E73-4E0F-ACA0-87110F4BB6D1}"/>
              </a:ext>
            </a:extLst>
          </p:cNvPr>
          <p:cNvSpPr>
            <a:spLocks noGrp="1"/>
          </p:cNvSpPr>
          <p:nvPr>
            <p:ph type="title"/>
          </p:nvPr>
        </p:nvSpPr>
        <p:spPr>
          <a:xfrm>
            <a:off x="415637" y="452717"/>
            <a:ext cx="3394364" cy="1445355"/>
          </a:xfrm>
        </p:spPr>
        <p:txBody>
          <a:bodyPr/>
          <a:lstStyle/>
          <a:p>
            <a:r>
              <a:rPr lang="en-US" sz="3200" b="1" dirty="0"/>
              <a:t>Boxplot for Total Income Amount</a:t>
            </a:r>
          </a:p>
        </p:txBody>
      </p:sp>
      <p:pic>
        <p:nvPicPr>
          <p:cNvPr id="5" name="Content Placeholder 4">
            <a:extLst>
              <a:ext uri="{FF2B5EF4-FFF2-40B4-BE49-F238E27FC236}">
                <a16:creationId xmlns:a16="http://schemas.microsoft.com/office/drawing/2014/main" id="{D2459748-9171-4E43-BF08-63B0608641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7309" y="1898072"/>
            <a:ext cx="7528918" cy="4642039"/>
          </a:xfrm>
        </p:spPr>
      </p:pic>
      <p:sp>
        <p:nvSpPr>
          <p:cNvPr id="6" name="TextBox 5">
            <a:extLst>
              <a:ext uri="{FF2B5EF4-FFF2-40B4-BE49-F238E27FC236}">
                <a16:creationId xmlns:a16="http://schemas.microsoft.com/office/drawing/2014/main" id="{ECC962F3-E9B7-4F42-ABE5-6E1D7F7468F0}"/>
              </a:ext>
            </a:extLst>
          </p:cNvPr>
          <p:cNvSpPr txBox="1"/>
          <p:nvPr/>
        </p:nvSpPr>
        <p:spPr>
          <a:xfrm>
            <a:off x="415637" y="1956933"/>
            <a:ext cx="3394364" cy="4154984"/>
          </a:xfrm>
          <a:prstGeom prst="rect">
            <a:avLst/>
          </a:prstGeom>
          <a:noFill/>
        </p:spPr>
        <p:txBody>
          <a:bodyPr wrap="square" rtlCol="0">
            <a:spAutoFit/>
          </a:bodyPr>
          <a:lstStyle/>
          <a:p>
            <a:pPr marL="342900" indent="-342900" algn="l">
              <a:buFont typeface="+mj-lt"/>
              <a:buAutoNum type="arabicPeriod"/>
            </a:pPr>
            <a:r>
              <a:rPr lang="en-US" sz="2400" b="0" i="0" dirty="0">
                <a:solidFill>
                  <a:srgbClr val="000000"/>
                </a:solidFill>
                <a:effectLst/>
                <a:latin typeface="Helvetica Neue"/>
              </a:rPr>
              <a:t>Some outliers are noticed in income amount.</a:t>
            </a:r>
          </a:p>
          <a:p>
            <a:pPr marL="342900" indent="-342900" algn="l">
              <a:buFont typeface="+mj-lt"/>
              <a:buAutoNum type="arabicPeriod"/>
            </a:pPr>
            <a:endParaRPr lang="en-US" sz="2400" b="0" i="0" dirty="0">
              <a:solidFill>
                <a:srgbClr val="000000"/>
              </a:solidFill>
              <a:effectLst/>
              <a:latin typeface="Helvetica Neue"/>
            </a:endParaRPr>
          </a:p>
          <a:p>
            <a:pPr marL="342900" indent="-342900" algn="l">
              <a:buFont typeface="+mj-lt"/>
              <a:buAutoNum type="arabicPeriod"/>
            </a:pPr>
            <a:r>
              <a:rPr lang="en-US" sz="2400" b="0" i="0" dirty="0">
                <a:solidFill>
                  <a:srgbClr val="000000"/>
                </a:solidFill>
                <a:effectLst/>
                <a:latin typeface="Helvetica Neue"/>
              </a:rPr>
              <a:t>The third quartiles is very slim for income amount.</a:t>
            </a:r>
          </a:p>
          <a:p>
            <a:pPr marL="342900" indent="-342900" algn="l">
              <a:buFont typeface="+mj-lt"/>
              <a:buAutoNum type="arabicPeriod"/>
            </a:pPr>
            <a:endParaRPr lang="en-US" sz="2400" b="0" i="0" dirty="0">
              <a:solidFill>
                <a:srgbClr val="000000"/>
              </a:solidFill>
              <a:effectLst/>
              <a:latin typeface="Helvetica Neue"/>
            </a:endParaRPr>
          </a:p>
          <a:p>
            <a:pPr marL="342900" indent="-342900" algn="l">
              <a:buFont typeface="+mj-lt"/>
              <a:buAutoNum type="arabicPeriod"/>
            </a:pPr>
            <a:r>
              <a:rPr lang="en-US" sz="2400" b="0" i="0" dirty="0">
                <a:solidFill>
                  <a:srgbClr val="000000"/>
                </a:solidFill>
                <a:effectLst/>
                <a:latin typeface="Helvetica Neue"/>
              </a:rPr>
              <a:t>Most of the clients of income are present in first quartile.</a:t>
            </a:r>
          </a:p>
        </p:txBody>
      </p:sp>
    </p:spTree>
    <p:extLst>
      <p:ext uri="{BB962C8B-B14F-4D97-AF65-F5344CB8AC3E}">
        <p14:creationId xmlns:p14="http://schemas.microsoft.com/office/powerpoint/2010/main" val="1701100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E8714-DB0B-4173-BF4A-D4F097F43918}"/>
              </a:ext>
            </a:extLst>
          </p:cNvPr>
          <p:cNvSpPr>
            <a:spLocks noGrp="1"/>
          </p:cNvSpPr>
          <p:nvPr>
            <p:ph type="title"/>
          </p:nvPr>
        </p:nvSpPr>
        <p:spPr>
          <a:xfrm>
            <a:off x="410583" y="521991"/>
            <a:ext cx="3316289" cy="1195973"/>
          </a:xfrm>
        </p:spPr>
        <p:txBody>
          <a:bodyPr/>
          <a:lstStyle/>
          <a:p>
            <a:r>
              <a:rPr lang="en-US" sz="3200" b="1" dirty="0"/>
              <a:t>Boxplot of Credit Amount</a:t>
            </a:r>
          </a:p>
        </p:txBody>
      </p:sp>
      <p:pic>
        <p:nvPicPr>
          <p:cNvPr id="5" name="Content Placeholder 4">
            <a:extLst>
              <a:ext uri="{FF2B5EF4-FFF2-40B4-BE49-F238E27FC236}">
                <a16:creationId xmlns:a16="http://schemas.microsoft.com/office/drawing/2014/main" id="{4F0BFEE5-528F-41D1-AE46-4A216CCE5B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6558" y="1620982"/>
            <a:ext cx="7781960" cy="4939327"/>
          </a:xfrm>
        </p:spPr>
      </p:pic>
      <p:sp>
        <p:nvSpPr>
          <p:cNvPr id="6" name="TextBox 5">
            <a:extLst>
              <a:ext uri="{FF2B5EF4-FFF2-40B4-BE49-F238E27FC236}">
                <a16:creationId xmlns:a16="http://schemas.microsoft.com/office/drawing/2014/main" id="{A2F3762D-BA38-45A2-876D-2AD36C3B80B3}"/>
              </a:ext>
            </a:extLst>
          </p:cNvPr>
          <p:cNvSpPr txBox="1"/>
          <p:nvPr/>
        </p:nvSpPr>
        <p:spPr>
          <a:xfrm>
            <a:off x="410583" y="2092035"/>
            <a:ext cx="3662653" cy="4154984"/>
          </a:xfrm>
          <a:prstGeom prst="rect">
            <a:avLst/>
          </a:prstGeom>
          <a:noFill/>
        </p:spPr>
        <p:txBody>
          <a:bodyPr wrap="square" rtlCol="0">
            <a:spAutoFit/>
          </a:bodyPr>
          <a:lstStyle/>
          <a:p>
            <a:pPr marL="342900" indent="-342900" algn="l">
              <a:buFont typeface="+mj-lt"/>
              <a:buAutoNum type="arabicPeriod"/>
            </a:pPr>
            <a:r>
              <a:rPr lang="en-US" sz="2400" b="0" i="0" dirty="0">
                <a:solidFill>
                  <a:srgbClr val="000000"/>
                </a:solidFill>
                <a:effectLst/>
                <a:latin typeface="Helvetica Neue"/>
              </a:rPr>
              <a:t>Some outliers are noticed in credit amount.</a:t>
            </a:r>
          </a:p>
          <a:p>
            <a:pPr marL="342900" indent="-342900" algn="l">
              <a:buFont typeface="+mj-lt"/>
              <a:buAutoNum type="arabicPeriod"/>
            </a:pPr>
            <a:endParaRPr lang="en-US" sz="2400" b="0" i="0" dirty="0">
              <a:solidFill>
                <a:srgbClr val="000000"/>
              </a:solidFill>
              <a:effectLst/>
              <a:latin typeface="Helvetica Neue"/>
            </a:endParaRPr>
          </a:p>
          <a:p>
            <a:pPr marL="342900" indent="-342900" algn="l">
              <a:buFont typeface="+mj-lt"/>
              <a:buAutoNum type="arabicPeriod"/>
            </a:pPr>
            <a:r>
              <a:rPr lang="en-US" sz="2400" b="0" i="0" dirty="0">
                <a:solidFill>
                  <a:srgbClr val="000000"/>
                </a:solidFill>
                <a:effectLst/>
                <a:latin typeface="Helvetica Neue"/>
              </a:rPr>
              <a:t>The first quartile is bigger than third quartile for credit amount which means most of the credits of clients are present in the first quartile.</a:t>
            </a:r>
          </a:p>
        </p:txBody>
      </p:sp>
    </p:spTree>
    <p:extLst>
      <p:ext uri="{BB962C8B-B14F-4D97-AF65-F5344CB8AC3E}">
        <p14:creationId xmlns:p14="http://schemas.microsoft.com/office/powerpoint/2010/main" val="9361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C8CD-6309-4E45-9821-113D881906D4}"/>
              </a:ext>
            </a:extLst>
          </p:cNvPr>
          <p:cNvSpPr>
            <a:spLocks noGrp="1"/>
          </p:cNvSpPr>
          <p:nvPr>
            <p:ph type="title"/>
          </p:nvPr>
        </p:nvSpPr>
        <p:spPr>
          <a:xfrm>
            <a:off x="309200" y="341881"/>
            <a:ext cx="3884325" cy="1182118"/>
          </a:xfrm>
        </p:spPr>
        <p:txBody>
          <a:bodyPr/>
          <a:lstStyle/>
          <a:p>
            <a:r>
              <a:rPr lang="en-US" sz="3200" b="1" dirty="0"/>
              <a:t>Boxplot of Annuity Amount</a:t>
            </a:r>
          </a:p>
        </p:txBody>
      </p:sp>
      <p:pic>
        <p:nvPicPr>
          <p:cNvPr id="5" name="Content Placeholder 4">
            <a:extLst>
              <a:ext uri="{FF2B5EF4-FFF2-40B4-BE49-F238E27FC236}">
                <a16:creationId xmlns:a16="http://schemas.microsoft.com/office/drawing/2014/main" id="{9E59D88C-BE21-4A0D-B8E8-066EB2E982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3855" y="1523999"/>
            <a:ext cx="8188462" cy="5095289"/>
          </a:xfrm>
        </p:spPr>
      </p:pic>
      <p:sp>
        <p:nvSpPr>
          <p:cNvPr id="7" name="TextBox 6">
            <a:extLst>
              <a:ext uri="{FF2B5EF4-FFF2-40B4-BE49-F238E27FC236}">
                <a16:creationId xmlns:a16="http://schemas.microsoft.com/office/drawing/2014/main" id="{E4B44C62-76B0-4A14-8421-2E3FA4DABE2E}"/>
              </a:ext>
            </a:extLst>
          </p:cNvPr>
          <p:cNvSpPr txBox="1"/>
          <p:nvPr/>
        </p:nvSpPr>
        <p:spPr>
          <a:xfrm>
            <a:off x="179683" y="1994151"/>
            <a:ext cx="3477491" cy="4154984"/>
          </a:xfrm>
          <a:prstGeom prst="rect">
            <a:avLst/>
          </a:prstGeom>
          <a:noFill/>
        </p:spPr>
        <p:txBody>
          <a:bodyPr wrap="square" rtlCol="0">
            <a:spAutoFit/>
          </a:bodyPr>
          <a:lstStyle/>
          <a:p>
            <a:pPr marL="342900" indent="-342900" algn="l">
              <a:buFont typeface="+mj-lt"/>
              <a:buAutoNum type="arabicPeriod"/>
            </a:pPr>
            <a:r>
              <a:rPr lang="en-US" sz="2400" b="0" i="0" dirty="0">
                <a:solidFill>
                  <a:srgbClr val="000000"/>
                </a:solidFill>
                <a:effectLst/>
                <a:latin typeface="Helvetica Neue"/>
              </a:rPr>
              <a:t>Some outliers are noticed in annuity amount.</a:t>
            </a:r>
          </a:p>
          <a:p>
            <a:pPr marL="342900" indent="-342900" algn="l">
              <a:buFont typeface="+mj-lt"/>
              <a:buAutoNum type="arabicPeriod"/>
            </a:pPr>
            <a:endParaRPr lang="en-US" sz="2400" b="0" i="0" dirty="0">
              <a:solidFill>
                <a:srgbClr val="000000"/>
              </a:solidFill>
              <a:effectLst/>
              <a:latin typeface="Helvetica Neue"/>
            </a:endParaRPr>
          </a:p>
          <a:p>
            <a:pPr marL="342900" indent="-342900" algn="l">
              <a:buFont typeface="+mj-lt"/>
              <a:buAutoNum type="arabicPeriod"/>
            </a:pPr>
            <a:r>
              <a:rPr lang="en-US" sz="2400" b="0" i="0" dirty="0">
                <a:solidFill>
                  <a:srgbClr val="000000"/>
                </a:solidFill>
                <a:effectLst/>
                <a:latin typeface="Helvetica Neue"/>
              </a:rPr>
              <a:t>The first quartile is bigger than third quartile for annuity amount which means most of the annuity clients are from first quartile.</a:t>
            </a:r>
          </a:p>
        </p:txBody>
      </p:sp>
    </p:spTree>
    <p:extLst>
      <p:ext uri="{BB962C8B-B14F-4D97-AF65-F5344CB8AC3E}">
        <p14:creationId xmlns:p14="http://schemas.microsoft.com/office/powerpoint/2010/main" val="3340557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AEF8C-39FB-455F-A213-A9BBEF828623}"/>
              </a:ext>
            </a:extLst>
          </p:cNvPr>
          <p:cNvSpPr>
            <a:spLocks noGrp="1"/>
          </p:cNvSpPr>
          <p:nvPr>
            <p:ph type="title"/>
          </p:nvPr>
        </p:nvSpPr>
        <p:spPr>
          <a:xfrm>
            <a:off x="3016827" y="2669446"/>
            <a:ext cx="6158345" cy="759554"/>
          </a:xfrm>
        </p:spPr>
        <p:txBody>
          <a:bodyPr/>
          <a:lstStyle/>
          <a:p>
            <a:r>
              <a:rPr lang="en-US" sz="3500" b="1" dirty="0"/>
              <a:t>Bivariate analysis of target0</a:t>
            </a:r>
          </a:p>
        </p:txBody>
      </p:sp>
    </p:spTree>
    <p:extLst>
      <p:ext uri="{BB962C8B-B14F-4D97-AF65-F5344CB8AC3E}">
        <p14:creationId xmlns:p14="http://schemas.microsoft.com/office/powerpoint/2010/main" val="3076294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C2AF-CE73-4E03-97B5-F6A9242E3B0D}"/>
              </a:ext>
            </a:extLst>
          </p:cNvPr>
          <p:cNvSpPr>
            <a:spLocks noGrp="1"/>
          </p:cNvSpPr>
          <p:nvPr>
            <p:ph type="title"/>
          </p:nvPr>
        </p:nvSpPr>
        <p:spPr>
          <a:xfrm>
            <a:off x="138547" y="175626"/>
            <a:ext cx="3144982" cy="1999538"/>
          </a:xfrm>
        </p:spPr>
        <p:txBody>
          <a:bodyPr/>
          <a:lstStyle/>
          <a:p>
            <a:r>
              <a:rPr lang="en-US" sz="2800" b="1" dirty="0"/>
              <a:t>Boxplot analysis of Credit Amount and Education Status</a:t>
            </a:r>
          </a:p>
        </p:txBody>
      </p:sp>
      <p:pic>
        <p:nvPicPr>
          <p:cNvPr id="5" name="Content Placeholder 4">
            <a:extLst>
              <a:ext uri="{FF2B5EF4-FFF2-40B4-BE49-F238E27FC236}">
                <a16:creationId xmlns:a16="http://schemas.microsoft.com/office/drawing/2014/main" id="{8892FC28-EFFF-4E23-9B06-8669AF0E61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057" y="0"/>
            <a:ext cx="8672944" cy="6858000"/>
          </a:xfrm>
        </p:spPr>
      </p:pic>
      <p:sp>
        <p:nvSpPr>
          <p:cNvPr id="6" name="TextBox 5">
            <a:extLst>
              <a:ext uri="{FF2B5EF4-FFF2-40B4-BE49-F238E27FC236}">
                <a16:creationId xmlns:a16="http://schemas.microsoft.com/office/drawing/2014/main" id="{59A16966-FBDE-47D4-8598-18CFDAFFEE26}"/>
              </a:ext>
            </a:extLst>
          </p:cNvPr>
          <p:cNvSpPr txBox="1"/>
          <p:nvPr/>
        </p:nvSpPr>
        <p:spPr>
          <a:xfrm>
            <a:off x="138547" y="1991141"/>
            <a:ext cx="2867890" cy="4524315"/>
          </a:xfrm>
          <a:prstGeom prst="rect">
            <a:avLst/>
          </a:prstGeom>
          <a:noFill/>
        </p:spPr>
        <p:txBody>
          <a:bodyPr wrap="square" rtlCol="0">
            <a:spAutoFit/>
          </a:bodyPr>
          <a:lstStyle/>
          <a:p>
            <a:pPr marL="342900" indent="-342900" algn="l">
              <a:buFont typeface="+mj-lt"/>
              <a:buAutoNum type="arabicPeriod"/>
            </a:pPr>
            <a:r>
              <a:rPr lang="en-US" b="0" i="0" dirty="0">
                <a:solidFill>
                  <a:srgbClr val="000000"/>
                </a:solidFill>
                <a:effectLst/>
                <a:latin typeface="Helvetica Neue"/>
              </a:rPr>
              <a:t>In Higher education - 'marriage', 'single' and 'civil marriage' are having more outliers.</a:t>
            </a:r>
          </a:p>
          <a:p>
            <a:pPr marL="342900" indent="-342900" algn="l">
              <a:buFont typeface="+mj-lt"/>
              <a:buAutoNum type="arabicPeriod"/>
            </a:pPr>
            <a:endParaRPr lang="en-US" b="0" i="0" dirty="0">
              <a:solidFill>
                <a:srgbClr val="000000"/>
              </a:solidFill>
              <a:effectLst/>
              <a:latin typeface="Helvetica Neue"/>
            </a:endParaRPr>
          </a:p>
          <a:p>
            <a:pPr marL="342900" indent="-342900" algn="l">
              <a:buFont typeface="+mj-lt"/>
              <a:buAutoNum type="arabicPeriod"/>
            </a:pPr>
            <a:r>
              <a:rPr lang="en-US" b="0" i="0" dirty="0">
                <a:solidFill>
                  <a:srgbClr val="000000"/>
                </a:solidFill>
                <a:effectLst/>
                <a:latin typeface="Helvetica Neue"/>
              </a:rPr>
              <a:t>In Academic degree - 'civil marriage', 'marriage' and 'separated' are having higher number of credits than others.</a:t>
            </a:r>
          </a:p>
          <a:p>
            <a:pPr marL="342900" indent="-342900" algn="l">
              <a:buFont typeface="+mj-lt"/>
              <a:buAutoNum type="arabicPeriod"/>
            </a:pPr>
            <a:endParaRPr lang="en-US" b="0" i="0" dirty="0">
              <a:solidFill>
                <a:srgbClr val="000000"/>
              </a:solidFill>
              <a:effectLst/>
              <a:latin typeface="Helvetica Neue"/>
            </a:endParaRPr>
          </a:p>
          <a:p>
            <a:pPr marL="342900" indent="-342900" algn="l">
              <a:buFont typeface="+mj-lt"/>
              <a:buAutoNum type="arabicPeriod"/>
            </a:pPr>
            <a:r>
              <a:rPr lang="en-US" b="0" i="0" dirty="0">
                <a:solidFill>
                  <a:srgbClr val="000000"/>
                </a:solidFill>
                <a:effectLst/>
                <a:latin typeface="Helvetica Neue"/>
              </a:rPr>
              <a:t>Civil marriage in Academic degree have most of the credits in the third quartile.</a:t>
            </a:r>
          </a:p>
        </p:txBody>
      </p:sp>
    </p:spTree>
    <p:extLst>
      <p:ext uri="{BB962C8B-B14F-4D97-AF65-F5344CB8AC3E}">
        <p14:creationId xmlns:p14="http://schemas.microsoft.com/office/powerpoint/2010/main" val="1474952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C0DB-755F-4384-8C0E-10002799FE29}"/>
              </a:ext>
            </a:extLst>
          </p:cNvPr>
          <p:cNvSpPr>
            <a:spLocks noGrp="1"/>
          </p:cNvSpPr>
          <p:nvPr>
            <p:ph type="title"/>
          </p:nvPr>
        </p:nvSpPr>
        <p:spPr>
          <a:xfrm>
            <a:off x="117763" y="110837"/>
            <a:ext cx="3435927" cy="1537854"/>
          </a:xfrm>
        </p:spPr>
        <p:txBody>
          <a:bodyPr/>
          <a:lstStyle/>
          <a:p>
            <a:r>
              <a:rPr lang="en-US" sz="2800" b="1" dirty="0"/>
              <a:t>Boxplot of Income Amount and Education Status</a:t>
            </a:r>
          </a:p>
        </p:txBody>
      </p:sp>
      <p:pic>
        <p:nvPicPr>
          <p:cNvPr id="5" name="Content Placeholder 4">
            <a:extLst>
              <a:ext uri="{FF2B5EF4-FFF2-40B4-BE49-F238E27FC236}">
                <a16:creationId xmlns:a16="http://schemas.microsoft.com/office/drawing/2014/main" id="{DB70A183-53FB-415E-8614-33E2EF2CDB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1" y="-969"/>
            <a:ext cx="8382000" cy="6858969"/>
          </a:xfrm>
        </p:spPr>
      </p:pic>
      <p:sp>
        <p:nvSpPr>
          <p:cNvPr id="6" name="TextBox 5">
            <a:extLst>
              <a:ext uri="{FF2B5EF4-FFF2-40B4-BE49-F238E27FC236}">
                <a16:creationId xmlns:a16="http://schemas.microsoft.com/office/drawing/2014/main" id="{BA69813A-B614-44A9-81F2-B2EE915D1E8F}"/>
              </a:ext>
            </a:extLst>
          </p:cNvPr>
          <p:cNvSpPr txBox="1"/>
          <p:nvPr/>
        </p:nvSpPr>
        <p:spPr>
          <a:xfrm>
            <a:off x="193964" y="1759527"/>
            <a:ext cx="3283527" cy="4801314"/>
          </a:xfrm>
          <a:prstGeom prst="rect">
            <a:avLst/>
          </a:prstGeom>
          <a:noFill/>
        </p:spPr>
        <p:txBody>
          <a:bodyPr wrap="square" rtlCol="0">
            <a:spAutoFit/>
          </a:bodyPr>
          <a:lstStyle/>
          <a:p>
            <a:pPr marL="342900" indent="-342900" algn="l">
              <a:buFont typeface="+mj-lt"/>
              <a:buAutoNum type="arabicPeriod"/>
            </a:pPr>
            <a:r>
              <a:rPr lang="en-US" b="0" i="0" dirty="0">
                <a:solidFill>
                  <a:srgbClr val="000000"/>
                </a:solidFill>
                <a:effectLst/>
                <a:latin typeface="Helvetica Neue"/>
              </a:rPr>
              <a:t>In Higher education the Income amount is mostly equal with each family status</a:t>
            </a:r>
          </a:p>
          <a:p>
            <a:pPr marL="342900" indent="-342900" algn="l">
              <a:buFont typeface="+mj-lt"/>
              <a:buAutoNum type="arabicPeriod"/>
            </a:pPr>
            <a:endParaRPr lang="en-US" b="0" i="0" dirty="0">
              <a:solidFill>
                <a:srgbClr val="000000"/>
              </a:solidFill>
              <a:effectLst/>
              <a:latin typeface="Helvetica Neue"/>
            </a:endParaRPr>
          </a:p>
          <a:p>
            <a:pPr marL="342900" indent="-342900" algn="l">
              <a:buFont typeface="+mj-lt"/>
              <a:buAutoNum type="arabicPeriod"/>
            </a:pPr>
            <a:r>
              <a:rPr lang="en-US" b="0" i="0" dirty="0">
                <a:solidFill>
                  <a:srgbClr val="000000"/>
                </a:solidFill>
                <a:effectLst/>
                <a:latin typeface="Helvetica Neue"/>
              </a:rPr>
              <a:t>Income amount for Academic degree holders is higher than Higher education holders.</a:t>
            </a:r>
          </a:p>
          <a:p>
            <a:pPr marL="342900" indent="-342900" algn="l">
              <a:buFont typeface="+mj-lt"/>
              <a:buAutoNum type="arabicPeriod"/>
            </a:pPr>
            <a:endParaRPr lang="en-US" b="0" i="0" dirty="0">
              <a:solidFill>
                <a:srgbClr val="000000"/>
              </a:solidFill>
              <a:effectLst/>
              <a:latin typeface="Helvetica Neue"/>
            </a:endParaRPr>
          </a:p>
          <a:p>
            <a:pPr marL="342900" indent="-342900" algn="l">
              <a:buFont typeface="+mj-lt"/>
              <a:buAutoNum type="arabicPeriod"/>
            </a:pPr>
            <a:r>
              <a:rPr lang="en-US" b="0" i="0" dirty="0">
                <a:solidFill>
                  <a:srgbClr val="000000"/>
                </a:solidFill>
                <a:effectLst/>
                <a:latin typeface="Helvetica Neue"/>
              </a:rPr>
              <a:t>Less outliers in Academic degree and most outliers in Higher education and Secondary education.</a:t>
            </a:r>
          </a:p>
          <a:p>
            <a:pPr marL="342900" indent="-342900" algn="l">
              <a:buFont typeface="+mj-lt"/>
              <a:buAutoNum type="arabicPeriod"/>
            </a:pPr>
            <a:endParaRPr lang="en-US" b="0" i="0" dirty="0">
              <a:solidFill>
                <a:srgbClr val="000000"/>
              </a:solidFill>
              <a:effectLst/>
              <a:latin typeface="Helvetica Neue"/>
            </a:endParaRPr>
          </a:p>
          <a:p>
            <a:pPr marL="342900" indent="-342900" algn="l">
              <a:buFont typeface="+mj-lt"/>
              <a:buAutoNum type="arabicPeriod"/>
            </a:pPr>
            <a:r>
              <a:rPr lang="en-US" b="0" i="0" dirty="0">
                <a:solidFill>
                  <a:srgbClr val="000000"/>
                </a:solidFill>
                <a:effectLst/>
                <a:latin typeface="Helvetica Neue"/>
              </a:rPr>
              <a:t>Lowest Income amount for Lower secondary holders.</a:t>
            </a:r>
          </a:p>
        </p:txBody>
      </p:sp>
    </p:spTree>
    <p:extLst>
      <p:ext uri="{BB962C8B-B14F-4D97-AF65-F5344CB8AC3E}">
        <p14:creationId xmlns:p14="http://schemas.microsoft.com/office/powerpoint/2010/main" val="3120652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017C77-ECDD-4B83-B39E-55B29FD483C2}"/>
              </a:ext>
            </a:extLst>
          </p:cNvPr>
          <p:cNvSpPr>
            <a:spLocks noGrp="1"/>
          </p:cNvSpPr>
          <p:nvPr>
            <p:ph type="title"/>
          </p:nvPr>
        </p:nvSpPr>
        <p:spPr>
          <a:xfrm>
            <a:off x="3016827" y="2669446"/>
            <a:ext cx="6158345" cy="759554"/>
          </a:xfrm>
        </p:spPr>
        <p:txBody>
          <a:bodyPr/>
          <a:lstStyle/>
          <a:p>
            <a:r>
              <a:rPr lang="en-US" sz="3500" b="1" dirty="0"/>
              <a:t>Bivariate analysis of target1</a:t>
            </a:r>
            <a:br>
              <a:rPr lang="en-US" sz="3500" b="1" dirty="0"/>
            </a:br>
            <a:endParaRPr lang="en-US" sz="3500" b="1" dirty="0"/>
          </a:p>
        </p:txBody>
      </p:sp>
    </p:spTree>
    <p:extLst>
      <p:ext uri="{BB962C8B-B14F-4D97-AF65-F5344CB8AC3E}">
        <p14:creationId xmlns:p14="http://schemas.microsoft.com/office/powerpoint/2010/main" val="2683745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B5CADF-6948-4838-893B-7253DF7DE5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1" y="-11014"/>
            <a:ext cx="8534400" cy="6869014"/>
          </a:xfrm>
        </p:spPr>
      </p:pic>
      <p:sp>
        <p:nvSpPr>
          <p:cNvPr id="8" name="Title 1">
            <a:extLst>
              <a:ext uri="{FF2B5EF4-FFF2-40B4-BE49-F238E27FC236}">
                <a16:creationId xmlns:a16="http://schemas.microsoft.com/office/drawing/2014/main" id="{B8DACF46-7262-428D-B4E4-5209F74F9D7F}"/>
              </a:ext>
            </a:extLst>
          </p:cNvPr>
          <p:cNvSpPr>
            <a:spLocks noGrp="1"/>
          </p:cNvSpPr>
          <p:nvPr>
            <p:ph type="title"/>
          </p:nvPr>
        </p:nvSpPr>
        <p:spPr>
          <a:xfrm>
            <a:off x="124692" y="57148"/>
            <a:ext cx="3144982" cy="1882488"/>
          </a:xfrm>
        </p:spPr>
        <p:txBody>
          <a:bodyPr/>
          <a:lstStyle/>
          <a:p>
            <a:r>
              <a:rPr lang="en-US" sz="2800" b="1" dirty="0"/>
              <a:t>Boxplot analysis of Credit Amount and Education Status</a:t>
            </a:r>
          </a:p>
        </p:txBody>
      </p:sp>
      <p:sp>
        <p:nvSpPr>
          <p:cNvPr id="9" name="TextBox 8">
            <a:extLst>
              <a:ext uri="{FF2B5EF4-FFF2-40B4-BE49-F238E27FC236}">
                <a16:creationId xmlns:a16="http://schemas.microsoft.com/office/drawing/2014/main" id="{1AE1BE15-D0AE-4950-AF26-D20B08271EF5}"/>
              </a:ext>
            </a:extLst>
          </p:cNvPr>
          <p:cNvSpPr txBox="1"/>
          <p:nvPr/>
        </p:nvSpPr>
        <p:spPr>
          <a:xfrm>
            <a:off x="124692" y="1835013"/>
            <a:ext cx="3144982" cy="4801314"/>
          </a:xfrm>
          <a:prstGeom prst="rect">
            <a:avLst/>
          </a:prstGeom>
          <a:noFill/>
        </p:spPr>
        <p:txBody>
          <a:bodyPr wrap="square" rtlCol="0">
            <a:spAutoFit/>
          </a:bodyPr>
          <a:lstStyle/>
          <a:p>
            <a:pPr marL="342900" indent="-342900" algn="l">
              <a:buFont typeface="+mj-lt"/>
              <a:buAutoNum type="arabicPeriod"/>
            </a:pPr>
            <a:r>
              <a:rPr lang="en-US" b="0" i="0" dirty="0">
                <a:solidFill>
                  <a:srgbClr val="000000"/>
                </a:solidFill>
                <a:effectLst/>
                <a:latin typeface="Helvetica Neue"/>
              </a:rPr>
              <a:t>Academic degree holders seems to have higher credit amount, though other family status is not available.</a:t>
            </a:r>
          </a:p>
          <a:p>
            <a:pPr marL="342900" indent="-342900" algn="l">
              <a:buFont typeface="+mj-lt"/>
              <a:buAutoNum type="arabicPeriod"/>
            </a:pPr>
            <a:endParaRPr lang="en-US" b="0" i="0" dirty="0">
              <a:solidFill>
                <a:srgbClr val="000000"/>
              </a:solidFill>
              <a:effectLst/>
              <a:latin typeface="Helvetica Neue"/>
            </a:endParaRPr>
          </a:p>
          <a:p>
            <a:pPr marL="342900" indent="-342900" algn="l">
              <a:buFont typeface="+mj-lt"/>
              <a:buAutoNum type="arabicPeriod"/>
            </a:pPr>
            <a:r>
              <a:rPr lang="en-US" b="0" i="0" dirty="0">
                <a:solidFill>
                  <a:srgbClr val="000000"/>
                </a:solidFill>
                <a:effectLst/>
                <a:latin typeface="Helvetica Neue"/>
              </a:rPr>
              <a:t>More outliers can be seen in Secondary education holders.</a:t>
            </a:r>
          </a:p>
          <a:p>
            <a:pPr marL="342900" indent="-342900" algn="l">
              <a:buFont typeface="+mj-lt"/>
              <a:buAutoNum type="arabicPeriod"/>
            </a:pPr>
            <a:endParaRPr lang="en-US" b="0" i="0" dirty="0">
              <a:solidFill>
                <a:srgbClr val="000000"/>
              </a:solidFill>
              <a:effectLst/>
              <a:latin typeface="Helvetica Neue"/>
            </a:endParaRPr>
          </a:p>
          <a:p>
            <a:pPr marL="342900" indent="-342900" algn="l">
              <a:buFont typeface="+mj-lt"/>
              <a:buAutoNum type="arabicPeriod"/>
            </a:pPr>
            <a:r>
              <a:rPr lang="en-US" b="0" i="0" dirty="0">
                <a:solidFill>
                  <a:srgbClr val="000000"/>
                </a:solidFill>
                <a:effectLst/>
                <a:latin typeface="Helvetica Neue"/>
              </a:rPr>
              <a:t>'Separated' and 'Married' clients have more credit amount in third quartile.</a:t>
            </a:r>
          </a:p>
          <a:p>
            <a:pPr marL="342900" indent="-342900" algn="l">
              <a:buFont typeface="+mj-lt"/>
              <a:buAutoNum type="arabicPeriod"/>
            </a:pPr>
            <a:endParaRPr lang="en-US" b="0" i="0" dirty="0">
              <a:solidFill>
                <a:srgbClr val="000000"/>
              </a:solidFill>
              <a:effectLst/>
              <a:latin typeface="Helvetica Neue"/>
            </a:endParaRPr>
          </a:p>
          <a:p>
            <a:pPr marL="342900" indent="-342900" algn="l">
              <a:buFont typeface="+mj-lt"/>
              <a:buAutoNum type="arabicPeriod"/>
            </a:pPr>
            <a:r>
              <a:rPr lang="en-US" b="0" i="0" dirty="0">
                <a:solidFill>
                  <a:srgbClr val="000000"/>
                </a:solidFill>
                <a:effectLst/>
                <a:latin typeface="Helvetica Neue"/>
              </a:rPr>
              <a:t>Lower secondary holders have less credit amount comparing to others.</a:t>
            </a:r>
          </a:p>
        </p:txBody>
      </p:sp>
    </p:spTree>
    <p:extLst>
      <p:ext uri="{BB962C8B-B14F-4D97-AF65-F5344CB8AC3E}">
        <p14:creationId xmlns:p14="http://schemas.microsoft.com/office/powerpoint/2010/main" val="4260221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7DBEFED-5050-4AFD-90D7-05CE9C7B6A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9891" y="-969"/>
            <a:ext cx="8562109" cy="6858969"/>
          </a:xfrm>
        </p:spPr>
      </p:pic>
      <p:sp>
        <p:nvSpPr>
          <p:cNvPr id="4" name="Title 1">
            <a:extLst>
              <a:ext uri="{FF2B5EF4-FFF2-40B4-BE49-F238E27FC236}">
                <a16:creationId xmlns:a16="http://schemas.microsoft.com/office/drawing/2014/main" id="{12E52B61-7D20-4C94-800D-E904A18CC06A}"/>
              </a:ext>
            </a:extLst>
          </p:cNvPr>
          <p:cNvSpPr>
            <a:spLocks noGrp="1"/>
          </p:cNvSpPr>
          <p:nvPr>
            <p:ph type="title"/>
          </p:nvPr>
        </p:nvSpPr>
        <p:spPr>
          <a:xfrm>
            <a:off x="27709" y="0"/>
            <a:ext cx="3435927" cy="1537854"/>
          </a:xfrm>
        </p:spPr>
        <p:txBody>
          <a:bodyPr/>
          <a:lstStyle/>
          <a:p>
            <a:r>
              <a:rPr lang="en-US" sz="2800" b="1" dirty="0"/>
              <a:t>Boxplot of Income Amount and Education Status</a:t>
            </a:r>
          </a:p>
        </p:txBody>
      </p:sp>
      <p:sp>
        <p:nvSpPr>
          <p:cNvPr id="7" name="TextBox 6">
            <a:extLst>
              <a:ext uri="{FF2B5EF4-FFF2-40B4-BE49-F238E27FC236}">
                <a16:creationId xmlns:a16="http://schemas.microsoft.com/office/drawing/2014/main" id="{8C8627AE-0F76-4217-9DEF-EEA94856E3C9}"/>
              </a:ext>
            </a:extLst>
          </p:cNvPr>
          <p:cNvSpPr txBox="1"/>
          <p:nvPr/>
        </p:nvSpPr>
        <p:spPr>
          <a:xfrm>
            <a:off x="193964" y="1537854"/>
            <a:ext cx="3269672" cy="4801314"/>
          </a:xfrm>
          <a:prstGeom prst="rect">
            <a:avLst/>
          </a:prstGeom>
          <a:noFill/>
        </p:spPr>
        <p:txBody>
          <a:bodyPr wrap="square" rtlCol="0">
            <a:spAutoFit/>
          </a:bodyPr>
          <a:lstStyle/>
          <a:p>
            <a:pPr marL="342900" indent="-342900">
              <a:buFont typeface="+mj-lt"/>
              <a:buAutoNum type="arabicPeriod"/>
            </a:pPr>
            <a:r>
              <a:rPr lang="en-US" sz="1800" dirty="0">
                <a:solidFill>
                  <a:schemeClr val="bg1"/>
                </a:solidFill>
              </a:rPr>
              <a:t>Have some similarity with Target0, From above boxplot for Education type 'Higher education' the income amount is mostly equal with family status.</a:t>
            </a:r>
          </a:p>
          <a:p>
            <a:pPr marL="342900" indent="-342900">
              <a:buFont typeface="+mj-lt"/>
              <a:buAutoNum type="arabicPeriod"/>
            </a:pPr>
            <a:endParaRPr lang="en-US" sz="1800" dirty="0">
              <a:solidFill>
                <a:schemeClr val="bg1"/>
              </a:solidFill>
            </a:endParaRPr>
          </a:p>
          <a:p>
            <a:pPr marL="342900" indent="-342900">
              <a:buFont typeface="+mj-lt"/>
              <a:buAutoNum type="arabicPeriod"/>
            </a:pPr>
            <a:r>
              <a:rPr lang="en-US" sz="1800" dirty="0">
                <a:solidFill>
                  <a:schemeClr val="bg1"/>
                </a:solidFill>
              </a:rPr>
              <a:t>Less outlier are having for Academic degree but there income amount is little higher that Higher education.</a:t>
            </a:r>
          </a:p>
          <a:p>
            <a:pPr marL="342900" indent="-342900">
              <a:buFont typeface="+mj-lt"/>
              <a:buAutoNum type="arabicPeriod"/>
            </a:pPr>
            <a:endParaRPr lang="en-US" sz="1800" dirty="0">
              <a:solidFill>
                <a:schemeClr val="bg1"/>
              </a:solidFill>
            </a:endParaRPr>
          </a:p>
          <a:p>
            <a:pPr marL="342900" indent="-342900">
              <a:buFont typeface="+mj-lt"/>
              <a:buAutoNum type="arabicPeriod"/>
            </a:pPr>
            <a:r>
              <a:rPr lang="en-US" sz="1800" dirty="0">
                <a:solidFill>
                  <a:schemeClr val="bg1"/>
                </a:solidFill>
              </a:rPr>
              <a:t>Lower secondary are have less income amount than others</a:t>
            </a:r>
            <a:endParaRPr lang="en-US" dirty="0">
              <a:solidFill>
                <a:schemeClr val="bg1"/>
              </a:solidFill>
            </a:endParaRPr>
          </a:p>
        </p:txBody>
      </p:sp>
    </p:spTree>
    <p:extLst>
      <p:ext uri="{BB962C8B-B14F-4D97-AF65-F5344CB8AC3E}">
        <p14:creationId xmlns:p14="http://schemas.microsoft.com/office/powerpoint/2010/main" val="3936939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6911332-328B-41E0-8CD5-94D078CE52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484" y="0"/>
            <a:ext cx="11386443" cy="6858000"/>
          </a:xfrm>
        </p:spPr>
      </p:pic>
    </p:spTree>
    <p:extLst>
      <p:ext uri="{BB962C8B-B14F-4D97-AF65-F5344CB8AC3E}">
        <p14:creationId xmlns:p14="http://schemas.microsoft.com/office/powerpoint/2010/main" val="320191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D6A00-73B3-4503-AD30-C82905169342}"/>
              </a:ext>
            </a:extLst>
          </p:cNvPr>
          <p:cNvSpPr>
            <a:spLocks noGrp="1"/>
          </p:cNvSpPr>
          <p:nvPr>
            <p:ph type="title"/>
          </p:nvPr>
        </p:nvSpPr>
        <p:spPr>
          <a:xfrm>
            <a:off x="341312" y="452717"/>
            <a:ext cx="3343998" cy="1195973"/>
          </a:xfrm>
        </p:spPr>
        <p:txBody>
          <a:bodyPr/>
          <a:lstStyle/>
          <a:p>
            <a:r>
              <a:rPr lang="en-US" sz="3000" b="1" dirty="0"/>
              <a:t>Income Type Distribution</a:t>
            </a:r>
          </a:p>
        </p:txBody>
      </p:sp>
      <p:pic>
        <p:nvPicPr>
          <p:cNvPr id="5" name="Content Placeholder 4">
            <a:extLst>
              <a:ext uri="{FF2B5EF4-FFF2-40B4-BE49-F238E27FC236}">
                <a16:creationId xmlns:a16="http://schemas.microsoft.com/office/drawing/2014/main" id="{45E1A21B-3AC5-4934-95B0-7B2BA920BD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0" y="1494122"/>
            <a:ext cx="8874058" cy="5215343"/>
          </a:xfrm>
        </p:spPr>
      </p:pic>
      <p:sp>
        <p:nvSpPr>
          <p:cNvPr id="6" name="TextBox 5">
            <a:extLst>
              <a:ext uri="{FF2B5EF4-FFF2-40B4-BE49-F238E27FC236}">
                <a16:creationId xmlns:a16="http://schemas.microsoft.com/office/drawing/2014/main" id="{0F91C7EA-44E9-4106-B0D0-EC3B64DDEC28}"/>
              </a:ext>
            </a:extLst>
          </p:cNvPr>
          <p:cNvSpPr txBox="1"/>
          <p:nvPr/>
        </p:nvSpPr>
        <p:spPr>
          <a:xfrm>
            <a:off x="341312" y="1648690"/>
            <a:ext cx="2762106" cy="5078313"/>
          </a:xfrm>
          <a:prstGeom prst="rect">
            <a:avLst/>
          </a:prstGeom>
          <a:noFill/>
        </p:spPr>
        <p:txBody>
          <a:bodyPr wrap="square" rtlCol="0">
            <a:spAutoFit/>
          </a:bodyPr>
          <a:lstStyle/>
          <a:p>
            <a:pPr marL="342900" indent="-342900" algn="l">
              <a:buFont typeface="+mj-lt"/>
              <a:buAutoNum type="arabicPeriod"/>
            </a:pPr>
            <a:r>
              <a:rPr lang="en-US" b="0" i="0" dirty="0">
                <a:solidFill>
                  <a:srgbClr val="000000"/>
                </a:solidFill>
                <a:effectLst/>
                <a:latin typeface="Helvetica Neue"/>
              </a:rPr>
              <a:t>For income type working, commercial associate, and State Servant the number of credits are higher than others.</a:t>
            </a:r>
          </a:p>
          <a:p>
            <a:pPr marL="342900" indent="-342900" algn="l">
              <a:buFont typeface="+mj-lt"/>
              <a:buAutoNum type="arabicPeriod"/>
            </a:pPr>
            <a:endParaRPr lang="en-US" b="0" i="0" dirty="0">
              <a:solidFill>
                <a:srgbClr val="000000"/>
              </a:solidFill>
              <a:effectLst/>
              <a:latin typeface="Helvetica Neue"/>
            </a:endParaRPr>
          </a:p>
          <a:p>
            <a:pPr marL="342900" indent="-342900" algn="l">
              <a:buFont typeface="+mj-lt"/>
              <a:buAutoNum type="arabicPeriod"/>
            </a:pPr>
            <a:r>
              <a:rPr lang="en-US" b="0" i="0" dirty="0">
                <a:solidFill>
                  <a:srgbClr val="000000"/>
                </a:solidFill>
                <a:effectLst/>
                <a:latin typeface="Helvetica Neue"/>
              </a:rPr>
              <a:t>For this Females are having more number of credits than male.</a:t>
            </a:r>
          </a:p>
          <a:p>
            <a:pPr marL="342900" indent="-342900" algn="l">
              <a:buFont typeface="+mj-lt"/>
              <a:buAutoNum type="arabicPeriod"/>
            </a:pPr>
            <a:endParaRPr lang="en-US" b="0" i="0" dirty="0">
              <a:solidFill>
                <a:srgbClr val="000000"/>
              </a:solidFill>
              <a:effectLst/>
              <a:latin typeface="Helvetica Neue"/>
            </a:endParaRPr>
          </a:p>
          <a:p>
            <a:pPr marL="342900" indent="-342900" algn="l">
              <a:buFont typeface="+mj-lt"/>
              <a:buAutoNum type="arabicPeriod"/>
            </a:pPr>
            <a:r>
              <a:rPr lang="en-US" b="0" i="0" dirty="0">
                <a:solidFill>
                  <a:srgbClr val="000000"/>
                </a:solidFill>
                <a:effectLst/>
                <a:latin typeface="Helvetica Neue"/>
              </a:rPr>
              <a:t>Less number of credits for income type student ,pensioner, Businessman and Maternity leave.</a:t>
            </a:r>
          </a:p>
          <a:p>
            <a:endParaRPr lang="en-US" dirty="0"/>
          </a:p>
        </p:txBody>
      </p:sp>
    </p:spTree>
    <p:extLst>
      <p:ext uri="{BB962C8B-B14F-4D97-AF65-F5344CB8AC3E}">
        <p14:creationId xmlns:p14="http://schemas.microsoft.com/office/powerpoint/2010/main" val="4068104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4C05C2-FE59-489B-9E1F-088CB325E07A}"/>
              </a:ext>
            </a:extLst>
          </p:cNvPr>
          <p:cNvSpPr>
            <a:spLocks noGrp="1"/>
          </p:cNvSpPr>
          <p:nvPr>
            <p:ph idx="1"/>
          </p:nvPr>
        </p:nvSpPr>
        <p:spPr>
          <a:xfrm>
            <a:off x="1421967" y="1193936"/>
            <a:ext cx="8946541" cy="4195481"/>
          </a:xfrm>
        </p:spPr>
        <p:txBody>
          <a:bodyPr/>
          <a:lstStyle/>
          <a:p>
            <a:pPr marL="0" indent="0" algn="l">
              <a:buNone/>
            </a:pPr>
            <a:r>
              <a:rPr lang="en-US" sz="3200" b="1" i="0" dirty="0">
                <a:effectLst/>
                <a:latin typeface="Helvetica Neue"/>
              </a:rPr>
              <a:t>Inferences from before given heatmap:</a:t>
            </a:r>
            <a:endParaRPr lang="en-US" sz="2400" b="1" i="0" dirty="0">
              <a:effectLst/>
              <a:latin typeface="Helvetica Neue"/>
            </a:endParaRPr>
          </a:p>
          <a:p>
            <a:pPr marL="0" indent="0" algn="l">
              <a:buNone/>
            </a:pP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'DAYS_LAST_DUE' and 'DAYS_TERMINATION' are highly correlated because they are showing constant value 1 on the plot.</a:t>
            </a:r>
          </a:p>
          <a:p>
            <a:pPr algn="l">
              <a:buFont typeface="Arial" panose="020B0604020202020204" pitchFamily="34" charset="0"/>
              <a:buChar char="•"/>
            </a:pPr>
            <a:r>
              <a:rPr lang="en-US" b="0" i="0" dirty="0">
                <a:solidFill>
                  <a:srgbClr val="000000"/>
                </a:solidFill>
                <a:effectLst/>
                <a:latin typeface="Helvetica Neue"/>
              </a:rPr>
              <a:t>'DAYS_FIRST_DRAWING' and 'DAYS_LAST_DUE_1st_VERSION' have high negative correlation.</a:t>
            </a:r>
          </a:p>
          <a:p>
            <a:pPr algn="l">
              <a:buFont typeface="Arial" panose="020B0604020202020204" pitchFamily="34" charset="0"/>
              <a:buChar char="•"/>
            </a:pPr>
            <a:r>
              <a:rPr lang="en-US" b="0" i="0" dirty="0">
                <a:solidFill>
                  <a:srgbClr val="000000"/>
                </a:solidFill>
                <a:effectLst/>
                <a:latin typeface="Helvetica Neue"/>
              </a:rPr>
              <a:t>'AMT_ANNUITY','AMT_APPLICATION','AMT_CREDIT','AMT_GOODS_PRICE' are highly correlated.</a:t>
            </a:r>
          </a:p>
          <a:p>
            <a:pPr marL="0" indent="0">
              <a:buNone/>
            </a:pPr>
            <a:endParaRPr lang="en-US" dirty="0"/>
          </a:p>
        </p:txBody>
      </p:sp>
    </p:spTree>
    <p:extLst>
      <p:ext uri="{BB962C8B-B14F-4D97-AF65-F5344CB8AC3E}">
        <p14:creationId xmlns:p14="http://schemas.microsoft.com/office/powerpoint/2010/main" val="2597809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66054D2-0958-4FCB-AC39-FB54062FA9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9672" y="1163783"/>
            <a:ext cx="8922327" cy="5694218"/>
          </a:xfrm>
        </p:spPr>
      </p:pic>
      <p:sp>
        <p:nvSpPr>
          <p:cNvPr id="6" name="TextBox 5">
            <a:extLst>
              <a:ext uri="{FF2B5EF4-FFF2-40B4-BE49-F238E27FC236}">
                <a16:creationId xmlns:a16="http://schemas.microsoft.com/office/drawing/2014/main" id="{975E1AC1-2EEF-4111-B149-0C56D1FC1464}"/>
              </a:ext>
            </a:extLst>
          </p:cNvPr>
          <p:cNvSpPr txBox="1"/>
          <p:nvPr/>
        </p:nvSpPr>
        <p:spPr>
          <a:xfrm>
            <a:off x="277091" y="2452255"/>
            <a:ext cx="2355272" cy="3970318"/>
          </a:xfrm>
          <a:prstGeom prst="rect">
            <a:avLst/>
          </a:prstGeom>
          <a:noFill/>
        </p:spPr>
        <p:txBody>
          <a:bodyPr wrap="square" rtlCol="0">
            <a:spAutoFit/>
          </a:bodyPr>
          <a:lstStyle/>
          <a:p>
            <a:pPr marL="342900" indent="-342900" algn="l">
              <a:buFont typeface="+mj-lt"/>
              <a:buAutoNum type="arabicPeriod"/>
            </a:pPr>
            <a:r>
              <a:rPr lang="en-US" b="0" i="0" dirty="0">
                <a:solidFill>
                  <a:srgbClr val="000000"/>
                </a:solidFill>
                <a:effectLst/>
                <a:latin typeface="Helvetica Neue"/>
              </a:rPr>
              <a:t>If you see the data insights for down payment , the defaulter cases are much less.</a:t>
            </a:r>
          </a:p>
          <a:p>
            <a:pPr marL="342900" indent="-342900" algn="l">
              <a:buFont typeface="+mj-lt"/>
              <a:buAutoNum type="arabicPeriod"/>
            </a:pPr>
            <a:endParaRPr lang="en-US" b="0" i="0" dirty="0">
              <a:solidFill>
                <a:srgbClr val="000000"/>
              </a:solidFill>
              <a:effectLst/>
              <a:latin typeface="Helvetica Neue"/>
            </a:endParaRPr>
          </a:p>
          <a:p>
            <a:pPr marL="342900" indent="-342900" algn="l">
              <a:buFont typeface="+mj-lt"/>
              <a:buAutoNum type="arabicPeriod"/>
            </a:pPr>
            <a:r>
              <a:rPr lang="en-US" b="0" i="0" dirty="0">
                <a:solidFill>
                  <a:srgbClr val="000000"/>
                </a:solidFill>
                <a:effectLst/>
                <a:latin typeface="Helvetica Neue"/>
              </a:rPr>
              <a:t>Number of defaulters are less found in previous application data for larger amount of annuity.</a:t>
            </a:r>
          </a:p>
        </p:txBody>
      </p:sp>
      <p:sp>
        <p:nvSpPr>
          <p:cNvPr id="7" name="TextBox 6">
            <a:extLst>
              <a:ext uri="{FF2B5EF4-FFF2-40B4-BE49-F238E27FC236}">
                <a16:creationId xmlns:a16="http://schemas.microsoft.com/office/drawing/2014/main" id="{D66DA0E1-43D2-419D-8606-1A2BA7702D82}"/>
              </a:ext>
            </a:extLst>
          </p:cNvPr>
          <p:cNvSpPr txBox="1"/>
          <p:nvPr/>
        </p:nvSpPr>
        <p:spPr>
          <a:xfrm>
            <a:off x="263236" y="498763"/>
            <a:ext cx="2826327" cy="1631216"/>
          </a:xfrm>
          <a:prstGeom prst="rect">
            <a:avLst/>
          </a:prstGeom>
          <a:noFill/>
        </p:spPr>
        <p:txBody>
          <a:bodyPr wrap="square" rtlCol="0">
            <a:spAutoFit/>
          </a:bodyPr>
          <a:lstStyle/>
          <a:p>
            <a:r>
              <a:rPr lang="en-US" sz="2000" b="1" dirty="0"/>
              <a:t>Scatterplot of Down Payment and Annuity amount for defaulter v/s non-defaulter</a:t>
            </a:r>
          </a:p>
        </p:txBody>
      </p:sp>
    </p:spTree>
    <p:extLst>
      <p:ext uri="{BB962C8B-B14F-4D97-AF65-F5344CB8AC3E}">
        <p14:creationId xmlns:p14="http://schemas.microsoft.com/office/powerpoint/2010/main" val="140788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235A8-6368-4214-B282-75723D6D2B6C}"/>
              </a:ext>
            </a:extLst>
          </p:cNvPr>
          <p:cNvSpPr>
            <a:spLocks noGrp="1"/>
          </p:cNvSpPr>
          <p:nvPr>
            <p:ph type="title"/>
          </p:nvPr>
        </p:nvSpPr>
        <p:spPr>
          <a:xfrm>
            <a:off x="266524" y="623453"/>
            <a:ext cx="3446494" cy="1427020"/>
          </a:xfrm>
        </p:spPr>
        <p:txBody>
          <a:bodyPr/>
          <a:lstStyle/>
          <a:p>
            <a:r>
              <a:rPr lang="en-US" sz="3200" b="1" dirty="0"/>
              <a:t>Count plot of Contract Type</a:t>
            </a:r>
          </a:p>
        </p:txBody>
      </p:sp>
      <p:pic>
        <p:nvPicPr>
          <p:cNvPr id="5" name="Content Placeholder 4">
            <a:extLst>
              <a:ext uri="{FF2B5EF4-FFF2-40B4-BE49-F238E27FC236}">
                <a16:creationId xmlns:a16="http://schemas.microsoft.com/office/drawing/2014/main" id="{C08DAB27-9790-4537-9B88-6EB2774950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4691" y="1315763"/>
            <a:ext cx="7858528" cy="5089519"/>
          </a:xfrm>
        </p:spPr>
      </p:pic>
      <p:sp>
        <p:nvSpPr>
          <p:cNvPr id="6" name="TextBox 5">
            <a:extLst>
              <a:ext uri="{FF2B5EF4-FFF2-40B4-BE49-F238E27FC236}">
                <a16:creationId xmlns:a16="http://schemas.microsoft.com/office/drawing/2014/main" id="{1EFA5DE6-08F7-471F-9D2C-66606A6214F3}"/>
              </a:ext>
            </a:extLst>
          </p:cNvPr>
          <p:cNvSpPr txBox="1"/>
          <p:nvPr/>
        </p:nvSpPr>
        <p:spPr>
          <a:xfrm>
            <a:off x="377361" y="2828835"/>
            <a:ext cx="3446494" cy="1200329"/>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solidFill>
                  <a:srgbClr val="000000"/>
                </a:solidFill>
                <a:effectLst/>
                <a:latin typeface="Helvetica Neue"/>
              </a:rPr>
              <a:t>Highest number of loans are applied for Consumer Loans.</a:t>
            </a:r>
          </a:p>
        </p:txBody>
      </p:sp>
    </p:spTree>
    <p:extLst>
      <p:ext uri="{BB962C8B-B14F-4D97-AF65-F5344CB8AC3E}">
        <p14:creationId xmlns:p14="http://schemas.microsoft.com/office/powerpoint/2010/main" val="2786682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6C9C9-B607-4D17-92D6-5F1BD9A7CAF8}"/>
              </a:ext>
            </a:extLst>
          </p:cNvPr>
          <p:cNvSpPr>
            <a:spLocks noGrp="1"/>
          </p:cNvSpPr>
          <p:nvPr>
            <p:ph type="title"/>
          </p:nvPr>
        </p:nvSpPr>
        <p:spPr>
          <a:xfrm>
            <a:off x="185866" y="577409"/>
            <a:ext cx="3967453" cy="1334518"/>
          </a:xfrm>
        </p:spPr>
        <p:txBody>
          <a:bodyPr/>
          <a:lstStyle/>
          <a:p>
            <a:r>
              <a:rPr lang="en-US" sz="3200" b="1" dirty="0"/>
              <a:t>Count plot of Rejection Reasons</a:t>
            </a:r>
          </a:p>
        </p:txBody>
      </p:sp>
      <p:pic>
        <p:nvPicPr>
          <p:cNvPr id="5" name="Content Placeholder 4">
            <a:extLst>
              <a:ext uri="{FF2B5EF4-FFF2-40B4-BE49-F238E27FC236}">
                <a16:creationId xmlns:a16="http://schemas.microsoft.com/office/drawing/2014/main" id="{2BA9B31C-1158-4BBD-8BAA-C1B0D565F5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1782" y="1658940"/>
            <a:ext cx="7424999" cy="4869158"/>
          </a:xfrm>
        </p:spPr>
      </p:pic>
      <p:sp>
        <p:nvSpPr>
          <p:cNvPr id="6" name="TextBox 5">
            <a:extLst>
              <a:ext uri="{FF2B5EF4-FFF2-40B4-BE49-F238E27FC236}">
                <a16:creationId xmlns:a16="http://schemas.microsoft.com/office/drawing/2014/main" id="{79D87F8B-1603-4AC8-9CCE-42AFAF5003F3}"/>
              </a:ext>
            </a:extLst>
          </p:cNvPr>
          <p:cNvSpPr txBox="1"/>
          <p:nvPr/>
        </p:nvSpPr>
        <p:spPr>
          <a:xfrm>
            <a:off x="445219" y="3124023"/>
            <a:ext cx="3448746" cy="1938992"/>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latin typeface="Helvetica Neue"/>
              </a:rPr>
              <a:t>As you can see in the above plot, 'SCO', 'LIMIT' and 'HC' are the most common reason of rejection for the loan application.</a:t>
            </a:r>
          </a:p>
        </p:txBody>
      </p:sp>
    </p:spTree>
    <p:extLst>
      <p:ext uri="{BB962C8B-B14F-4D97-AF65-F5344CB8AC3E}">
        <p14:creationId xmlns:p14="http://schemas.microsoft.com/office/powerpoint/2010/main" val="2644674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85A7-9639-46D0-BD99-D2A19916E9C5}"/>
              </a:ext>
            </a:extLst>
          </p:cNvPr>
          <p:cNvSpPr>
            <a:spLocks noGrp="1"/>
          </p:cNvSpPr>
          <p:nvPr>
            <p:ph type="title"/>
          </p:nvPr>
        </p:nvSpPr>
        <p:spPr>
          <a:xfrm>
            <a:off x="646111" y="452718"/>
            <a:ext cx="9404723" cy="1182118"/>
          </a:xfrm>
        </p:spPr>
        <p:txBody>
          <a:bodyPr/>
          <a:lstStyle/>
          <a:p>
            <a:r>
              <a:rPr lang="en-US" sz="2800" b="1" i="0" dirty="0">
                <a:solidFill>
                  <a:srgbClr val="000000"/>
                </a:solidFill>
                <a:effectLst/>
                <a:latin typeface="Helvetica Neue"/>
              </a:rPr>
              <a:t>Now we will discuss the data collected from different value wise defaulter as shown in the notebook</a:t>
            </a:r>
            <a:endParaRPr lang="en-US" sz="2800" dirty="0"/>
          </a:p>
        </p:txBody>
      </p:sp>
      <p:sp>
        <p:nvSpPr>
          <p:cNvPr id="3" name="Content Placeholder 2">
            <a:extLst>
              <a:ext uri="{FF2B5EF4-FFF2-40B4-BE49-F238E27FC236}">
                <a16:creationId xmlns:a16="http://schemas.microsoft.com/office/drawing/2014/main" id="{4FD48C15-353C-4C96-933E-82B9E658E358}"/>
              </a:ext>
            </a:extLst>
          </p:cNvPr>
          <p:cNvSpPr>
            <a:spLocks noGrp="1"/>
          </p:cNvSpPr>
          <p:nvPr>
            <p:ph idx="1"/>
          </p:nvPr>
        </p:nvSpPr>
        <p:spPr>
          <a:xfrm>
            <a:off x="875201" y="1814945"/>
            <a:ext cx="8946541" cy="4195481"/>
          </a:xfrm>
        </p:spPr>
        <p:txBody>
          <a:bodyPr>
            <a:normAutofit fontScale="92500" lnSpcReduction="10000"/>
          </a:bodyPr>
          <a:lstStyle/>
          <a:p>
            <a:pPr algn="l">
              <a:buFont typeface="Arial" panose="020B0604020202020204" pitchFamily="34" charset="0"/>
              <a:buChar char="•"/>
            </a:pPr>
            <a:r>
              <a:rPr lang="en-US" b="0" i="0" dirty="0">
                <a:solidFill>
                  <a:srgbClr val="000000"/>
                </a:solidFill>
                <a:effectLst/>
                <a:latin typeface="Helvetica Neue"/>
              </a:rPr>
              <a:t>From name goods category we can see that Highest percentage of default cases are for the applicants who previously applied for Insurance and Vehicles.</a:t>
            </a:r>
          </a:p>
          <a:p>
            <a:pPr algn="l">
              <a:buFont typeface="Arial" panose="020B0604020202020204" pitchFamily="34" charset="0"/>
              <a:buChar char="•"/>
            </a:pPr>
            <a:r>
              <a:rPr lang="en-US" b="0" i="0" dirty="0">
                <a:solidFill>
                  <a:srgbClr val="000000"/>
                </a:solidFill>
                <a:effectLst/>
                <a:latin typeface="Helvetica Neue"/>
              </a:rPr>
              <a:t>Similarly from name portfolio we can say that Cards defaulter rate is highest.</a:t>
            </a:r>
          </a:p>
          <a:p>
            <a:pPr algn="l">
              <a:buFont typeface="Arial" panose="020B0604020202020204" pitchFamily="34" charset="0"/>
              <a:buChar char="•"/>
            </a:pPr>
            <a:r>
              <a:rPr lang="en-US" b="0" i="0" dirty="0">
                <a:solidFill>
                  <a:srgbClr val="000000"/>
                </a:solidFill>
                <a:effectLst/>
                <a:latin typeface="Helvetica Neue"/>
              </a:rPr>
              <a:t>From name product type all the walk-in applicants 9% defaulted in current loan.</a:t>
            </a:r>
          </a:p>
          <a:p>
            <a:pPr algn="l">
              <a:buFont typeface="Arial" panose="020B0604020202020204" pitchFamily="34" charset="0"/>
              <a:buChar char="•"/>
            </a:pPr>
            <a:r>
              <a:rPr lang="en-US" b="0" i="0" dirty="0">
                <a:solidFill>
                  <a:srgbClr val="000000"/>
                </a:solidFill>
                <a:effectLst/>
                <a:latin typeface="Helvetica Neue"/>
              </a:rPr>
              <a:t>15% loan application defaulted for AP+ (Cash Loan) this insight is from channel type.</a:t>
            </a:r>
          </a:p>
          <a:p>
            <a:pPr algn="l">
              <a:buFont typeface="Arial" panose="020B0604020202020204" pitchFamily="34" charset="0"/>
              <a:buChar char="•"/>
            </a:pPr>
            <a:r>
              <a:rPr lang="en-US" b="0" i="0" dirty="0">
                <a:solidFill>
                  <a:srgbClr val="000000"/>
                </a:solidFill>
                <a:effectLst/>
                <a:latin typeface="Helvetica Neue"/>
              </a:rPr>
              <a:t>From seller industry we can say that In seller Industry "Auto technology" has highest rate of defaulter and MLM partners has lowest number of defaulters</a:t>
            </a:r>
          </a:p>
          <a:p>
            <a:pPr algn="l">
              <a:buFont typeface="Arial" panose="020B0604020202020204" pitchFamily="34" charset="0"/>
              <a:buChar char="•"/>
            </a:pPr>
            <a:r>
              <a:rPr lang="en-US" b="0" i="0" dirty="0">
                <a:solidFill>
                  <a:srgbClr val="000000"/>
                </a:solidFill>
                <a:effectLst/>
                <a:latin typeface="Helvetica Neue"/>
              </a:rPr>
              <a:t>Defaulter percentage is highest where NAME_YIELD_GROUP is not known.</a:t>
            </a:r>
          </a:p>
          <a:p>
            <a:pPr algn="l">
              <a:buFont typeface="Arial" panose="020B0604020202020204" pitchFamily="34" charset="0"/>
              <a:buChar char="•"/>
            </a:pPr>
            <a:r>
              <a:rPr lang="en-US" b="0" i="0" dirty="0">
                <a:solidFill>
                  <a:srgbClr val="000000"/>
                </a:solidFill>
                <a:effectLst/>
                <a:latin typeface="Helvetica Neue"/>
              </a:rPr>
              <a:t>Finally we found that highest percentage of default cases is for Card Street.</a:t>
            </a:r>
          </a:p>
          <a:p>
            <a:endParaRPr lang="en-US" dirty="0"/>
          </a:p>
        </p:txBody>
      </p:sp>
    </p:spTree>
    <p:extLst>
      <p:ext uri="{BB962C8B-B14F-4D97-AF65-F5344CB8AC3E}">
        <p14:creationId xmlns:p14="http://schemas.microsoft.com/office/powerpoint/2010/main" val="1780311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148D-FB16-4C52-B76B-E361712544DE}"/>
              </a:ext>
            </a:extLst>
          </p:cNvPr>
          <p:cNvSpPr>
            <a:spLocks noGrp="1"/>
          </p:cNvSpPr>
          <p:nvPr>
            <p:ph type="title"/>
          </p:nvPr>
        </p:nvSpPr>
        <p:spPr>
          <a:xfrm>
            <a:off x="645131" y="508136"/>
            <a:ext cx="3551816" cy="918882"/>
          </a:xfrm>
        </p:spPr>
        <p:txBody>
          <a:bodyPr/>
          <a:lstStyle/>
          <a:p>
            <a:r>
              <a:rPr lang="en-US" sz="4800" b="1" i="0" dirty="0">
                <a:solidFill>
                  <a:schemeClr val="tx1"/>
                </a:solidFill>
                <a:effectLst/>
                <a:latin typeface="Helvetica Neue"/>
              </a:rPr>
              <a:t>Conclusion</a:t>
            </a:r>
            <a:endParaRPr lang="en-US" sz="4800" dirty="0"/>
          </a:p>
        </p:txBody>
      </p:sp>
      <p:sp>
        <p:nvSpPr>
          <p:cNvPr id="3" name="Content Placeholder 2">
            <a:extLst>
              <a:ext uri="{FF2B5EF4-FFF2-40B4-BE49-F238E27FC236}">
                <a16:creationId xmlns:a16="http://schemas.microsoft.com/office/drawing/2014/main" id="{A5F71FE5-20A5-4666-96F8-DF0D1927B436}"/>
              </a:ext>
            </a:extLst>
          </p:cNvPr>
          <p:cNvSpPr>
            <a:spLocks noGrp="1"/>
          </p:cNvSpPr>
          <p:nvPr>
            <p:ph idx="1"/>
          </p:nvPr>
        </p:nvSpPr>
        <p:spPr>
          <a:xfrm>
            <a:off x="645131" y="1620982"/>
            <a:ext cx="10660177" cy="5237018"/>
          </a:xfrm>
        </p:spPr>
        <p:txBody>
          <a:bodyPr>
            <a:normAutofit fontScale="55000" lnSpcReduction="20000"/>
          </a:bodyPr>
          <a:lstStyle/>
          <a:p>
            <a:pPr marL="0" indent="0" algn="l">
              <a:buNone/>
            </a:pPr>
            <a:r>
              <a:rPr lang="en-US" sz="2900" i="0" dirty="0">
                <a:solidFill>
                  <a:srgbClr val="000000"/>
                </a:solidFill>
                <a:effectLst/>
                <a:latin typeface="inherit"/>
              </a:rPr>
              <a:t>Insights about given dataset.</a:t>
            </a:r>
          </a:p>
          <a:p>
            <a:pPr marL="742950" lvl="1" indent="-285750" algn="l">
              <a:buFont typeface="Arial" panose="020B0604020202020204" pitchFamily="34" charset="0"/>
              <a:buChar char="•"/>
            </a:pPr>
            <a:r>
              <a:rPr lang="en-US" sz="2400" b="0" i="0" dirty="0">
                <a:solidFill>
                  <a:srgbClr val="000000"/>
                </a:solidFill>
                <a:effectLst/>
                <a:latin typeface="Helvetica Neue"/>
              </a:rPr>
              <a:t>There are feature columns in the dataset that are highly correlated to each other. Which means both will have similar impact on the target value. Those features can be removed before feeding this data to a model to avoid collinearity.</a:t>
            </a:r>
          </a:p>
          <a:p>
            <a:pPr marL="742950" lvl="1" indent="-285750" algn="l">
              <a:buFont typeface="Arial" panose="020B0604020202020204" pitchFamily="34" charset="0"/>
              <a:buChar char="•"/>
            </a:pPr>
            <a:r>
              <a:rPr lang="en-US" sz="2400" b="0" i="0" dirty="0">
                <a:solidFill>
                  <a:srgbClr val="000000"/>
                </a:solidFill>
                <a:effectLst/>
                <a:latin typeface="Helvetica Neue"/>
              </a:rPr>
              <a:t>Feature columns with 50% or more missing data can be dropped.</a:t>
            </a:r>
          </a:p>
          <a:p>
            <a:pPr marL="457200" lvl="1" indent="0" algn="l">
              <a:buNone/>
            </a:pPr>
            <a:endParaRPr lang="en-US" sz="2100" b="0" i="0" dirty="0">
              <a:solidFill>
                <a:srgbClr val="000000"/>
              </a:solidFill>
              <a:effectLst/>
              <a:latin typeface="Helvetica Neue"/>
            </a:endParaRPr>
          </a:p>
          <a:p>
            <a:pPr marL="0" indent="0" algn="l">
              <a:buNone/>
            </a:pPr>
            <a:r>
              <a:rPr lang="en-US" sz="2900" i="0" dirty="0">
                <a:solidFill>
                  <a:srgbClr val="000000"/>
                </a:solidFill>
                <a:effectLst/>
                <a:latin typeface="inherit"/>
              </a:rPr>
              <a:t>Recommended step for given dataset.</a:t>
            </a:r>
          </a:p>
          <a:p>
            <a:pPr marL="742950" lvl="1" indent="-285750" algn="l">
              <a:buFont typeface="Arial" panose="020B0604020202020204" pitchFamily="34" charset="0"/>
              <a:buChar char="•"/>
            </a:pPr>
            <a:r>
              <a:rPr lang="en-US" sz="2400" b="0" i="0" dirty="0">
                <a:solidFill>
                  <a:srgbClr val="000000"/>
                </a:solidFill>
                <a:effectLst/>
                <a:latin typeface="Helvetica Neue"/>
              </a:rPr>
              <a:t>Following columns should be converted to integer. DAYS_FIRST_DRAWING float64 DAYS_FIRST_DUE float64 DAYS_LAST_DUE_1ST_VERSION float64 DAYS_LAST_DUE float64 DAYS_TERMINATION float64.</a:t>
            </a:r>
          </a:p>
          <a:p>
            <a:pPr marL="742950" lvl="1" indent="-285750" algn="l">
              <a:buFont typeface="Arial" panose="020B0604020202020204" pitchFamily="34" charset="0"/>
              <a:buChar char="•"/>
            </a:pPr>
            <a:r>
              <a:rPr lang="en-US" sz="2400" b="0" i="0" dirty="0">
                <a:solidFill>
                  <a:srgbClr val="000000"/>
                </a:solidFill>
                <a:effectLst/>
                <a:latin typeface="Helvetica Neue"/>
              </a:rPr>
              <a:t>We can covert this NFLAG_INSURED_ON_APPROVAL float64 column into integer column because it contains only 0 and 1.</a:t>
            </a:r>
          </a:p>
          <a:p>
            <a:pPr marL="457200" lvl="1" indent="0" algn="l">
              <a:buNone/>
            </a:pPr>
            <a:endParaRPr lang="en-US" sz="2100" b="0" i="0" dirty="0">
              <a:solidFill>
                <a:srgbClr val="000000"/>
              </a:solidFill>
              <a:effectLst/>
              <a:latin typeface="Helvetica Neue"/>
            </a:endParaRPr>
          </a:p>
          <a:p>
            <a:pPr marL="0" indent="0" algn="l">
              <a:buNone/>
            </a:pPr>
            <a:r>
              <a:rPr lang="en-US" sz="2900" i="0" dirty="0">
                <a:solidFill>
                  <a:srgbClr val="000000"/>
                </a:solidFill>
                <a:effectLst/>
                <a:latin typeface="inherit"/>
              </a:rPr>
              <a:t>Details of different value wise defaulters and important features.</a:t>
            </a:r>
          </a:p>
          <a:p>
            <a:pPr marL="742950" lvl="1" indent="-285750" algn="l">
              <a:buFont typeface="Arial" panose="020B0604020202020204" pitchFamily="34" charset="0"/>
              <a:buChar char="•"/>
            </a:pPr>
            <a:r>
              <a:rPr lang="en-US" sz="2400" b="0" i="0" dirty="0">
                <a:solidFill>
                  <a:srgbClr val="000000"/>
                </a:solidFill>
                <a:effectLst/>
                <a:latin typeface="Helvetica Neue"/>
              </a:rPr>
              <a:t>We can see that 7% of the previously approved loan applicants that defaulted in current loan.</a:t>
            </a:r>
          </a:p>
          <a:p>
            <a:pPr marL="742950" lvl="1" indent="-285750" algn="l">
              <a:buFont typeface="Arial" panose="020B0604020202020204" pitchFamily="34" charset="0"/>
              <a:buChar char="•"/>
            </a:pPr>
            <a:r>
              <a:rPr lang="en-US" sz="2400" b="0" i="0" dirty="0">
                <a:solidFill>
                  <a:srgbClr val="000000"/>
                </a:solidFill>
                <a:effectLst/>
                <a:latin typeface="Helvetica Neue"/>
              </a:rPr>
              <a:t>Total 90 % of the previously refused loan applicants that were able to pay current loan.</a:t>
            </a:r>
          </a:p>
          <a:p>
            <a:pPr marL="742950" lvl="1" indent="-285750" algn="l">
              <a:buFont typeface="Arial" panose="020B0604020202020204" pitchFamily="34" charset="0"/>
              <a:buChar char="•"/>
            </a:pPr>
            <a:r>
              <a:rPr lang="en-US" sz="2400" b="0" i="0" dirty="0">
                <a:solidFill>
                  <a:srgbClr val="000000"/>
                </a:solidFill>
                <a:effectLst/>
                <a:latin typeface="Helvetica Neue"/>
              </a:rPr>
              <a:t>the most common reason of rejection are 'SCO', 'LIMIT' and 'HC'.</a:t>
            </a:r>
          </a:p>
          <a:p>
            <a:pPr marL="742950" lvl="1" indent="-285750" algn="l">
              <a:buFont typeface="Arial" panose="020B0604020202020204" pitchFamily="34" charset="0"/>
              <a:buChar char="•"/>
            </a:pPr>
            <a:r>
              <a:rPr lang="en-US" sz="2400" b="0" i="0" dirty="0">
                <a:solidFill>
                  <a:srgbClr val="000000"/>
                </a:solidFill>
                <a:effectLst/>
                <a:latin typeface="Helvetica Neue"/>
              </a:rPr>
              <a:t>Most of the people did not request insurance during previous loan application.</a:t>
            </a:r>
          </a:p>
          <a:p>
            <a:pPr marL="742950" lvl="1" indent="-285750" algn="l">
              <a:buFont typeface="Arial" panose="020B0604020202020204" pitchFamily="34" charset="0"/>
              <a:buChar char="•"/>
            </a:pPr>
            <a:r>
              <a:rPr lang="en-US" sz="2400" b="0" i="0" dirty="0">
                <a:solidFill>
                  <a:srgbClr val="000000"/>
                </a:solidFill>
                <a:effectLst/>
                <a:latin typeface="Helvetica Neue"/>
              </a:rPr>
              <a:t>For "Cards" defaulter percentage is highest (17%). 'NAME_PORTFOLIO' is an important feature for analyzing 'TARGET' variable.</a:t>
            </a:r>
          </a:p>
          <a:p>
            <a:pPr marL="742950" lvl="1" indent="-285750" algn="l">
              <a:buFont typeface="Arial" panose="020B0604020202020204" pitchFamily="34" charset="0"/>
              <a:buChar char="•"/>
            </a:pPr>
            <a:r>
              <a:rPr lang="en-US" sz="2400" b="0" i="0" dirty="0">
                <a:solidFill>
                  <a:srgbClr val="000000"/>
                </a:solidFill>
                <a:effectLst/>
                <a:latin typeface="Helvetica Neue"/>
              </a:rPr>
              <a:t>15% loan application defaulted for AP+ (Cash Loan). 'CHANNEL_TYPE' is an important feature for analyzing 'TARGET' variable.</a:t>
            </a:r>
          </a:p>
          <a:p>
            <a:pPr marL="742950" lvl="1" indent="-285750" algn="l">
              <a:buFont typeface="Arial" panose="020B0604020202020204" pitchFamily="34" charset="0"/>
              <a:buChar char="•"/>
            </a:pPr>
            <a:r>
              <a:rPr lang="en-US" sz="2400" b="0" i="0" dirty="0">
                <a:solidFill>
                  <a:srgbClr val="000000"/>
                </a:solidFill>
                <a:effectLst/>
                <a:latin typeface="Helvetica Neue"/>
              </a:rPr>
              <a:t>Highest percentage (17%) of default cases is for 'Card Street'.</a:t>
            </a:r>
          </a:p>
          <a:p>
            <a:pPr marL="0" indent="0">
              <a:buNone/>
            </a:pPr>
            <a:endParaRPr lang="en-US" dirty="0"/>
          </a:p>
        </p:txBody>
      </p:sp>
    </p:spTree>
    <p:extLst>
      <p:ext uri="{BB962C8B-B14F-4D97-AF65-F5344CB8AC3E}">
        <p14:creationId xmlns:p14="http://schemas.microsoft.com/office/powerpoint/2010/main" val="1170498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79BD8-8F1F-4279-80F7-8E8E80B639EA}"/>
              </a:ext>
            </a:extLst>
          </p:cNvPr>
          <p:cNvSpPr>
            <a:spLocks noGrp="1"/>
          </p:cNvSpPr>
          <p:nvPr>
            <p:ph type="title"/>
          </p:nvPr>
        </p:nvSpPr>
        <p:spPr>
          <a:xfrm>
            <a:off x="207457" y="314173"/>
            <a:ext cx="2895601" cy="1223682"/>
          </a:xfrm>
        </p:spPr>
        <p:txBody>
          <a:bodyPr/>
          <a:lstStyle/>
          <a:p>
            <a:r>
              <a:rPr lang="en-US" sz="3000" b="1" dirty="0"/>
              <a:t>Distribution of Contract Type</a:t>
            </a:r>
          </a:p>
        </p:txBody>
      </p:sp>
      <p:pic>
        <p:nvPicPr>
          <p:cNvPr id="5" name="Content Placeholder 4">
            <a:extLst>
              <a:ext uri="{FF2B5EF4-FFF2-40B4-BE49-F238E27FC236}">
                <a16:creationId xmlns:a16="http://schemas.microsoft.com/office/drawing/2014/main" id="{F185BD21-E36B-4F60-8D3B-D5FBB512A3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3058" y="1537855"/>
            <a:ext cx="8904531" cy="5153891"/>
          </a:xfrm>
        </p:spPr>
      </p:pic>
      <p:sp>
        <p:nvSpPr>
          <p:cNvPr id="6" name="TextBox 5">
            <a:extLst>
              <a:ext uri="{FF2B5EF4-FFF2-40B4-BE49-F238E27FC236}">
                <a16:creationId xmlns:a16="http://schemas.microsoft.com/office/drawing/2014/main" id="{F75750AD-69C1-4CF2-A559-26977DDB91C1}"/>
              </a:ext>
            </a:extLst>
          </p:cNvPr>
          <p:cNvSpPr txBox="1"/>
          <p:nvPr/>
        </p:nvSpPr>
        <p:spPr>
          <a:xfrm>
            <a:off x="184411" y="2036617"/>
            <a:ext cx="2895601" cy="3785652"/>
          </a:xfrm>
          <a:prstGeom prst="rect">
            <a:avLst/>
          </a:prstGeom>
          <a:noFill/>
        </p:spPr>
        <p:txBody>
          <a:bodyPr wrap="square" rtlCol="0">
            <a:spAutoFit/>
          </a:bodyPr>
          <a:lstStyle/>
          <a:p>
            <a:pPr marL="457200" indent="-457200" algn="l">
              <a:buFont typeface="+mj-lt"/>
              <a:buAutoNum type="arabicPeriod"/>
            </a:pPr>
            <a:r>
              <a:rPr lang="en-US" sz="2400" b="0" i="0" dirty="0">
                <a:solidFill>
                  <a:srgbClr val="000000"/>
                </a:solidFill>
                <a:effectLst/>
                <a:latin typeface="Helvetica Neue"/>
              </a:rPr>
              <a:t>For contract type cash loans is having higher number of credits than Revolving loans.</a:t>
            </a:r>
          </a:p>
          <a:p>
            <a:pPr marL="457200" indent="-457200" algn="l">
              <a:buFont typeface="+mj-lt"/>
              <a:buAutoNum type="arabicPeriod"/>
            </a:pPr>
            <a:endParaRPr lang="en-US" sz="2400" b="0" i="0" dirty="0">
              <a:solidFill>
                <a:srgbClr val="000000"/>
              </a:solidFill>
              <a:effectLst/>
              <a:latin typeface="Helvetica Neue"/>
            </a:endParaRPr>
          </a:p>
          <a:p>
            <a:pPr marL="457200" indent="-457200" algn="l">
              <a:buFont typeface="+mj-lt"/>
              <a:buAutoNum type="arabicPeriod"/>
            </a:pPr>
            <a:r>
              <a:rPr lang="en-US" sz="2400" b="0" i="0" dirty="0">
                <a:solidFill>
                  <a:srgbClr val="000000"/>
                </a:solidFill>
                <a:effectLst/>
                <a:latin typeface="Helvetica Neue"/>
              </a:rPr>
              <a:t>Here Females are leading for applying credits.</a:t>
            </a:r>
          </a:p>
        </p:txBody>
      </p:sp>
    </p:spTree>
    <p:extLst>
      <p:ext uri="{BB962C8B-B14F-4D97-AF65-F5344CB8AC3E}">
        <p14:creationId xmlns:p14="http://schemas.microsoft.com/office/powerpoint/2010/main" val="3971989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CF3C-43DE-494B-ABCF-91721C64FC8D}"/>
              </a:ext>
            </a:extLst>
          </p:cNvPr>
          <p:cNvSpPr>
            <a:spLocks noGrp="1"/>
          </p:cNvSpPr>
          <p:nvPr>
            <p:ph type="title"/>
          </p:nvPr>
        </p:nvSpPr>
        <p:spPr>
          <a:xfrm>
            <a:off x="0" y="0"/>
            <a:ext cx="3172691" cy="1524000"/>
          </a:xfrm>
        </p:spPr>
        <p:txBody>
          <a:bodyPr/>
          <a:lstStyle/>
          <a:p>
            <a:r>
              <a:rPr lang="en-US" sz="3000" b="1" dirty="0"/>
              <a:t>Distribution of Organization Type</a:t>
            </a:r>
          </a:p>
        </p:txBody>
      </p:sp>
      <p:pic>
        <p:nvPicPr>
          <p:cNvPr id="5" name="Content Placeholder 4">
            <a:extLst>
              <a:ext uri="{FF2B5EF4-FFF2-40B4-BE49-F238E27FC236}">
                <a16:creationId xmlns:a16="http://schemas.microsoft.com/office/drawing/2014/main" id="{1C56C3E6-8ACA-4BBC-B14A-0354D40A83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5861" y="1177636"/>
            <a:ext cx="9646139" cy="5680365"/>
          </a:xfrm>
        </p:spPr>
      </p:pic>
      <p:sp>
        <p:nvSpPr>
          <p:cNvPr id="6" name="TextBox 5">
            <a:extLst>
              <a:ext uri="{FF2B5EF4-FFF2-40B4-BE49-F238E27FC236}">
                <a16:creationId xmlns:a16="http://schemas.microsoft.com/office/drawing/2014/main" id="{729CD2BD-07DB-4BA1-B59D-3FC0E31CCCC8}"/>
              </a:ext>
            </a:extLst>
          </p:cNvPr>
          <p:cNvSpPr txBox="1"/>
          <p:nvPr/>
        </p:nvSpPr>
        <p:spPr>
          <a:xfrm>
            <a:off x="0" y="1374845"/>
            <a:ext cx="2103586" cy="5632311"/>
          </a:xfrm>
          <a:prstGeom prst="rect">
            <a:avLst/>
          </a:prstGeom>
          <a:noFill/>
        </p:spPr>
        <p:txBody>
          <a:bodyPr wrap="square" rtlCol="0">
            <a:spAutoFit/>
          </a:bodyPr>
          <a:lstStyle/>
          <a:p>
            <a:pPr marL="342900" indent="-342900" algn="l">
              <a:buFont typeface="+mj-lt"/>
              <a:buAutoNum type="arabicPeriod"/>
            </a:pPr>
            <a:r>
              <a:rPr lang="en-US" b="0" i="0" dirty="0">
                <a:solidFill>
                  <a:srgbClr val="000000"/>
                </a:solidFill>
                <a:effectLst/>
                <a:latin typeface="Helvetica Neue"/>
              </a:rPr>
              <a:t>Clients who have applied for credits are mostly from organization type Business entity Type 3 , Self employed, Other , Medicine and Government.</a:t>
            </a:r>
          </a:p>
          <a:p>
            <a:pPr marL="342900" indent="-342900" algn="l">
              <a:buFont typeface="+mj-lt"/>
              <a:buAutoNum type="arabicPeriod"/>
            </a:pPr>
            <a:endParaRPr lang="en-US" b="0" i="0" dirty="0">
              <a:solidFill>
                <a:srgbClr val="000000"/>
              </a:solidFill>
              <a:effectLst/>
              <a:latin typeface="Helvetica Neue"/>
            </a:endParaRPr>
          </a:p>
          <a:p>
            <a:pPr marL="342900" indent="-342900" algn="l">
              <a:buFont typeface="+mj-lt"/>
              <a:buAutoNum type="arabicPeriod"/>
            </a:pPr>
            <a:r>
              <a:rPr lang="en-US" b="0" i="0" dirty="0">
                <a:solidFill>
                  <a:srgbClr val="000000"/>
                </a:solidFill>
                <a:effectLst/>
                <a:latin typeface="Helvetica Neue"/>
              </a:rPr>
              <a:t>Less clients are from Industry type 8,type 6, type 10, religion and trade type 5, type 4.</a:t>
            </a:r>
          </a:p>
          <a:p>
            <a:pPr marL="342900" indent="-342900">
              <a:buFont typeface="+mj-lt"/>
              <a:buAutoNum type="arabicPeriod"/>
            </a:pPr>
            <a:endParaRPr lang="en-US" dirty="0"/>
          </a:p>
        </p:txBody>
      </p:sp>
    </p:spTree>
    <p:extLst>
      <p:ext uri="{BB962C8B-B14F-4D97-AF65-F5344CB8AC3E}">
        <p14:creationId xmlns:p14="http://schemas.microsoft.com/office/powerpoint/2010/main" val="1587487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FD0BA0-C8F9-4938-9AD7-A6F00A427075}"/>
              </a:ext>
            </a:extLst>
          </p:cNvPr>
          <p:cNvSpPr txBox="1"/>
          <p:nvPr/>
        </p:nvSpPr>
        <p:spPr>
          <a:xfrm>
            <a:off x="2299855" y="2413337"/>
            <a:ext cx="6885710" cy="1015663"/>
          </a:xfrm>
          <a:prstGeom prst="rect">
            <a:avLst/>
          </a:prstGeom>
          <a:noFill/>
        </p:spPr>
        <p:txBody>
          <a:bodyPr wrap="square" rtlCol="0">
            <a:spAutoFit/>
          </a:bodyPr>
          <a:lstStyle/>
          <a:p>
            <a:pPr algn="ctr"/>
            <a:r>
              <a:rPr lang="en-US" sz="3000" dirty="0"/>
              <a:t>Univariate Analysis for Clients with Difficulties (target 1)</a:t>
            </a:r>
          </a:p>
        </p:txBody>
      </p:sp>
    </p:spTree>
    <p:extLst>
      <p:ext uri="{BB962C8B-B14F-4D97-AF65-F5344CB8AC3E}">
        <p14:creationId xmlns:p14="http://schemas.microsoft.com/office/powerpoint/2010/main" val="184697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D6102-C197-40FA-AC75-9780BE86667A}"/>
              </a:ext>
            </a:extLst>
          </p:cNvPr>
          <p:cNvSpPr>
            <a:spLocks noGrp="1"/>
          </p:cNvSpPr>
          <p:nvPr>
            <p:ph type="title"/>
          </p:nvPr>
        </p:nvSpPr>
        <p:spPr>
          <a:xfrm>
            <a:off x="244329" y="452718"/>
            <a:ext cx="3230381" cy="1140555"/>
          </a:xfrm>
        </p:spPr>
        <p:txBody>
          <a:bodyPr/>
          <a:lstStyle/>
          <a:p>
            <a:r>
              <a:rPr lang="en-US" sz="3000" b="1" dirty="0"/>
              <a:t>Distribution of Income Range</a:t>
            </a:r>
          </a:p>
        </p:txBody>
      </p:sp>
      <p:pic>
        <p:nvPicPr>
          <p:cNvPr id="5" name="Content Placeholder 4">
            <a:extLst>
              <a:ext uri="{FF2B5EF4-FFF2-40B4-BE49-F238E27FC236}">
                <a16:creationId xmlns:a16="http://schemas.microsoft.com/office/drawing/2014/main" id="{82A012AA-CE98-4F01-969F-1A43E264B7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9164" y="1246909"/>
            <a:ext cx="8492836" cy="5611092"/>
          </a:xfrm>
        </p:spPr>
      </p:pic>
      <p:sp>
        <p:nvSpPr>
          <p:cNvPr id="6" name="TextBox 5">
            <a:extLst>
              <a:ext uri="{FF2B5EF4-FFF2-40B4-BE49-F238E27FC236}">
                <a16:creationId xmlns:a16="http://schemas.microsoft.com/office/drawing/2014/main" id="{6B828135-8CF6-4236-AEEF-A98F56F2B5A4}"/>
              </a:ext>
            </a:extLst>
          </p:cNvPr>
          <p:cNvSpPr txBox="1"/>
          <p:nvPr/>
        </p:nvSpPr>
        <p:spPr>
          <a:xfrm>
            <a:off x="244329" y="1970176"/>
            <a:ext cx="2992582" cy="3785652"/>
          </a:xfrm>
          <a:prstGeom prst="rect">
            <a:avLst/>
          </a:prstGeom>
          <a:noFill/>
        </p:spPr>
        <p:txBody>
          <a:bodyPr wrap="square" rtlCol="0">
            <a:spAutoFit/>
          </a:bodyPr>
          <a:lstStyle/>
          <a:p>
            <a:pPr marL="342900" indent="-342900" algn="l">
              <a:buFont typeface="+mj-lt"/>
              <a:buAutoNum type="arabicPeriod"/>
            </a:pPr>
            <a:r>
              <a:rPr lang="en-US" sz="2000" b="0" i="0" dirty="0">
                <a:solidFill>
                  <a:srgbClr val="000000"/>
                </a:solidFill>
                <a:effectLst/>
                <a:latin typeface="Helvetica Neue"/>
              </a:rPr>
              <a:t>In some ranges male counts are higher than females.</a:t>
            </a:r>
          </a:p>
          <a:p>
            <a:pPr marL="342900" indent="-342900" algn="l">
              <a:buFont typeface="+mj-lt"/>
              <a:buAutoNum type="arabicPeriod"/>
            </a:pPr>
            <a:endParaRPr lang="en-US" sz="2000" b="0" i="0" dirty="0">
              <a:solidFill>
                <a:srgbClr val="000000"/>
              </a:solidFill>
              <a:effectLst/>
              <a:latin typeface="Helvetica Neue"/>
            </a:endParaRPr>
          </a:p>
          <a:p>
            <a:pPr marL="342900" indent="-342900" algn="l">
              <a:buFont typeface="+mj-lt"/>
              <a:buAutoNum type="arabicPeriod"/>
            </a:pPr>
            <a:r>
              <a:rPr lang="en-US" sz="2000" b="0" i="0" dirty="0">
                <a:solidFill>
                  <a:srgbClr val="000000"/>
                </a:solidFill>
                <a:effectLst/>
                <a:latin typeface="Helvetica Neue"/>
              </a:rPr>
              <a:t>Income range from 100000 to 200000 is having more number of credits.</a:t>
            </a:r>
          </a:p>
          <a:p>
            <a:pPr marL="342900" indent="-342900" algn="l">
              <a:buFont typeface="+mj-lt"/>
              <a:buAutoNum type="arabicPeriod"/>
            </a:pPr>
            <a:endParaRPr lang="en-US" sz="2000" b="0" i="0" dirty="0">
              <a:solidFill>
                <a:srgbClr val="000000"/>
              </a:solidFill>
              <a:effectLst/>
              <a:latin typeface="Helvetica Neue"/>
            </a:endParaRPr>
          </a:p>
          <a:p>
            <a:pPr marL="342900" indent="-342900" algn="l">
              <a:buFont typeface="+mj-lt"/>
              <a:buAutoNum type="arabicPeriod"/>
            </a:pPr>
            <a:r>
              <a:rPr lang="en-US" sz="2000" b="0" i="0" dirty="0">
                <a:solidFill>
                  <a:srgbClr val="000000"/>
                </a:solidFill>
                <a:effectLst/>
                <a:latin typeface="Helvetica Neue"/>
              </a:rPr>
              <a:t>Very less count for income range of 400000 and above.</a:t>
            </a:r>
          </a:p>
        </p:txBody>
      </p:sp>
    </p:spTree>
    <p:extLst>
      <p:ext uri="{BB962C8B-B14F-4D97-AF65-F5344CB8AC3E}">
        <p14:creationId xmlns:p14="http://schemas.microsoft.com/office/powerpoint/2010/main" val="2729784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22291-DCA1-4081-8B0C-6C92B5E2609B}"/>
              </a:ext>
            </a:extLst>
          </p:cNvPr>
          <p:cNvSpPr>
            <a:spLocks noGrp="1"/>
          </p:cNvSpPr>
          <p:nvPr>
            <p:ph type="title"/>
          </p:nvPr>
        </p:nvSpPr>
        <p:spPr>
          <a:xfrm>
            <a:off x="175057" y="286464"/>
            <a:ext cx="2859087" cy="1403791"/>
          </a:xfrm>
        </p:spPr>
        <p:txBody>
          <a:bodyPr/>
          <a:lstStyle/>
          <a:p>
            <a:r>
              <a:rPr lang="en-US" sz="3200" b="1" dirty="0"/>
              <a:t>Distribution of Income Type</a:t>
            </a:r>
          </a:p>
        </p:txBody>
      </p:sp>
      <p:pic>
        <p:nvPicPr>
          <p:cNvPr id="5" name="Content Placeholder 4">
            <a:extLst>
              <a:ext uri="{FF2B5EF4-FFF2-40B4-BE49-F238E27FC236}">
                <a16:creationId xmlns:a16="http://schemas.microsoft.com/office/drawing/2014/main" id="{A027C85B-2120-493B-8203-9BC46F8EEB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7531" y="1690255"/>
            <a:ext cx="8914470" cy="5167745"/>
          </a:xfrm>
        </p:spPr>
      </p:pic>
      <p:sp>
        <p:nvSpPr>
          <p:cNvPr id="6" name="TextBox 5">
            <a:extLst>
              <a:ext uri="{FF2B5EF4-FFF2-40B4-BE49-F238E27FC236}">
                <a16:creationId xmlns:a16="http://schemas.microsoft.com/office/drawing/2014/main" id="{CE466FB2-0272-4D2B-8FCF-13DD807DEB67}"/>
              </a:ext>
            </a:extLst>
          </p:cNvPr>
          <p:cNvSpPr txBox="1"/>
          <p:nvPr/>
        </p:nvSpPr>
        <p:spPr>
          <a:xfrm>
            <a:off x="175057" y="1473360"/>
            <a:ext cx="2859087" cy="5601533"/>
          </a:xfrm>
          <a:prstGeom prst="rect">
            <a:avLst/>
          </a:prstGeom>
          <a:noFill/>
        </p:spPr>
        <p:txBody>
          <a:bodyPr wrap="square" rtlCol="0">
            <a:spAutoFit/>
          </a:bodyPr>
          <a:lstStyle/>
          <a:p>
            <a:pPr marL="342900" indent="-342900" algn="l">
              <a:buFont typeface="+mj-lt"/>
              <a:buAutoNum type="arabicPeriod"/>
            </a:pPr>
            <a:r>
              <a:rPr lang="en-US" sz="2000" b="0" i="0" dirty="0">
                <a:solidFill>
                  <a:srgbClr val="000000"/>
                </a:solidFill>
                <a:effectLst/>
                <a:latin typeface="Helvetica Neue"/>
              </a:rPr>
              <a:t>For income type working, commercial associate, and Pensioner the number of credits are higher than others.</a:t>
            </a:r>
          </a:p>
          <a:p>
            <a:pPr marL="342900" indent="-342900" algn="l">
              <a:buFont typeface="+mj-lt"/>
              <a:buAutoNum type="arabicPeriod"/>
            </a:pPr>
            <a:endParaRPr lang="en-US" sz="2000" b="0" i="0" dirty="0">
              <a:solidFill>
                <a:srgbClr val="000000"/>
              </a:solidFill>
              <a:effectLst/>
              <a:latin typeface="Helvetica Neue"/>
            </a:endParaRPr>
          </a:p>
          <a:p>
            <a:pPr marL="342900" indent="-342900" algn="l">
              <a:buFont typeface="+mj-lt"/>
              <a:buAutoNum type="arabicPeriod"/>
            </a:pPr>
            <a:r>
              <a:rPr lang="en-US" sz="2000" b="0" i="0" dirty="0">
                <a:solidFill>
                  <a:srgbClr val="000000"/>
                </a:solidFill>
                <a:effectLst/>
                <a:latin typeface="Helvetica Neue"/>
              </a:rPr>
              <a:t>Here also Females are having more number of credits than male.</a:t>
            </a:r>
          </a:p>
          <a:p>
            <a:pPr marL="342900" indent="-342900" algn="l">
              <a:buFont typeface="+mj-lt"/>
              <a:buAutoNum type="arabicPeriod"/>
            </a:pPr>
            <a:endParaRPr lang="en-US" sz="2000" b="0" i="0" dirty="0">
              <a:solidFill>
                <a:srgbClr val="000000"/>
              </a:solidFill>
              <a:effectLst/>
              <a:latin typeface="Helvetica Neue"/>
            </a:endParaRPr>
          </a:p>
          <a:p>
            <a:pPr marL="342900" indent="-342900" algn="l">
              <a:buFont typeface="+mj-lt"/>
              <a:buAutoNum type="arabicPeriod"/>
            </a:pPr>
            <a:r>
              <a:rPr lang="en-US" sz="2000" b="0" i="0" dirty="0">
                <a:solidFill>
                  <a:srgbClr val="000000"/>
                </a:solidFill>
                <a:effectLst/>
                <a:latin typeface="Helvetica Neue"/>
              </a:rPr>
              <a:t>Less number of credits for income type Maternity leave and 'Unemployed'.</a:t>
            </a:r>
          </a:p>
          <a:p>
            <a:pPr marL="342900" indent="-342900">
              <a:buFont typeface="+mj-lt"/>
              <a:buAutoNum type="arabicPeriod"/>
            </a:pPr>
            <a:endParaRPr lang="en-US" sz="2000" dirty="0"/>
          </a:p>
        </p:txBody>
      </p:sp>
    </p:spTree>
    <p:extLst>
      <p:ext uri="{BB962C8B-B14F-4D97-AF65-F5344CB8AC3E}">
        <p14:creationId xmlns:p14="http://schemas.microsoft.com/office/powerpoint/2010/main" val="304515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89C70-B4C2-48C5-9BE9-C519557B4FD7}"/>
              </a:ext>
            </a:extLst>
          </p:cNvPr>
          <p:cNvSpPr>
            <a:spLocks noGrp="1"/>
          </p:cNvSpPr>
          <p:nvPr>
            <p:ph type="title"/>
          </p:nvPr>
        </p:nvSpPr>
        <p:spPr>
          <a:xfrm>
            <a:off x="193965" y="318655"/>
            <a:ext cx="3214254" cy="1551709"/>
          </a:xfrm>
        </p:spPr>
        <p:txBody>
          <a:bodyPr/>
          <a:lstStyle/>
          <a:p>
            <a:r>
              <a:rPr lang="en-US" sz="3200" b="1" dirty="0"/>
              <a:t>Distribution of Contract Type</a:t>
            </a:r>
          </a:p>
        </p:txBody>
      </p:sp>
      <p:pic>
        <p:nvPicPr>
          <p:cNvPr id="5" name="Content Placeholder 4">
            <a:extLst>
              <a:ext uri="{FF2B5EF4-FFF2-40B4-BE49-F238E27FC236}">
                <a16:creationId xmlns:a16="http://schemas.microsoft.com/office/drawing/2014/main" id="{F532A805-0887-4E80-AAE1-13C01A749A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5315" y="1219200"/>
            <a:ext cx="8766686" cy="5638801"/>
          </a:xfrm>
        </p:spPr>
      </p:pic>
      <p:sp>
        <p:nvSpPr>
          <p:cNvPr id="6" name="TextBox 5">
            <a:extLst>
              <a:ext uri="{FF2B5EF4-FFF2-40B4-BE49-F238E27FC236}">
                <a16:creationId xmlns:a16="http://schemas.microsoft.com/office/drawing/2014/main" id="{14FF8AAC-A656-4710-9D7D-87063AAF6E9A}"/>
              </a:ext>
            </a:extLst>
          </p:cNvPr>
          <p:cNvSpPr txBox="1"/>
          <p:nvPr/>
        </p:nvSpPr>
        <p:spPr>
          <a:xfrm>
            <a:off x="256310" y="2216726"/>
            <a:ext cx="3089564" cy="3416320"/>
          </a:xfrm>
          <a:prstGeom prst="rect">
            <a:avLst/>
          </a:prstGeom>
          <a:noFill/>
        </p:spPr>
        <p:txBody>
          <a:bodyPr wrap="square" rtlCol="0">
            <a:spAutoFit/>
          </a:bodyPr>
          <a:lstStyle/>
          <a:p>
            <a:pPr marL="342900" indent="-342900" algn="l">
              <a:buFont typeface="+mj-lt"/>
              <a:buAutoNum type="arabicPeriod"/>
            </a:pPr>
            <a:r>
              <a:rPr lang="en-US" sz="2400" b="0" i="0" dirty="0">
                <a:solidFill>
                  <a:srgbClr val="000000"/>
                </a:solidFill>
                <a:effectLst/>
                <a:latin typeface="Helvetica Neue"/>
              </a:rPr>
              <a:t>Contract type cash loans is have higher number of credits than Revolving loans.</a:t>
            </a:r>
          </a:p>
          <a:p>
            <a:pPr marL="342900" indent="-342900" algn="l">
              <a:buFont typeface="+mj-lt"/>
              <a:buAutoNum type="arabicPeriod"/>
            </a:pPr>
            <a:endParaRPr lang="en-US" sz="2400" b="0" i="0" dirty="0">
              <a:solidFill>
                <a:srgbClr val="000000"/>
              </a:solidFill>
              <a:effectLst/>
              <a:latin typeface="Helvetica Neue"/>
            </a:endParaRPr>
          </a:p>
          <a:p>
            <a:pPr marL="342900" indent="-342900" algn="l">
              <a:buFont typeface="+mj-lt"/>
              <a:buAutoNum type="arabicPeriod"/>
            </a:pPr>
            <a:r>
              <a:rPr lang="en-US" sz="2400" b="0" i="0" dirty="0">
                <a:solidFill>
                  <a:srgbClr val="000000"/>
                </a:solidFill>
                <a:effectLst/>
                <a:latin typeface="Helvetica Neue"/>
              </a:rPr>
              <a:t>Here also Female is leading for applying credits.</a:t>
            </a:r>
          </a:p>
        </p:txBody>
      </p:sp>
    </p:spTree>
    <p:extLst>
      <p:ext uri="{BB962C8B-B14F-4D97-AF65-F5344CB8AC3E}">
        <p14:creationId xmlns:p14="http://schemas.microsoft.com/office/powerpoint/2010/main" val="5008116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103</TotalTime>
  <Words>1511</Words>
  <Application>Microsoft Office PowerPoint</Application>
  <PresentationFormat>Widescreen</PresentationFormat>
  <Paragraphs>151</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Century Gothic</vt:lpstr>
      <vt:lpstr>Helvetica Neue</vt:lpstr>
      <vt:lpstr>inherit</vt:lpstr>
      <vt:lpstr>Wingdings 3</vt:lpstr>
      <vt:lpstr>Ion</vt:lpstr>
      <vt:lpstr>PowerPoint Presentation</vt:lpstr>
      <vt:lpstr>PowerPoint Presentation</vt:lpstr>
      <vt:lpstr>Income Type Distribution</vt:lpstr>
      <vt:lpstr>Distribution of Contract Type</vt:lpstr>
      <vt:lpstr>Distribution of Organization Type</vt:lpstr>
      <vt:lpstr>PowerPoint Presentation</vt:lpstr>
      <vt:lpstr>Distribution of Income Range</vt:lpstr>
      <vt:lpstr>Distribution of Income Type</vt:lpstr>
      <vt:lpstr>Distribution of Contract Type</vt:lpstr>
      <vt:lpstr>Distribution of Organization Type</vt:lpstr>
      <vt:lpstr>Correlation for target0 (No Difficulties)</vt:lpstr>
      <vt:lpstr>PowerPoint Presentation</vt:lpstr>
      <vt:lpstr>PowerPoint Presentation</vt:lpstr>
      <vt:lpstr>PowerPoint Presentation</vt:lpstr>
      <vt:lpstr>Outlier detection for target0 variables</vt:lpstr>
      <vt:lpstr>PowerPoint Presentation</vt:lpstr>
      <vt:lpstr>Boxplot of Credit Amount</vt:lpstr>
      <vt:lpstr>Boxplot of Annuity Amount</vt:lpstr>
      <vt:lpstr>Outlier detection for target1 variables</vt:lpstr>
      <vt:lpstr>Boxplot for Total Income Amount</vt:lpstr>
      <vt:lpstr>Boxplot of Credit Amount</vt:lpstr>
      <vt:lpstr>Boxplot of Annuity Amount</vt:lpstr>
      <vt:lpstr>Bivariate analysis of target0</vt:lpstr>
      <vt:lpstr>Boxplot analysis of Credit Amount and Education Status</vt:lpstr>
      <vt:lpstr>Boxplot of Income Amount and Education Status</vt:lpstr>
      <vt:lpstr>Bivariate analysis of target1 </vt:lpstr>
      <vt:lpstr>Boxplot analysis of Credit Amount and Education Status</vt:lpstr>
      <vt:lpstr>Boxplot of Income Amount and Education Status</vt:lpstr>
      <vt:lpstr>PowerPoint Presentation</vt:lpstr>
      <vt:lpstr>PowerPoint Presentation</vt:lpstr>
      <vt:lpstr>PowerPoint Presentation</vt:lpstr>
      <vt:lpstr>Count plot of Contract Type</vt:lpstr>
      <vt:lpstr>Count plot of Rejection Reasons</vt:lpstr>
      <vt:lpstr>Now we will discuss the data collected from different value wise defaulter as shown in the notebook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Lakshit Aswal</dc:creator>
  <cp:lastModifiedBy>Lakshit Aswal</cp:lastModifiedBy>
  <cp:revision>13</cp:revision>
  <dcterms:created xsi:type="dcterms:W3CDTF">2021-04-05T16:04:00Z</dcterms:created>
  <dcterms:modified xsi:type="dcterms:W3CDTF">2021-04-05T17:47:18Z</dcterms:modified>
</cp:coreProperties>
</file>