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3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stellar" panose="020A0402060406010301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Tw Cen MT" panose="020B06020201040206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D7E9D5-3907-4CD7-80AC-39CE7072D2C7}">
  <a:tblStyle styleId="{89D7E9D5-3907-4CD7-80AC-39CE7072D2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b8f09c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b8f09c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b8f09ce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3b8f09ce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3b8f09ce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3b8f09ce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3b8f09ce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3b8f09ce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3b8f09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3b8f09c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b8f09c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b8f09c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3b8f09ce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3b8f09ce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b8f09c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b8f09c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990fc4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990fc4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990fc4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990fc4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b8f09ce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b8f09ce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b8f09c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b8f09c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67735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836143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40422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8061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340658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910844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67099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707921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250175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325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9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773002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205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03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98615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580516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339631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473466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284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747383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390683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5609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6921818" y="3514087"/>
            <a:ext cx="269407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i="0" u="none" strike="noStrike" cap="none" dirty="0">
                <a:latin typeface=""/>
                <a:ea typeface="Arial"/>
                <a:cs typeface="Arial"/>
                <a:sym typeface="Arial"/>
              </a:rPr>
              <a:t>Group Members</a:t>
            </a:r>
            <a:endParaRPr lang="en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Sharath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Dharma Raja B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456300" y="1872621"/>
            <a:ext cx="2231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    Presenting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en-IN" b="1" dirty="0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n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2395596" y="2554862"/>
            <a:ext cx="474891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Fraud Detection - Warranty Claim</a:t>
            </a:r>
            <a:endParaRPr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9BB3D-811B-43F9-B59A-55F74D3B4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cap="none" dirty="0">
                <a:latin typeface=""/>
                <a:ea typeface="Verdana"/>
                <a:cs typeface="Verdana"/>
                <a:sym typeface="Verdana"/>
              </a:rPr>
              <a:t>Mentor Name : </a:t>
            </a:r>
            <a:r>
              <a:rPr lang="en-US" sz="1800" b="1" dirty="0">
                <a:latin typeface=""/>
                <a:ea typeface="Verdana"/>
                <a:cs typeface="Verdana"/>
                <a:sym typeface="Verdana"/>
              </a:rPr>
              <a:t>Neha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D191-50D2-4A27-921E-2EC0454025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200" y="1072445"/>
            <a:ext cx="2620962" cy="614363"/>
          </a:xfrm>
        </p:spPr>
        <p:txBody>
          <a:bodyPr>
            <a:no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- 6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ACC9B-1220-4AB9-8C4E-2E943287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1" y="78847"/>
            <a:ext cx="3448050" cy="10464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556006" y="473605"/>
            <a:ext cx="8520600" cy="972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1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Importance, Resampling &amp; CV</a:t>
            </a:r>
            <a:br>
              <a:rPr lang="en-IN" b="0" dirty="0">
                <a:effectLst/>
              </a:rPr>
            </a:br>
            <a:br>
              <a:rPr lang="en-IN" dirty="0"/>
            </a:br>
            <a:r>
              <a:rPr lang="en-IN" dirty="0"/>
              <a:t> 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1EFB5-808D-4EE6-9617-E8B3F888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94" y="1321292"/>
            <a:ext cx="8520600" cy="34164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Balancing the data Before Modeling.</a:t>
            </a:r>
          </a:p>
          <a:p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Resampling - SMOTE(Synthetic Minority Over Sampling Technique)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Cross Validation – K fold</a:t>
            </a:r>
          </a:p>
          <a:p>
            <a:endParaRPr lang="en-IN" dirty="0"/>
          </a:p>
        </p:txBody>
      </p:sp>
      <p:pic>
        <p:nvPicPr>
          <p:cNvPr id="9" name="Google Shape;356;p4">
            <a:extLst>
              <a:ext uri="{FF2B5EF4-FFF2-40B4-BE49-F238E27FC236}">
                <a16:creationId xmlns:a16="http://schemas.microsoft.com/office/drawing/2014/main" id="{D00BD4DF-4B2D-4B55-9F00-8919A9A2B9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3604" y="85264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5;p18">
            <a:extLst>
              <a:ext uri="{FF2B5EF4-FFF2-40B4-BE49-F238E27FC236}">
                <a16:creationId xmlns:a16="http://schemas.microsoft.com/office/drawing/2014/main" id="{654E8BCF-DF28-4962-A52C-105A83AC0F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2579" y="1056623"/>
            <a:ext cx="3217762" cy="1052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1;p24">
            <a:extLst>
              <a:ext uri="{FF2B5EF4-FFF2-40B4-BE49-F238E27FC236}">
                <a16:creationId xmlns:a16="http://schemas.microsoft.com/office/drawing/2014/main" id="{4543E54E-0E29-471E-9AC4-FF290ABE92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70449" t="61611"/>
          <a:stretch/>
        </p:blipFill>
        <p:spPr>
          <a:xfrm>
            <a:off x="7810377" y="1698171"/>
            <a:ext cx="970000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444AC-3CA8-4973-A678-A90BCAF74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046" y="2507015"/>
            <a:ext cx="5403121" cy="23455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 idx="4294967295"/>
          </p:nvPr>
        </p:nvSpPr>
        <p:spPr>
          <a:xfrm>
            <a:off x="622300" y="49005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</a:rPr>
              <a:t>Applying different models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057" y="1143485"/>
            <a:ext cx="3274748" cy="107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56;p4">
            <a:extLst>
              <a:ext uri="{FF2B5EF4-FFF2-40B4-BE49-F238E27FC236}">
                <a16:creationId xmlns:a16="http://schemas.microsoft.com/office/drawing/2014/main" id="{3EEC1586-052E-4FDA-BFCC-84333720319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1431" y="7869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5D557-B72E-4292-93E4-B616CFE90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367" y="1519572"/>
            <a:ext cx="4252383" cy="2868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594825" y="5116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</a:rPr>
              <a:t>Models Selection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1EAAE4-7F30-433E-B9E3-719438B3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548" y="1267152"/>
            <a:ext cx="4260300" cy="2902512"/>
          </a:xfrm>
        </p:spPr>
        <p:txBody>
          <a:bodyPr/>
          <a:lstStyle/>
          <a:p>
            <a:r>
              <a:rPr lang="en-US" dirty="0"/>
              <a:t> Random Forest accuracy is 93.22.</a:t>
            </a:r>
          </a:p>
          <a:p>
            <a:endParaRPr lang="en-US" dirty="0"/>
          </a:p>
          <a:p>
            <a:r>
              <a:rPr lang="en-US" dirty="0"/>
              <a:t>Here, is the classification report.</a:t>
            </a:r>
            <a:endParaRPr lang="en-IN" dirty="0"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9252" y="731375"/>
            <a:ext cx="3274748" cy="107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56;p4">
            <a:extLst>
              <a:ext uri="{FF2B5EF4-FFF2-40B4-BE49-F238E27FC236}">
                <a16:creationId xmlns:a16="http://schemas.microsoft.com/office/drawing/2014/main" id="{2CED82AA-95B5-49B9-9429-8683082919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EDE820-0E6B-45FD-A27B-7576E45AB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338" y="2463929"/>
            <a:ext cx="4543425" cy="1504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665075" y="58228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b="1" dirty="0">
                <a:solidFill>
                  <a:schemeClr val="bg1"/>
                </a:solidFill>
              </a:rPr>
              <a:t>Model </a:t>
            </a:r>
            <a:r>
              <a:rPr lang="en" sz="28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Google Shape;356;p4">
            <a:extLst>
              <a:ext uri="{FF2B5EF4-FFF2-40B4-BE49-F238E27FC236}">
                <a16:creationId xmlns:a16="http://schemas.microsoft.com/office/drawing/2014/main" id="{210FCCE1-544D-4695-9220-AC49CBCACC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7423" y="87485"/>
            <a:ext cx="1187051" cy="411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64;p14">
            <a:extLst>
              <a:ext uri="{FF2B5EF4-FFF2-40B4-BE49-F238E27FC236}">
                <a16:creationId xmlns:a16="http://schemas.microsoft.com/office/drawing/2014/main" id="{799957EE-04EA-4494-967E-4D7586EE0C53}"/>
              </a:ext>
            </a:extLst>
          </p:cNvPr>
          <p:cNvGrpSpPr/>
          <p:nvPr/>
        </p:nvGrpSpPr>
        <p:grpSpPr>
          <a:xfrm>
            <a:off x="5443081" y="685817"/>
            <a:ext cx="3569941" cy="1469934"/>
            <a:chOff x="595423" y="1892595"/>
            <a:chExt cx="7949214" cy="2567771"/>
          </a:xfrm>
        </p:grpSpPr>
        <p:sp>
          <p:nvSpPr>
            <p:cNvPr id="8" name="Google Shape;65;p14">
              <a:extLst>
                <a:ext uri="{FF2B5EF4-FFF2-40B4-BE49-F238E27FC236}">
                  <a16:creationId xmlns:a16="http://schemas.microsoft.com/office/drawing/2014/main" id="{1CA9F253-B44C-436A-9226-0CD47D6BAD8E}"/>
                </a:ext>
              </a:extLst>
            </p:cNvPr>
            <p:cNvSpPr/>
            <p:nvPr/>
          </p:nvSpPr>
          <p:spPr>
            <a:xfrm>
              <a:off x="595423" y="1912070"/>
              <a:ext cx="2256939" cy="990618"/>
            </a:xfrm>
            <a:prstGeom prst="roundRect">
              <a:avLst>
                <a:gd name="adj" fmla="val 16667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Formulate the Problem</a:t>
              </a:r>
              <a:endParaRPr sz="1100" dirty="0"/>
            </a:p>
          </p:txBody>
        </p:sp>
        <p:sp>
          <p:nvSpPr>
            <p:cNvPr id="9" name="Google Shape;66;p14">
              <a:extLst>
                <a:ext uri="{FF2B5EF4-FFF2-40B4-BE49-F238E27FC236}">
                  <a16:creationId xmlns:a16="http://schemas.microsoft.com/office/drawing/2014/main" id="{5C907462-929F-4AA1-98A8-2C64E6894973}"/>
                </a:ext>
              </a:extLst>
            </p:cNvPr>
            <p:cNvSpPr/>
            <p:nvPr/>
          </p:nvSpPr>
          <p:spPr>
            <a:xfrm>
              <a:off x="3437680" y="1892595"/>
              <a:ext cx="2264700" cy="1010100"/>
            </a:xfrm>
            <a:prstGeom prst="roundRect">
              <a:avLst>
                <a:gd name="adj" fmla="val 16667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 Processing &amp; EDA</a:t>
              </a:r>
              <a:endParaRPr sz="1100" dirty="0"/>
            </a:p>
          </p:txBody>
        </p:sp>
        <p:sp>
          <p:nvSpPr>
            <p:cNvPr id="10" name="Google Shape;67;p14">
              <a:extLst>
                <a:ext uri="{FF2B5EF4-FFF2-40B4-BE49-F238E27FC236}">
                  <a16:creationId xmlns:a16="http://schemas.microsoft.com/office/drawing/2014/main" id="{6FB9B6F2-CA24-4974-8337-2BAC264F28FE}"/>
                </a:ext>
              </a:extLst>
            </p:cNvPr>
            <p:cNvSpPr/>
            <p:nvPr/>
          </p:nvSpPr>
          <p:spPr>
            <a:xfrm>
              <a:off x="6279937" y="1892595"/>
              <a:ext cx="2264700" cy="1010100"/>
            </a:xfrm>
            <a:prstGeom prst="roundRect">
              <a:avLst>
                <a:gd name="adj" fmla="val 16667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 Development</a:t>
              </a:r>
              <a:endParaRPr sz="900" dirty="0"/>
            </a:p>
          </p:txBody>
        </p:sp>
        <p:sp>
          <p:nvSpPr>
            <p:cNvPr id="11" name="Google Shape;68;p14">
              <a:extLst>
                <a:ext uri="{FF2B5EF4-FFF2-40B4-BE49-F238E27FC236}">
                  <a16:creationId xmlns:a16="http://schemas.microsoft.com/office/drawing/2014/main" id="{60C233F9-763F-4770-8973-A5C15DA91738}"/>
                </a:ext>
              </a:extLst>
            </p:cNvPr>
            <p:cNvSpPr/>
            <p:nvPr/>
          </p:nvSpPr>
          <p:spPr>
            <a:xfrm>
              <a:off x="6279936" y="3450266"/>
              <a:ext cx="2264700" cy="1010100"/>
            </a:xfrm>
            <a:prstGeom prst="roundRect">
              <a:avLst>
                <a:gd name="adj" fmla="val 16667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 Validation</a:t>
              </a:r>
              <a:endParaRPr sz="1200" dirty="0"/>
            </a:p>
          </p:txBody>
        </p:sp>
        <p:sp>
          <p:nvSpPr>
            <p:cNvPr id="12" name="Google Shape;69;p14">
              <a:extLst>
                <a:ext uri="{FF2B5EF4-FFF2-40B4-BE49-F238E27FC236}">
                  <a16:creationId xmlns:a16="http://schemas.microsoft.com/office/drawing/2014/main" id="{26DFB9C4-50FE-40AA-9D84-F696F1424D4A}"/>
                </a:ext>
              </a:extLst>
            </p:cNvPr>
            <p:cNvSpPr/>
            <p:nvPr/>
          </p:nvSpPr>
          <p:spPr>
            <a:xfrm>
              <a:off x="3382969" y="3427237"/>
              <a:ext cx="2264699" cy="10101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54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 Deployment</a:t>
              </a:r>
              <a:endParaRPr sz="1050" dirty="0"/>
            </a:p>
          </p:txBody>
        </p:sp>
        <p:sp>
          <p:nvSpPr>
            <p:cNvPr id="13" name="Google Shape;70;p14">
              <a:extLst>
                <a:ext uri="{FF2B5EF4-FFF2-40B4-BE49-F238E27FC236}">
                  <a16:creationId xmlns:a16="http://schemas.microsoft.com/office/drawing/2014/main" id="{950E5776-9BCE-4A2A-B7DB-AC2C7DE1EDD1}"/>
                </a:ext>
              </a:extLst>
            </p:cNvPr>
            <p:cNvSpPr/>
            <p:nvPr/>
          </p:nvSpPr>
          <p:spPr>
            <a:xfrm>
              <a:off x="2860158" y="2264735"/>
              <a:ext cx="577500" cy="26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71;p14">
              <a:extLst>
                <a:ext uri="{FF2B5EF4-FFF2-40B4-BE49-F238E27FC236}">
                  <a16:creationId xmlns:a16="http://schemas.microsoft.com/office/drawing/2014/main" id="{F550AF23-6C13-4111-8B52-43EE51FACEC5}"/>
                </a:ext>
              </a:extLst>
            </p:cNvPr>
            <p:cNvSpPr/>
            <p:nvPr/>
          </p:nvSpPr>
          <p:spPr>
            <a:xfrm>
              <a:off x="5710176" y="2284228"/>
              <a:ext cx="577500" cy="26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72;p14">
              <a:extLst>
                <a:ext uri="{FF2B5EF4-FFF2-40B4-BE49-F238E27FC236}">
                  <a16:creationId xmlns:a16="http://schemas.microsoft.com/office/drawing/2014/main" id="{77E9179B-B760-442D-8D4D-29BB3F8CA261}"/>
                </a:ext>
              </a:extLst>
            </p:cNvPr>
            <p:cNvSpPr/>
            <p:nvPr/>
          </p:nvSpPr>
          <p:spPr>
            <a:xfrm>
              <a:off x="7280101" y="2902688"/>
              <a:ext cx="264300" cy="5475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3;p14">
              <a:extLst>
                <a:ext uri="{FF2B5EF4-FFF2-40B4-BE49-F238E27FC236}">
                  <a16:creationId xmlns:a16="http://schemas.microsoft.com/office/drawing/2014/main" id="{150B4772-B82E-4217-BBAE-32452E1BA18F}"/>
                </a:ext>
              </a:extLst>
            </p:cNvPr>
            <p:cNvSpPr/>
            <p:nvPr/>
          </p:nvSpPr>
          <p:spPr>
            <a:xfrm>
              <a:off x="5717938" y="3827721"/>
              <a:ext cx="569700" cy="2658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78DF38-0A1A-414B-BEFA-91C276C7B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9" y="1318950"/>
            <a:ext cx="6523030" cy="37227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CA5A3-B881-4082-83C7-5B479B28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50" y="633900"/>
            <a:ext cx="2808000" cy="755700"/>
          </a:xfrm>
        </p:spPr>
        <p:txBody>
          <a:bodyPr/>
          <a:lstStyle/>
          <a:p>
            <a:r>
              <a:rPr lang="en-US" sz="2400" b="1" dirty="0">
                <a:latin typeface=""/>
              </a:rPr>
              <a:t>Challenges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033A7-0F7D-4280-81EE-135765051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data is imbalanced</a:t>
            </a:r>
          </a:p>
          <a:p>
            <a:r>
              <a:rPr lang="en-US" sz="1600" dirty="0"/>
              <a:t>The given data is very less</a:t>
            </a:r>
          </a:p>
          <a:p>
            <a:r>
              <a:rPr lang="en-US" sz="1600" dirty="0"/>
              <a:t>Categorical columns having more unique values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89ED7-D94D-4385-8E7A-34BA1739B9C2}"/>
              </a:ext>
            </a:extLst>
          </p:cNvPr>
          <p:cNvSpPr txBox="1"/>
          <p:nvPr/>
        </p:nvSpPr>
        <p:spPr>
          <a:xfrm>
            <a:off x="3589959" y="555600"/>
            <a:ext cx="467454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0070C0"/>
              </a:solidFill>
              <a:latin typeface=""/>
            </a:endParaRPr>
          </a:p>
          <a:p>
            <a:r>
              <a:rPr lang="en-IN" sz="2400" b="1" dirty="0">
                <a:latin typeface=""/>
              </a:rPr>
              <a:t>How did you Overcome?</a:t>
            </a:r>
          </a:p>
          <a:p>
            <a:endParaRPr lang="en-IN" sz="2400" b="1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"/>
              </a:rPr>
              <a:t>The </a:t>
            </a:r>
            <a:r>
              <a:rPr lang="en-US" sz="1600" dirty="0"/>
              <a:t>imbalanced data handled with resampling technique –SMOTE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we are having very less records we didn’t gone for train and test split method instead we have used K fold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Categorical columns having more unique values handled with encoding and by using features importance  we have eliminated          the less important features</a:t>
            </a:r>
          </a:p>
          <a:p>
            <a:endParaRPr lang="en-US" sz="1600" dirty="0"/>
          </a:p>
        </p:txBody>
      </p:sp>
      <p:pic>
        <p:nvPicPr>
          <p:cNvPr id="6" name="Google Shape;356;p4">
            <a:extLst>
              <a:ext uri="{FF2B5EF4-FFF2-40B4-BE49-F238E27FC236}">
                <a16:creationId xmlns:a16="http://schemas.microsoft.com/office/drawing/2014/main" id="{F1B08D61-8C2A-491B-A13F-76E9E2610F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7423" y="8748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09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965750" y="974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	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		</a:t>
            </a:r>
            <a:r>
              <a:rPr lang="en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THANK YOU!</a:t>
            </a:r>
            <a:endParaRPr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6;p2">
            <a:extLst>
              <a:ext uri="{FF2B5EF4-FFF2-40B4-BE49-F238E27FC236}">
                <a16:creationId xmlns:a16="http://schemas.microsoft.com/office/drawing/2014/main" id="{0C346B43-C9E0-4825-9C51-31F61C438C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2205" y="9056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32;p2">
            <a:extLst>
              <a:ext uri="{FF2B5EF4-FFF2-40B4-BE49-F238E27FC236}">
                <a16:creationId xmlns:a16="http://schemas.microsoft.com/office/drawing/2014/main" id="{F6230479-2B98-488A-A45C-243B465B9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4337" y="1026739"/>
            <a:ext cx="852011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200" b="1" i="0" u="none" strike="noStrike" cap="none" dirty="0">
                <a:latin typeface=""/>
                <a:ea typeface="Arial"/>
                <a:cs typeface="Arial"/>
                <a:sym typeface="Arial"/>
              </a:rPr>
              <a:t>Business</a:t>
            </a:r>
            <a:r>
              <a:rPr lang="en-US" sz="2000" b="1" i="0" u="none" strike="noStrike" cap="none" dirty="0">
                <a:latin typeface=""/>
                <a:ea typeface="Arial"/>
                <a:cs typeface="Arial"/>
                <a:sym typeface="Arial"/>
              </a:rPr>
              <a:t> Problem:</a:t>
            </a:r>
            <a:endParaRPr sz="2000" b="0" i="0" u="none" strike="noStrike" cap="none" dirty="0">
              <a:latin typeface="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7;p2">
            <a:extLst>
              <a:ext uri="{FF2B5EF4-FFF2-40B4-BE49-F238E27FC236}">
                <a16:creationId xmlns:a16="http://schemas.microsoft.com/office/drawing/2014/main" id="{E9B4CF5B-44EC-455A-A5DF-B3E19A566A14}"/>
              </a:ext>
            </a:extLst>
          </p:cNvPr>
          <p:cNvSpPr txBox="1"/>
          <p:nvPr/>
        </p:nvSpPr>
        <p:spPr>
          <a:xfrm>
            <a:off x="644337" y="1750918"/>
            <a:ext cx="751299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spAutoFit/>
          </a:bodyPr>
          <a:lstStyle/>
          <a:p>
            <a:pPr>
              <a:buSzPts val="1100"/>
            </a:pPr>
            <a:r>
              <a:rPr lang="en-US" sz="1600" dirty="0">
                <a:latin typeface=""/>
                <a:cs typeface="Calibri" panose="020F0502020204030204" pitchFamily="34" charset="0"/>
                <a:sym typeface="Century Gothic"/>
              </a:rPr>
              <a:t>To detect </a:t>
            </a:r>
            <a:r>
              <a:rPr lang="en-US" sz="1600" dirty="0">
                <a:latin typeface=""/>
                <a:cs typeface="Calibri" panose="020F0502020204030204" pitchFamily="34" charset="0"/>
                <a:sym typeface="Verdana"/>
              </a:rPr>
              <a:t>fraudulent/Genuine warranty</a:t>
            </a:r>
            <a:r>
              <a:rPr lang="en-US" sz="1600" dirty="0">
                <a:latin typeface=""/>
                <a:cs typeface="Calibri" panose="020F0502020204030204" pitchFamily="34" charset="0"/>
                <a:sym typeface="Century Gothic"/>
              </a:rPr>
              <a:t> Claim/Complain requested  by Customer</a:t>
            </a:r>
            <a:endParaRPr sz="1600" dirty="0">
              <a:latin typeface=""/>
              <a:cs typeface="Calibri" panose="020F0502020204030204" pitchFamily="34" charset="0"/>
            </a:endParaRPr>
          </a:p>
        </p:txBody>
      </p:sp>
      <p:sp>
        <p:nvSpPr>
          <p:cNvPr id="7" name="Google Shape;335;p2">
            <a:extLst>
              <a:ext uri="{FF2B5EF4-FFF2-40B4-BE49-F238E27FC236}">
                <a16:creationId xmlns:a16="http://schemas.microsoft.com/office/drawing/2014/main" id="{FF4528B1-0EB8-4DA7-8AD0-53BCF89C3561}"/>
              </a:ext>
            </a:extLst>
          </p:cNvPr>
          <p:cNvSpPr txBox="1"/>
          <p:nvPr/>
        </p:nvSpPr>
        <p:spPr>
          <a:xfrm>
            <a:off x="644337" y="2356326"/>
            <a:ext cx="256957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1" dirty="0">
                <a:latin typeface=""/>
                <a:sym typeface="Century Gothic"/>
              </a:rPr>
              <a:t>Objective</a:t>
            </a:r>
            <a:r>
              <a:rPr lang="en-US" sz="2000" b="1" dirty="0">
                <a:latin typeface=""/>
                <a:sym typeface="Century Gothic"/>
              </a:rPr>
              <a:t>:</a:t>
            </a:r>
            <a:endParaRPr sz="2000" b="1" dirty="0">
              <a:latin typeface=""/>
            </a:endParaRPr>
          </a:p>
        </p:txBody>
      </p:sp>
      <p:sp>
        <p:nvSpPr>
          <p:cNvPr id="8" name="Google Shape;333;p2">
            <a:extLst>
              <a:ext uri="{FF2B5EF4-FFF2-40B4-BE49-F238E27FC236}">
                <a16:creationId xmlns:a16="http://schemas.microsoft.com/office/drawing/2014/main" id="{BDB46F0F-9B76-44B9-B657-E6629F2F5B14}"/>
              </a:ext>
            </a:extLst>
          </p:cNvPr>
          <p:cNvSpPr txBox="1"/>
          <p:nvPr/>
        </p:nvSpPr>
        <p:spPr>
          <a:xfrm>
            <a:off x="644337" y="3025605"/>
            <a:ext cx="832104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latin typeface=""/>
                <a:cs typeface="Calibri" panose="020F0502020204030204" pitchFamily="34" charset="0"/>
                <a:sym typeface="Verdana"/>
              </a:rPr>
              <a:t>The objective of the analysis is to predict an appliances TV&amp; AC sold, what is the probability that customer would file fraudulent/Genuine warranty and to understand important factors associated with them.</a:t>
            </a:r>
          </a:p>
        </p:txBody>
      </p:sp>
    </p:spTree>
    <p:extLst>
      <p:ext uri="{BB962C8B-B14F-4D97-AF65-F5344CB8AC3E}">
        <p14:creationId xmlns:p14="http://schemas.microsoft.com/office/powerpoint/2010/main" val="408152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60425"/>
            <a:ext cx="8520600" cy="4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chemeClr val="tx1"/>
                </a:solidFill>
              </a:rPr>
              <a:t>      Project Architecture / Project Flow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595423" y="1892595"/>
            <a:ext cx="7949214" cy="2567771"/>
            <a:chOff x="595423" y="1892595"/>
            <a:chExt cx="7949214" cy="2567771"/>
          </a:xfrm>
        </p:grpSpPr>
        <p:sp>
          <p:nvSpPr>
            <p:cNvPr id="65" name="Google Shape;65;p14"/>
            <p:cNvSpPr/>
            <p:nvPr/>
          </p:nvSpPr>
          <p:spPr>
            <a:xfrm>
              <a:off x="595423" y="1912070"/>
              <a:ext cx="2264700" cy="1010100"/>
            </a:xfrm>
            <a:prstGeom prst="roundRect">
              <a:avLst>
                <a:gd name="adj" fmla="val 16667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Understand the Problem</a:t>
              </a:r>
              <a:endParaRPr dirty="0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437680" y="1892595"/>
              <a:ext cx="2264700" cy="1010100"/>
            </a:xfrm>
            <a:prstGeom prst="roundRect">
              <a:avLst>
                <a:gd name="adj" fmla="val 16667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 Processing &amp; EDA</a:t>
              </a:r>
              <a:endParaRPr dirty="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279937" y="1892595"/>
              <a:ext cx="2264700" cy="1010100"/>
            </a:xfrm>
            <a:prstGeom prst="roundRect">
              <a:avLst>
                <a:gd name="adj" fmla="val 16667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 Development</a:t>
              </a:r>
              <a:endParaRPr dirty="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279936" y="3450266"/>
              <a:ext cx="2264700" cy="1010100"/>
            </a:xfrm>
            <a:prstGeom prst="roundRect">
              <a:avLst>
                <a:gd name="adj" fmla="val 16667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 Validation</a:t>
              </a:r>
              <a:endParaRPr dirty="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437680" y="3450265"/>
              <a:ext cx="2264700" cy="1010100"/>
            </a:xfrm>
            <a:prstGeom prst="roundRect">
              <a:avLst>
                <a:gd name="adj" fmla="val 16667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 Deployment</a:t>
              </a:r>
              <a:endParaRPr dirty="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860158" y="2264735"/>
              <a:ext cx="577500" cy="26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710176" y="2284228"/>
              <a:ext cx="577500" cy="26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280101" y="2902688"/>
              <a:ext cx="264300" cy="5475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717938" y="3827721"/>
              <a:ext cx="569700" cy="2658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A2C816"/>
            </a:solidFill>
            <a:ln w="25400" cap="flat" cmpd="sng">
              <a:solidFill>
                <a:srgbClr val="769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Google Shape;356;p4">
            <a:extLst>
              <a:ext uri="{FF2B5EF4-FFF2-40B4-BE49-F238E27FC236}">
                <a16:creationId xmlns:a16="http://schemas.microsoft.com/office/drawing/2014/main" id="{C8AB4478-60F4-4F43-80AE-C9418FD5C2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585" y="5296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623400" y="8170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</a:rPr>
              <a:t>Objective: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553459" y="1263650"/>
            <a:ext cx="6183891" cy="364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>
                <a:latin typeface=""/>
                <a:cs typeface="Calibri" panose="020F0502020204030204" pitchFamily="34" charset="0"/>
                <a:sym typeface="Verdana"/>
              </a:rPr>
              <a:t>The objective of the analysis is to predict an appliances TV&amp; AC sold, what is the probability that customer would file fraudulent/Genuine warranty and to understand important factors associated with them.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122" y="581129"/>
            <a:ext cx="3374683" cy="138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6;p4">
            <a:extLst>
              <a:ext uri="{FF2B5EF4-FFF2-40B4-BE49-F238E27FC236}">
                <a16:creationId xmlns:a16="http://schemas.microsoft.com/office/drawing/2014/main" id="{20A6E5CA-7369-4719-A6B8-E7A85083FA3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1463" y="8204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45100" y="2211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Data Processing &amp; Exploratory 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</a:rPr>
              <a:t>Data Analysis (EDA)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tx1"/>
              </a:solidFill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61975"/>
            <a:ext cx="8571600" cy="3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	Total Records : </a:t>
            </a:r>
            <a:r>
              <a:rPr lang="en-US" dirty="0">
                <a:latin typeface=""/>
                <a:cs typeface="Calibri" panose="020F0502020204030204" pitchFamily="34" charset="0"/>
              </a:rPr>
              <a:t>358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 	Features :</a:t>
            </a:r>
            <a:r>
              <a:rPr lang="en-US" sz="1400" dirty="0">
                <a:solidFill>
                  <a:schemeClr val="dk1"/>
                </a:solidFill>
                <a:latin typeface=""/>
                <a:cs typeface="Calibri" panose="020F0502020204030204" pitchFamily="34" charset="0"/>
              </a:rPr>
              <a:t> 20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	</a:t>
            </a:r>
            <a:r>
              <a:rPr lang="en" b="1" dirty="0">
                <a:solidFill>
                  <a:schemeClr val="dk1"/>
                </a:solidFill>
              </a:rPr>
              <a:t>Missing values : N</a:t>
            </a:r>
            <a:r>
              <a:rPr lang="en" dirty="0">
                <a:solidFill>
                  <a:schemeClr val="dk1"/>
                </a:solidFill>
              </a:rPr>
              <a:t>one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6238" y="961975"/>
            <a:ext cx="3217762" cy="1052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01C97-6EAD-4DEF-89EE-8743B7E79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736"/>
          <a:stretch/>
        </p:blipFill>
        <p:spPr>
          <a:xfrm>
            <a:off x="194088" y="2469374"/>
            <a:ext cx="8755824" cy="1505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oogle Shape;356;p4">
            <a:extLst>
              <a:ext uri="{FF2B5EF4-FFF2-40B4-BE49-F238E27FC236}">
                <a16:creationId xmlns:a16="http://schemas.microsoft.com/office/drawing/2014/main" id="{EF4E0D74-2001-4C7B-A3FB-6399D0A9BB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5504" y="263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852125" y="20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b="1" dirty="0">
                <a:solidFill>
                  <a:schemeClr val="tx1"/>
                </a:solidFill>
              </a:rPr>
              <a:t>Preliminary EDA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458309" y="2155653"/>
            <a:ext cx="2685691" cy="24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Total Records : 358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Features : 20</a:t>
            </a:r>
            <a:endParaRPr sz="1800" b="1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latin typeface=""/>
                <a:cs typeface="Calibri" panose="020F0502020204030204" pitchFamily="34" charset="0"/>
              </a:rPr>
              <a:t>No Missing values observed in given dataset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sz="1600" dirty="0">
              <a:latin typeface="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"/>
                <a:cs typeface="Calibri" panose="020F0502020204030204" pitchFamily="34" charset="0"/>
              </a:rPr>
              <a:t>Identified unique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4413" y="556442"/>
            <a:ext cx="3217762" cy="1052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56;p4">
            <a:extLst>
              <a:ext uri="{FF2B5EF4-FFF2-40B4-BE49-F238E27FC236}">
                <a16:creationId xmlns:a16="http://schemas.microsoft.com/office/drawing/2014/main" id="{C2FBF69E-0979-4044-916C-B21126AD529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154" y="77611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833AD-A0EA-4E07-8953-06D1B186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5" y="807176"/>
            <a:ext cx="3217762" cy="4246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E310B-E721-4745-9ABA-D1D1854134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42"/>
          <a:stretch/>
        </p:blipFill>
        <p:spPr>
          <a:xfrm>
            <a:off x="3302707" y="1432985"/>
            <a:ext cx="3217763" cy="362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623400" y="3502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ts val="2800"/>
            </a:pPr>
            <a:r>
              <a:rPr lang="en" b="1" dirty="0">
                <a:solidFill>
                  <a:schemeClr val="tx1"/>
                </a:solidFill>
              </a:rPr>
              <a:t>Following image shows </a:t>
            </a:r>
            <a:br>
              <a:rPr lang="en" b="1" dirty="0">
                <a:solidFill>
                  <a:srgbClr val="002776"/>
                </a:solidFill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mean, std, min-max and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upper lower quartile range.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043" y="511604"/>
            <a:ext cx="3217762" cy="1052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23C75-50AE-4FEF-BF25-2F26F2659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590230"/>
            <a:ext cx="6662420" cy="3374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" name="Google Shape;356;p4">
            <a:extLst>
              <a:ext uri="{FF2B5EF4-FFF2-40B4-BE49-F238E27FC236}">
                <a16:creationId xmlns:a16="http://schemas.microsoft.com/office/drawing/2014/main" id="{C52F1241-EB2D-4EF2-A102-28BE0BB4478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0826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5;p18">
            <a:extLst>
              <a:ext uri="{FF2B5EF4-FFF2-40B4-BE49-F238E27FC236}">
                <a16:creationId xmlns:a16="http://schemas.microsoft.com/office/drawing/2014/main" id="{26101378-08D7-4F5B-A29C-E973F1368E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2538" y="558647"/>
            <a:ext cx="3217762" cy="1052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56;p4">
            <a:extLst>
              <a:ext uri="{FF2B5EF4-FFF2-40B4-BE49-F238E27FC236}">
                <a16:creationId xmlns:a16="http://schemas.microsoft.com/office/drawing/2014/main" id="{66914FF8-4D46-4809-B034-33648A50C1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7254" y="129788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1E210-8C71-457A-B3D5-E076B1BA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00" y="462444"/>
            <a:ext cx="8520600" cy="572700"/>
          </a:xfrm>
        </p:spPr>
        <p:txBody>
          <a:bodyPr>
            <a:normAutofit/>
          </a:bodyPr>
          <a:lstStyle/>
          <a:p>
            <a:r>
              <a:rPr lang="en-US" b="1" dirty="0">
                <a:latin typeface=""/>
              </a:rPr>
              <a:t>Dummy Encoding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453C6-3206-4C5D-A587-71549459B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dummy variable for each columns.</a:t>
            </a:r>
            <a:endParaRPr lang="en-IN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7FF14D47-EA8C-4FA6-A6EF-FCFDCA2F8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64" y="1948363"/>
            <a:ext cx="7655291" cy="3094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25864" y="5116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dirty="0">
                <a:latin typeface=""/>
                <a:cs typeface="Calibri" panose="020F0502020204030204" pitchFamily="34" charset="0"/>
              </a:rPr>
              <a:t>I</a:t>
            </a:r>
            <a:r>
              <a:rPr lang="en-US" sz="2800" b="1" dirty="0">
                <a:latin typeface=""/>
                <a:cs typeface="Calibri" panose="020F0502020204030204" pitchFamily="34" charset="0"/>
              </a:rPr>
              <a:t>mbalanced Data &amp; Resampling Techniques</a:t>
            </a:r>
            <a:br>
              <a:rPr lang="en-US" sz="2400" dirty="0">
                <a:latin typeface=""/>
                <a:cs typeface="Calibri" panose="020F0502020204030204" pitchFamily="34" charset="0"/>
              </a:rPr>
            </a:br>
            <a:endParaRPr dirty="0"/>
          </a:p>
        </p:txBody>
      </p:sp>
      <p:pic>
        <p:nvPicPr>
          <p:cNvPr id="7" name="Google Shape;105;p18">
            <a:extLst>
              <a:ext uri="{FF2B5EF4-FFF2-40B4-BE49-F238E27FC236}">
                <a16:creationId xmlns:a16="http://schemas.microsoft.com/office/drawing/2014/main" id="{75B3BDBA-CAF7-4F46-97AC-E62FA7F461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8702" y="1037750"/>
            <a:ext cx="3217762" cy="1052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56;p4">
            <a:extLst>
              <a:ext uri="{FF2B5EF4-FFF2-40B4-BE49-F238E27FC236}">
                <a16:creationId xmlns:a16="http://schemas.microsoft.com/office/drawing/2014/main" id="{23D5196C-8DBF-48E7-9ACB-3D1B6EB9EE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1054" y="65438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3CD717-09DB-4AB3-9A24-F064637A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990" y="2090657"/>
            <a:ext cx="4151064" cy="26400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FE2485-2480-45B5-9D54-66496AA31DE4}"/>
              </a:ext>
            </a:extLst>
          </p:cNvPr>
          <p:cNvSpPr txBox="1">
            <a:spLocks/>
          </p:cNvSpPr>
          <p:nvPr/>
        </p:nvSpPr>
        <p:spPr>
          <a:xfrm>
            <a:off x="525864" y="1610450"/>
            <a:ext cx="6311656" cy="217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/>
                </a:solidFill>
                <a:effectLst/>
                <a:latin typeface="+mj-lt"/>
              </a:rPr>
              <a:t>Resampling techniques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2"/>
              </a:solidFill>
              <a:effectLst/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"/>
                <a:cs typeface="Calibri" panose="020F0502020204030204" pitchFamily="34" charset="0"/>
              </a:rPr>
              <a:t>Oversampling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"/>
                <a:cs typeface="Calibri" panose="020F0502020204030204" pitchFamily="34" charset="0"/>
              </a:rPr>
              <a:t>Undersampling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2800"/>
              <a:buNone/>
            </a:pPr>
            <a:endParaRPr lang="en-US" dirty="0">
              <a:latin typeface="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"/>
                <a:cs typeface="Calibri" panose="020F0502020204030204" pitchFamily="34" charset="0"/>
              </a:rPr>
              <a:t>Ensemble Methods</a:t>
            </a:r>
            <a:endParaRPr lang="en-IN" dirty="0">
              <a:latin typeface="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371</Words>
  <Application>Microsoft Office PowerPoint</Application>
  <PresentationFormat>On-screen Show (16:9)</PresentationFormat>
  <Paragraphs>81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Helvetica Neue</vt:lpstr>
      <vt:lpstr>Lato</vt:lpstr>
      <vt:lpstr>Tw Cen MT</vt:lpstr>
      <vt:lpstr>Inter</vt:lpstr>
      <vt:lpstr>Calibri</vt:lpstr>
      <vt:lpstr>Arial</vt:lpstr>
      <vt:lpstr>Castellar</vt:lpstr>
      <vt:lpstr>Circuit</vt:lpstr>
      <vt:lpstr>Group - 6</vt:lpstr>
      <vt:lpstr>Business Problem:</vt:lpstr>
      <vt:lpstr>PowerPoint Presentation</vt:lpstr>
      <vt:lpstr>Objective:</vt:lpstr>
      <vt:lpstr>Data Processing &amp; Exploratory  Data Analysis (EDA) </vt:lpstr>
      <vt:lpstr>Preliminary EDA   </vt:lpstr>
      <vt:lpstr>Following image shows  mean, std, min-max and  upper lower quartile range.  </vt:lpstr>
      <vt:lpstr>Dummy Encoding</vt:lpstr>
      <vt:lpstr>Imbalanced Data &amp; Resampling Techniques </vt:lpstr>
      <vt:lpstr>Feature Importance, Resampling &amp; CV   </vt:lpstr>
      <vt:lpstr>Applying different models</vt:lpstr>
      <vt:lpstr>Models Selection</vt:lpstr>
      <vt:lpstr>Model Deployment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71 Group - 6</dc:title>
  <dc:creator>Sharath p</dc:creator>
  <cp:lastModifiedBy>Sharath p</cp:lastModifiedBy>
  <cp:revision>7</cp:revision>
  <dcterms:modified xsi:type="dcterms:W3CDTF">2021-10-08T08:53:17Z</dcterms:modified>
</cp:coreProperties>
</file>