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2" r:id="rId3"/>
  </p:sldMasterIdLst>
  <p:notesMasterIdLst>
    <p:notesMasterId r:id="rId9"/>
  </p:notesMasterIdLst>
  <p:handoutMasterIdLst>
    <p:handoutMasterId r:id="rId22"/>
  </p:handoutMasterIdLst>
  <p:sldIdLst>
    <p:sldId id="360" r:id="rId4"/>
    <p:sldId id="494" r:id="rId5"/>
    <p:sldId id="511" r:id="rId6"/>
    <p:sldId id="328" r:id="rId7"/>
    <p:sldId id="326" r:id="rId8"/>
    <p:sldId id="512" r:id="rId10"/>
    <p:sldId id="329" r:id="rId11"/>
    <p:sldId id="331" r:id="rId12"/>
    <p:sldId id="513" r:id="rId13"/>
    <p:sldId id="344" r:id="rId14"/>
    <p:sldId id="533" r:id="rId15"/>
    <p:sldId id="341" r:id="rId16"/>
    <p:sldId id="532" r:id="rId17"/>
    <p:sldId id="345" r:id="rId18"/>
    <p:sldId id="540" r:id="rId19"/>
    <p:sldId id="332" r:id="rId20"/>
    <p:sldId id="515" r:id="rId2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3" d="100"/>
          <a:sy n="133" d="100"/>
        </p:scale>
        <p:origin x="90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Model Score on balanced dataset</a:t>
            </a:r>
            <a:endParaRPr lang="en-I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64833059660646"/>
          <c:y val="0.199958123953099"/>
          <c:w val="0.716461412151067"/>
          <c:h val="0.7385678391959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SVM</c:v>
                </c:pt>
                <c:pt idx="1">
                  <c:v>Logistic Regression</c:v>
                </c:pt>
                <c:pt idx="2">
                  <c:v>Random Forest</c:v>
                </c:pt>
                <c:pt idx="3">
                  <c:v>XGBoost</c:v>
                </c:pt>
                <c:pt idx="4">
                  <c:v>LightGB</c:v>
                </c:pt>
                <c:pt idx="5">
                  <c:v>Navies Bayes</c:v>
                </c:pt>
                <c:pt idx="6">
                  <c:v>KNN</c:v>
                </c:pt>
                <c:pt idx="7">
                  <c:v>Decision Tree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0.9552</c:v>
                </c:pt>
                <c:pt idx="1">
                  <c:v>0.9442</c:v>
                </c:pt>
                <c:pt idx="2">
                  <c:v>0.939</c:v>
                </c:pt>
                <c:pt idx="3">
                  <c:v>0.9375</c:v>
                </c:pt>
                <c:pt idx="4">
                  <c:v>0.9365</c:v>
                </c:pt>
                <c:pt idx="5">
                  <c:v>0.9177</c:v>
                </c:pt>
                <c:pt idx="6">
                  <c:v>0.7516</c:v>
                </c:pt>
                <c:pt idx="7">
                  <c:v>0.4519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40"/>
        <c:overlap val="-40"/>
        <c:axId val="570832173"/>
        <c:axId val="187762450"/>
      </c:barChart>
      <c:catAx>
        <c:axId val="570832173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altLang="en-US"/>
                  <a:t>Model</a:t>
                </a:r>
                <a:endParaRPr lang="en-I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7762450"/>
        <c:crosses val="autoZero"/>
        <c:auto val="1"/>
        <c:lblAlgn val="ctr"/>
        <c:lblOffset val="100"/>
        <c:noMultiLvlLbl val="0"/>
      </c:catAx>
      <c:valAx>
        <c:axId val="18776245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altLang="en-US"/>
                  <a:t>Accuracy</a:t>
                </a:r>
                <a:endParaRPr lang="en-IN" altLang="en-US"/>
              </a:p>
            </c:rich>
          </c:tx>
          <c:layout>
            <c:manualLayout>
              <c:xMode val="edge"/>
              <c:yMode val="edge"/>
              <c:x val="0.473688222415403"/>
              <c:y val="0.89415058170604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7083217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Model Score on unbalanced dataset</a:t>
            </a:r>
            <a:endParaRPr lang="en-I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Random Forest</c:v>
                </c:pt>
                <c:pt idx="1">
                  <c:v>XGBoost</c:v>
                </c:pt>
                <c:pt idx="2">
                  <c:v>LightGB</c:v>
                </c:pt>
                <c:pt idx="3">
                  <c:v>Decision Tree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0.8852</c:v>
                </c:pt>
                <c:pt idx="1">
                  <c:v>0.88812</c:v>
                </c:pt>
                <c:pt idx="2">
                  <c:v>0.8533</c:v>
                </c:pt>
                <c:pt idx="3">
                  <c:v>0.4316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40"/>
        <c:overlap val="-40"/>
        <c:axId val="402149137"/>
        <c:axId val="967554650"/>
      </c:barChart>
      <c:catAx>
        <c:axId val="402149137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altLang="en-US"/>
                  <a:t>Model</a:t>
                </a:r>
                <a:endParaRPr lang="en-I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67554650"/>
        <c:crosses val="autoZero"/>
        <c:auto val="1"/>
        <c:lblAlgn val="ctr"/>
        <c:lblOffset val="100"/>
        <c:noMultiLvlLbl val="0"/>
      </c:catAx>
      <c:valAx>
        <c:axId val="96755465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altLang="en-US"/>
                  <a:t>Accuracy</a:t>
                </a:r>
                <a:endParaRPr lang="en-I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214913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2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1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468096" y="1461837"/>
            <a:ext cx="1122038" cy="112174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936447" y="1461837"/>
            <a:ext cx="1122038" cy="112174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468096" y="3051301"/>
            <a:ext cx="1122038" cy="112174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936447" y="3051301"/>
            <a:ext cx="1122038" cy="112174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at we 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6581195" y="1505414"/>
            <a:ext cx="1472344" cy="183158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4755549" y="1505414"/>
            <a:ext cx="1472344" cy="183158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2929905" y="1505414"/>
            <a:ext cx="1472344" cy="183158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104260" y="1505414"/>
            <a:ext cx="1472344" cy="183158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22"/>
          </p:nvPr>
        </p:nvSpPr>
        <p:spPr>
          <a:xfrm>
            <a:off x="1403429" y="1651595"/>
            <a:ext cx="2117623" cy="2343976"/>
          </a:xfrm>
          <a:custGeom>
            <a:avLst/>
            <a:gdLst>
              <a:gd name="connsiteX0" fmla="*/ 0 w 2117623"/>
              <a:gd name="connsiteY0" fmla="*/ 0 h 2343976"/>
              <a:gd name="connsiteX1" fmla="*/ 2117623 w 2117623"/>
              <a:gd name="connsiteY1" fmla="*/ 0 h 2343976"/>
              <a:gd name="connsiteX2" fmla="*/ 2117623 w 2117623"/>
              <a:gd name="connsiteY2" fmla="*/ 2343976 h 2343976"/>
              <a:gd name="connsiteX3" fmla="*/ 0 w 2117623"/>
              <a:gd name="connsiteY3" fmla="*/ 2343976 h 234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7623" h="2343976">
                <a:moveTo>
                  <a:pt x="0" y="0"/>
                </a:moveTo>
                <a:lnTo>
                  <a:pt x="2117623" y="0"/>
                </a:lnTo>
                <a:lnTo>
                  <a:pt x="2117623" y="2343976"/>
                </a:lnTo>
                <a:lnTo>
                  <a:pt x="0" y="2343976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0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3254216" y="4691876"/>
            <a:ext cx="2710452" cy="3512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b="0" i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579723" y="0"/>
            <a:ext cx="4564277" cy="51435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rvices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-1" y="2733675"/>
            <a:ext cx="9144001" cy="24098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7491244" y="1600665"/>
            <a:ext cx="1652756" cy="24098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1600665"/>
            <a:ext cx="4192092" cy="24098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4194736" y="1600665"/>
            <a:ext cx="1645610" cy="24098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5842990" y="1600665"/>
            <a:ext cx="1645610" cy="24098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183421" y="4733693"/>
            <a:ext cx="4760023" cy="259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b="0" i="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470856" y="2336324"/>
            <a:ext cx="2159189" cy="382751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97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3" Type="http://schemas.openxmlformats.org/officeDocument/2006/relationships/theme" Target="../theme/theme2.xml"/><Relationship Id="rId22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3.xml"/><Relationship Id="rId2" Type="http://schemas.openxmlformats.org/officeDocument/2006/relationships/slideLayout" Target="../slideLayouts/slideLayout5.xml"/><Relationship Id="rId19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tags" Target="../tags/tag5.xml"/><Relationship Id="rId4" Type="http://schemas.openxmlformats.org/officeDocument/2006/relationships/image" Target="../media/image7.png"/><Relationship Id="rId3" Type="http://schemas.openxmlformats.org/officeDocument/2006/relationships/tags" Target="../tags/tag4.xml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1343025"/>
            <a:ext cx="9144000" cy="2845435"/>
            <a:chOff x="0" y="1934526"/>
            <a:chExt cx="12192000" cy="3276948"/>
          </a:xfrm>
        </p:grpSpPr>
        <p:sp>
          <p:nvSpPr>
            <p:cNvPr id="10" name="矩形 9"/>
            <p:cNvSpPr/>
            <p:nvPr/>
          </p:nvSpPr>
          <p:spPr>
            <a:xfrm>
              <a:off x="0" y="1934526"/>
              <a:ext cx="12192000" cy="298894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015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923474"/>
              <a:ext cx="12192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015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33" name="矩形 32"/>
          <p:cNvSpPr/>
          <p:nvPr/>
        </p:nvSpPr>
        <p:spPr bwMode="auto">
          <a:xfrm>
            <a:off x="1823721" y="1811906"/>
            <a:ext cx="5496560" cy="650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IN" altLang="zh-CN" sz="2800" kern="1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Text Classification on Sentiments </a:t>
            </a:r>
            <a:endParaRPr lang="en-IN" altLang="zh-CN" sz="2800" kern="1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87563" y="2449830"/>
            <a:ext cx="496887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5143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Infosys SpringBoard Internship Project  </a:t>
            </a:r>
            <a:endParaRPr lang="en-IN" altLang="en-US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411827" y="2449838"/>
            <a:ext cx="32034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/>
        </p:nvSpPr>
        <p:spPr>
          <a:xfrm>
            <a:off x="2963478" y="2931780"/>
            <a:ext cx="1448349" cy="28575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11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Presenter </a:t>
            </a:r>
            <a:endParaRPr lang="en-IN" altLang="zh-CN" sz="11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4712754" y="2931780"/>
            <a:ext cx="1448349" cy="285750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zh-CN" sz="11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Lakshita M</a:t>
            </a:r>
            <a:endParaRPr lang="en-IN" altLang="zh-CN" sz="11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矩形: 圆角 6"/>
          <p:cNvSpPr/>
          <p:nvPr>
            <p:custDataLst>
              <p:tags r:id="rId1"/>
            </p:custDataLst>
          </p:nvPr>
        </p:nvSpPr>
        <p:spPr>
          <a:xfrm>
            <a:off x="2963478" y="3328655"/>
            <a:ext cx="1448349" cy="28575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zh-CN" sz="11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Mentor</a:t>
            </a:r>
            <a:endParaRPr lang="en-IN" altLang="zh-CN" sz="11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4" name="矩形: 圆角 6"/>
          <p:cNvSpPr/>
          <p:nvPr>
            <p:custDataLst>
              <p:tags r:id="rId2"/>
            </p:custDataLst>
          </p:nvPr>
        </p:nvSpPr>
        <p:spPr>
          <a:xfrm>
            <a:off x="4712903" y="3328655"/>
            <a:ext cx="1448349" cy="285750"/>
          </a:xfrm>
          <a:prstGeom prst="roundRect">
            <a:avLst>
              <a:gd name="adj" fmla="val 0"/>
            </a:avLst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altLang="zh-CN" sz="11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Sudheer Kumar Y </a:t>
            </a:r>
            <a:endParaRPr lang="en-IN" altLang="zh-CN" sz="11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192" y="2776655"/>
            <a:ext cx="9141619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071707" y="2709748"/>
            <a:ext cx="133815" cy="1338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92582" y="2709748"/>
            <a:ext cx="133815" cy="1338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955207" y="2709748"/>
            <a:ext cx="133815" cy="1338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234332" y="2709748"/>
            <a:ext cx="133815" cy="1338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513457" y="2709748"/>
            <a:ext cx="133815" cy="1338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73361" y="2316255"/>
            <a:ext cx="1059180" cy="22987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en-IN" altLang="en-US" sz="9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Training Models</a:t>
            </a:r>
            <a:endParaRPr lang="en-IN" altLang="en-US" sz="9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Shape 2645"/>
          <p:cNvSpPr/>
          <p:nvPr/>
        </p:nvSpPr>
        <p:spPr>
          <a:xfrm>
            <a:off x="2675285" y="3018889"/>
            <a:ext cx="368409" cy="267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3" name="Shape 2783"/>
          <p:cNvSpPr/>
          <p:nvPr/>
        </p:nvSpPr>
        <p:spPr>
          <a:xfrm>
            <a:off x="4402277" y="2211143"/>
            <a:ext cx="368411" cy="318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4" name="Shape 2547"/>
          <p:cNvSpPr/>
          <p:nvPr/>
        </p:nvSpPr>
        <p:spPr>
          <a:xfrm>
            <a:off x="6117035" y="2968652"/>
            <a:ext cx="368410" cy="368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6" name="Shape 2687"/>
          <p:cNvSpPr/>
          <p:nvPr/>
        </p:nvSpPr>
        <p:spPr>
          <a:xfrm>
            <a:off x="7836243" y="2122770"/>
            <a:ext cx="368410" cy="368410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19188" y="2316255"/>
            <a:ext cx="1287780" cy="22987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en-IN" altLang="en-US" sz="9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en-IN" altLang="en-US" sz="9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80898" y="3135564"/>
            <a:ext cx="1598930" cy="22987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en-IN" altLang="en-US" sz="9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Handling Class Imbalance</a:t>
            </a:r>
            <a:endParaRPr lang="en-IN" altLang="en-US" sz="9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03558" y="3135564"/>
            <a:ext cx="1033780" cy="22987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en-IN" altLang="en-US" sz="9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Result Analysis</a:t>
            </a:r>
            <a:endParaRPr lang="en-IN" altLang="en-US" sz="9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4023" y="3135564"/>
            <a:ext cx="1852930" cy="22987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en-IN" altLang="en-US" sz="9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EDA along Text Preprocessing</a:t>
            </a:r>
            <a:endParaRPr lang="en-IN" altLang="en-US" sz="9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Subtitle 2"/>
          <p:cNvSpPr txBox="1"/>
          <p:nvPr/>
        </p:nvSpPr>
        <p:spPr>
          <a:xfrm>
            <a:off x="6984365" y="3361055"/>
            <a:ext cx="1942465" cy="1440815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7670">
              <a:lnSpc>
                <a:spcPts val="1515"/>
              </a:lnSpc>
            </a:pPr>
            <a:r>
              <a:rPr lang="en-US" sz="900" b="1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900" b="1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900" b="1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onfusion matrix,</a:t>
            </a:r>
            <a:r>
              <a:rPr lang="en-US" sz="90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depicts data points correctly classified for each class and reveals potential biases. ,</a:t>
            </a:r>
            <a:r>
              <a:rPr lang="en-US" sz="900" b="1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classification reports </a:t>
            </a:r>
            <a:r>
              <a:rPr lang="en-US" sz="90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providing metrics like precision, recall, and F1-score model's effectiveness for each class,</a:t>
            </a:r>
            <a:endParaRPr lang="en-US" sz="900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Subtitle 2"/>
          <p:cNvSpPr txBox="1"/>
          <p:nvPr/>
        </p:nvSpPr>
        <p:spPr>
          <a:xfrm>
            <a:off x="287450" y="3483091"/>
            <a:ext cx="1706140" cy="1246505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7670">
              <a:lnSpc>
                <a:spcPts val="1515"/>
              </a:lnSpc>
            </a:pPr>
            <a:r>
              <a:rPr lang="en-US" sz="90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90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90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nderstand </a:t>
            </a:r>
            <a:r>
              <a:rPr lang="en-US" sz="900" b="1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class distribution, text length variations</a:t>
            </a:r>
            <a:r>
              <a:rPr lang="en-US" sz="90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and identify any </a:t>
            </a:r>
            <a:r>
              <a:rPr lang="en-US" sz="900" b="1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missing values</a:t>
            </a:r>
            <a:r>
              <a:rPr lang="en-IN" altLang="en-US" sz="900" b="1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or outliers</a:t>
            </a:r>
            <a:r>
              <a:rPr lang="en-IN" altLang="en-US" sz="90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on dataset .and </a:t>
            </a:r>
            <a:r>
              <a:rPr lang="en-IN" altLang="en-US" sz="900" b="1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Cleans and prepares the text data</a:t>
            </a:r>
            <a:endParaRPr lang="en-IN" altLang="en-US" sz="900" b="1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Subtitle 2"/>
          <p:cNvSpPr txBox="1"/>
          <p:nvPr/>
        </p:nvSpPr>
        <p:spPr>
          <a:xfrm>
            <a:off x="3727295" y="3361171"/>
            <a:ext cx="1706140" cy="1052195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7670">
              <a:lnSpc>
                <a:spcPts val="1515"/>
              </a:lnSpc>
            </a:pPr>
            <a:r>
              <a:rPr lang="en-IN" altLang="en-US" sz="90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 avoid u</a:t>
            </a:r>
            <a:r>
              <a:rPr lang="en-US" sz="90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neven distribution of classes, where some classes have significantly fewer examples than other</a:t>
            </a:r>
            <a:r>
              <a:rPr lang="en-IN" altLang="en-US" sz="90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IN" altLang="en-US" sz="900" b="1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leads to biased models</a:t>
            </a:r>
            <a:endParaRPr lang="en-IN" altLang="en-US" sz="900" b="1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Subtitle 2"/>
          <p:cNvSpPr txBox="1"/>
          <p:nvPr/>
        </p:nvSpPr>
        <p:spPr>
          <a:xfrm>
            <a:off x="1993900" y="1608455"/>
            <a:ext cx="1896110" cy="663575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7670">
              <a:lnSpc>
                <a:spcPts val="1515"/>
              </a:lnSpc>
            </a:pPr>
            <a:r>
              <a:rPr lang="en-US" sz="900" b="1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Text Vectorization</a:t>
            </a:r>
            <a:r>
              <a:rPr lang="en-IN" altLang="en-US" sz="90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convert textual data into numerical features for ML models.</a:t>
            </a:r>
            <a:r>
              <a:rPr lang="en-IN" altLang="en-US" sz="900" b="1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(TFIDF)</a:t>
            </a:r>
            <a:endParaRPr lang="en-IN" altLang="en-US" sz="900" b="1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ubtitle 2"/>
          <p:cNvSpPr txBox="1"/>
          <p:nvPr/>
        </p:nvSpPr>
        <p:spPr>
          <a:xfrm>
            <a:off x="5336540" y="1399540"/>
            <a:ext cx="1934210" cy="857885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7670">
              <a:lnSpc>
                <a:spcPts val="1515"/>
              </a:lnSpc>
            </a:pPr>
            <a:r>
              <a:rPr lang="en-IN" altLang="en-US" sz="90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90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 into three </a:t>
            </a:r>
            <a:r>
              <a:rPr lang="en-IN" altLang="en-US" sz="90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sets as</a:t>
            </a:r>
            <a:r>
              <a:rPr lang="en-US" sz="90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b="1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training (70%), testing (20%), and validation (10%)</a:t>
            </a:r>
            <a:r>
              <a:rPr lang="en-IN" altLang="en-US" sz="900" b="1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IN" altLang="en-US" sz="90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Train model for text classification</a:t>
            </a:r>
            <a:endParaRPr lang="en-IN" altLang="en-US" sz="900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366703" y="1020937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2"/>
          <p:cNvSpPr txBox="1"/>
          <p:nvPr/>
        </p:nvSpPr>
        <p:spPr>
          <a:xfrm>
            <a:off x="2815592" y="406878"/>
            <a:ext cx="35128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en-US" sz="2000" b="1" spc="45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Modeling Approach</a:t>
            </a:r>
            <a:endParaRPr lang="en-IN" altLang="en-US" sz="2000" b="1" spc="450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4"/>
          <p:cNvSpPr txBox="1"/>
          <p:nvPr/>
        </p:nvSpPr>
        <p:spPr>
          <a:xfrm>
            <a:off x="2636877" y="725884"/>
            <a:ext cx="3870251" cy="219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en-US" sz="105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Project flow for Text classification</a:t>
            </a:r>
            <a:endParaRPr lang="en-IN" altLang="en-US" sz="1050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Shape 2621"/>
          <p:cNvSpPr/>
          <p:nvPr/>
        </p:nvSpPr>
        <p:spPr>
          <a:xfrm>
            <a:off x="892064" y="2282687"/>
            <a:ext cx="432000" cy="252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845608" y="0"/>
            <a:ext cx="1452782" cy="2571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015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67890" y="3248660"/>
            <a:ext cx="5075555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IN" altLang="zh-CN" sz="105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Understanding ML classification models and different Parameter values for tuning </a:t>
            </a:r>
            <a:endParaRPr lang="en-IN" altLang="zh-CN" sz="105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989667" y="2678029"/>
            <a:ext cx="7468235" cy="57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IN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Classification algorithms and HyperParameter Tuning </a:t>
            </a:r>
            <a:endParaRPr lang="en-IN" altLang="zh-CN" sz="24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439894" y="3248822"/>
            <a:ext cx="26421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996225" y="1277329"/>
            <a:ext cx="1151549" cy="1151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Arial" panose="020B0604020202020204" pitchFamily="34" charset="0"/>
                <a:ea typeface="Arial" panose="020B0604020202020204" pitchFamily="34" charset="0"/>
              </a:rPr>
              <a:t>0</a:t>
            </a:r>
            <a:r>
              <a:rPr lang="en-IN" altLang="en-US" sz="4400" dirty="0"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endParaRPr lang="en-IN" altLang="en-US" sz="4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253957" y="1491593"/>
            <a:ext cx="2525578" cy="2526236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751566" y="2086057"/>
            <a:ext cx="1511112" cy="1511112"/>
          </a:xfrm>
          <a:custGeom>
            <a:avLst/>
            <a:gdLst>
              <a:gd name="connsiteX0" fmla="*/ 0 w 3208463"/>
              <a:gd name="connsiteY0" fmla="*/ 1604232 h 3208463"/>
              <a:gd name="connsiteX1" fmla="*/ 1604232 w 3208463"/>
              <a:gd name="connsiteY1" fmla="*/ 0 h 3208463"/>
              <a:gd name="connsiteX2" fmla="*/ 3208464 w 3208463"/>
              <a:gd name="connsiteY2" fmla="*/ 1604232 h 3208463"/>
              <a:gd name="connsiteX3" fmla="*/ 1604232 w 3208463"/>
              <a:gd name="connsiteY3" fmla="*/ 3208464 h 3208463"/>
              <a:gd name="connsiteX4" fmla="*/ 0 w 3208463"/>
              <a:gd name="connsiteY4" fmla="*/ 1604232 h 320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8463" h="3208463">
                <a:moveTo>
                  <a:pt x="0" y="1604232"/>
                </a:moveTo>
                <a:cubicBezTo>
                  <a:pt x="0" y="718239"/>
                  <a:pt x="718239" y="0"/>
                  <a:pt x="1604232" y="0"/>
                </a:cubicBezTo>
                <a:cubicBezTo>
                  <a:pt x="2490225" y="0"/>
                  <a:pt x="3208464" y="718239"/>
                  <a:pt x="3208464" y="1604232"/>
                </a:cubicBezTo>
                <a:cubicBezTo>
                  <a:pt x="3208464" y="2490225"/>
                  <a:pt x="2490225" y="3208464"/>
                  <a:pt x="1604232" y="3208464"/>
                </a:cubicBezTo>
                <a:cubicBezTo>
                  <a:pt x="718239" y="3208464"/>
                  <a:pt x="0" y="2490225"/>
                  <a:pt x="0" y="160423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1441" tIns="191441" rIns="191441" bIns="191441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75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887720" y="1198245"/>
            <a:ext cx="1207770" cy="842010"/>
          </a:xfrm>
          <a:custGeom>
            <a:avLst/>
            <a:gdLst>
              <a:gd name="connsiteX0" fmla="*/ 0 w 2245924"/>
              <a:gd name="connsiteY0" fmla="*/ 1122962 h 2245924"/>
              <a:gd name="connsiteX1" fmla="*/ 1122962 w 2245924"/>
              <a:gd name="connsiteY1" fmla="*/ 0 h 2245924"/>
              <a:gd name="connsiteX2" fmla="*/ 2245924 w 2245924"/>
              <a:gd name="connsiteY2" fmla="*/ 1122962 h 2245924"/>
              <a:gd name="connsiteX3" fmla="*/ 1122962 w 2245924"/>
              <a:gd name="connsiteY3" fmla="*/ 2245924 h 2245924"/>
              <a:gd name="connsiteX4" fmla="*/ 0 w 2245924"/>
              <a:gd name="connsiteY4" fmla="*/ 1122962 h 224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5924" h="2245924">
                <a:moveTo>
                  <a:pt x="0" y="1122962"/>
                </a:moveTo>
                <a:cubicBezTo>
                  <a:pt x="0" y="502767"/>
                  <a:pt x="502767" y="0"/>
                  <a:pt x="1122962" y="0"/>
                </a:cubicBezTo>
                <a:cubicBezTo>
                  <a:pt x="1743157" y="0"/>
                  <a:pt x="2245924" y="502767"/>
                  <a:pt x="2245924" y="1122962"/>
                </a:cubicBezTo>
                <a:cubicBezTo>
                  <a:pt x="2245924" y="1743157"/>
                  <a:pt x="1743157" y="2245924"/>
                  <a:pt x="1122962" y="2245924"/>
                </a:cubicBezTo>
                <a:cubicBezTo>
                  <a:pt x="502767" y="2245924"/>
                  <a:pt x="0" y="1743157"/>
                  <a:pt x="0" y="1122962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866" tIns="132866" rIns="132866" bIns="132866" numCol="1" spcCol="1270" anchor="ctr" anchorCtr="0">
            <a:noAutofit/>
          </a:bodyPr>
          <a:lstStyle/>
          <a:p>
            <a:pPr algn="ctr" defTabSz="3333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105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Regularization parameter(C)</a:t>
            </a:r>
            <a:endParaRPr lang="en-IN" altLang="en-US" sz="105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301230" y="2080895"/>
            <a:ext cx="1206000" cy="842010"/>
          </a:xfrm>
          <a:custGeom>
            <a:avLst/>
            <a:gdLst>
              <a:gd name="connsiteX0" fmla="*/ 0 w 2245924"/>
              <a:gd name="connsiteY0" fmla="*/ 1122962 h 2245924"/>
              <a:gd name="connsiteX1" fmla="*/ 1122962 w 2245924"/>
              <a:gd name="connsiteY1" fmla="*/ 0 h 2245924"/>
              <a:gd name="connsiteX2" fmla="*/ 2245924 w 2245924"/>
              <a:gd name="connsiteY2" fmla="*/ 1122962 h 2245924"/>
              <a:gd name="connsiteX3" fmla="*/ 1122962 w 2245924"/>
              <a:gd name="connsiteY3" fmla="*/ 2245924 h 2245924"/>
              <a:gd name="connsiteX4" fmla="*/ 0 w 2245924"/>
              <a:gd name="connsiteY4" fmla="*/ 1122962 h 224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5924" h="2245924">
                <a:moveTo>
                  <a:pt x="0" y="1122962"/>
                </a:moveTo>
                <a:cubicBezTo>
                  <a:pt x="0" y="502767"/>
                  <a:pt x="502767" y="0"/>
                  <a:pt x="1122962" y="0"/>
                </a:cubicBezTo>
                <a:cubicBezTo>
                  <a:pt x="1743157" y="0"/>
                  <a:pt x="2245924" y="502767"/>
                  <a:pt x="2245924" y="1122962"/>
                </a:cubicBezTo>
                <a:cubicBezTo>
                  <a:pt x="2245924" y="1743157"/>
                  <a:pt x="1743157" y="2245924"/>
                  <a:pt x="1122962" y="2245924"/>
                </a:cubicBezTo>
                <a:cubicBezTo>
                  <a:pt x="502767" y="2245924"/>
                  <a:pt x="0" y="1743157"/>
                  <a:pt x="0" y="1122962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866" tIns="132866" rIns="132866" bIns="132866" numCol="1" spcCol="1270" anchor="ctr" anchorCtr="0">
            <a:noAutofit/>
          </a:bodyPr>
          <a:lstStyle/>
          <a:p>
            <a:pPr algn="ctr" defTabSz="3333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05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n_estimator</a:t>
            </a:r>
            <a:r>
              <a:rPr lang="en-IN" altLang="zh-CN" sz="105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</a:t>
            </a:r>
            <a:endParaRPr lang="en-IN" altLang="zh-CN" sz="105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defTabSz="3333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zh-CN" sz="105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Number of Trees)</a:t>
            </a:r>
            <a:endParaRPr lang="en-IN" altLang="zh-CN" sz="105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716395" y="3509645"/>
            <a:ext cx="1206000" cy="842010"/>
          </a:xfrm>
          <a:custGeom>
            <a:avLst/>
            <a:gdLst>
              <a:gd name="connsiteX0" fmla="*/ 0 w 2245924"/>
              <a:gd name="connsiteY0" fmla="*/ 1122962 h 2245924"/>
              <a:gd name="connsiteX1" fmla="*/ 1122962 w 2245924"/>
              <a:gd name="connsiteY1" fmla="*/ 0 h 2245924"/>
              <a:gd name="connsiteX2" fmla="*/ 2245924 w 2245924"/>
              <a:gd name="connsiteY2" fmla="*/ 1122962 h 2245924"/>
              <a:gd name="connsiteX3" fmla="*/ 1122962 w 2245924"/>
              <a:gd name="connsiteY3" fmla="*/ 2245924 h 2245924"/>
              <a:gd name="connsiteX4" fmla="*/ 0 w 2245924"/>
              <a:gd name="connsiteY4" fmla="*/ 1122962 h 224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5924" h="2245924">
                <a:moveTo>
                  <a:pt x="0" y="1122962"/>
                </a:moveTo>
                <a:cubicBezTo>
                  <a:pt x="0" y="502767"/>
                  <a:pt x="502767" y="0"/>
                  <a:pt x="1122962" y="0"/>
                </a:cubicBezTo>
                <a:cubicBezTo>
                  <a:pt x="1743157" y="0"/>
                  <a:pt x="2245924" y="502767"/>
                  <a:pt x="2245924" y="1122962"/>
                </a:cubicBezTo>
                <a:cubicBezTo>
                  <a:pt x="2245924" y="1743157"/>
                  <a:pt x="1743157" y="2245924"/>
                  <a:pt x="1122962" y="2245924"/>
                </a:cubicBezTo>
                <a:cubicBezTo>
                  <a:pt x="502767" y="2245924"/>
                  <a:pt x="0" y="1743157"/>
                  <a:pt x="0" y="1122962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866" tIns="132866" rIns="132866" bIns="132866" numCol="1" spcCol="1270" anchor="ctr" anchorCtr="0">
            <a:noAutofit/>
          </a:bodyPr>
          <a:lstStyle/>
          <a:p>
            <a:pPr algn="ctr" defTabSz="3333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05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max_depth</a:t>
            </a:r>
            <a:endParaRPr lang="zh-CN" altLang="en-US" sz="105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253762" y="3509521"/>
            <a:ext cx="1206000" cy="842222"/>
          </a:xfrm>
          <a:custGeom>
            <a:avLst/>
            <a:gdLst>
              <a:gd name="connsiteX0" fmla="*/ 0 w 2245924"/>
              <a:gd name="connsiteY0" fmla="*/ 1122962 h 2245924"/>
              <a:gd name="connsiteX1" fmla="*/ 1122962 w 2245924"/>
              <a:gd name="connsiteY1" fmla="*/ 0 h 2245924"/>
              <a:gd name="connsiteX2" fmla="*/ 2245924 w 2245924"/>
              <a:gd name="connsiteY2" fmla="*/ 1122962 h 2245924"/>
              <a:gd name="connsiteX3" fmla="*/ 1122962 w 2245924"/>
              <a:gd name="connsiteY3" fmla="*/ 2245924 h 2245924"/>
              <a:gd name="connsiteX4" fmla="*/ 0 w 2245924"/>
              <a:gd name="connsiteY4" fmla="*/ 1122962 h 224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5924" h="2245924">
                <a:moveTo>
                  <a:pt x="0" y="1122962"/>
                </a:moveTo>
                <a:cubicBezTo>
                  <a:pt x="0" y="502767"/>
                  <a:pt x="502767" y="0"/>
                  <a:pt x="1122962" y="0"/>
                </a:cubicBezTo>
                <a:cubicBezTo>
                  <a:pt x="1743157" y="0"/>
                  <a:pt x="2245924" y="502767"/>
                  <a:pt x="2245924" y="1122962"/>
                </a:cubicBezTo>
                <a:cubicBezTo>
                  <a:pt x="2245924" y="1743157"/>
                  <a:pt x="1743157" y="2245924"/>
                  <a:pt x="1122962" y="2245924"/>
                </a:cubicBezTo>
                <a:cubicBezTo>
                  <a:pt x="502767" y="2245924"/>
                  <a:pt x="0" y="1743157"/>
                  <a:pt x="0" y="1122962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866" tIns="132866" rIns="132866" bIns="132866" numCol="1" spcCol="1270" anchor="ctr" anchorCtr="0">
            <a:noAutofit/>
          </a:bodyPr>
          <a:lstStyle/>
          <a:p>
            <a:pPr algn="ctr" defTabSz="3333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050" b="1" dirty="0">
                <a:solidFill>
                  <a:schemeClr val="accent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learning_rate</a:t>
            </a:r>
            <a:endParaRPr lang="zh-CN" altLang="en-US" sz="1050" b="1" dirty="0">
              <a:solidFill>
                <a:schemeClr val="accent2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548973" y="2086172"/>
            <a:ext cx="1202400" cy="842222"/>
          </a:xfrm>
          <a:custGeom>
            <a:avLst/>
            <a:gdLst>
              <a:gd name="connsiteX0" fmla="*/ 0 w 2245924"/>
              <a:gd name="connsiteY0" fmla="*/ 1122962 h 2245924"/>
              <a:gd name="connsiteX1" fmla="*/ 1122962 w 2245924"/>
              <a:gd name="connsiteY1" fmla="*/ 0 h 2245924"/>
              <a:gd name="connsiteX2" fmla="*/ 2245924 w 2245924"/>
              <a:gd name="connsiteY2" fmla="*/ 1122962 h 2245924"/>
              <a:gd name="connsiteX3" fmla="*/ 1122962 w 2245924"/>
              <a:gd name="connsiteY3" fmla="*/ 2245924 h 2245924"/>
              <a:gd name="connsiteX4" fmla="*/ 0 w 2245924"/>
              <a:gd name="connsiteY4" fmla="*/ 1122962 h 224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5924" h="2245924">
                <a:moveTo>
                  <a:pt x="0" y="1122962"/>
                </a:moveTo>
                <a:cubicBezTo>
                  <a:pt x="0" y="502767"/>
                  <a:pt x="502767" y="0"/>
                  <a:pt x="1122962" y="0"/>
                </a:cubicBezTo>
                <a:cubicBezTo>
                  <a:pt x="1743157" y="0"/>
                  <a:pt x="2245924" y="502767"/>
                  <a:pt x="2245924" y="1122962"/>
                </a:cubicBezTo>
                <a:cubicBezTo>
                  <a:pt x="2245924" y="1743157"/>
                  <a:pt x="1743157" y="2245924"/>
                  <a:pt x="1122962" y="2245924"/>
                </a:cubicBezTo>
                <a:cubicBezTo>
                  <a:pt x="502767" y="2245924"/>
                  <a:pt x="0" y="1743157"/>
                  <a:pt x="0" y="1122962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866" tIns="132866" rIns="132866" bIns="132866" numCol="1" spcCol="1270" anchor="ctr" anchorCtr="0">
            <a:noAutofit/>
          </a:bodyPr>
          <a:lstStyle/>
          <a:p>
            <a:pPr algn="ctr" defTabSz="3333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050" b="1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n_neighbors</a:t>
            </a:r>
            <a:endParaRPr lang="zh-CN" altLang="en-US" sz="1050" b="1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37624" y="2487835"/>
            <a:ext cx="1355725" cy="808355"/>
          </a:xfrm>
          <a:prstGeom prst="rect">
            <a:avLst/>
          </a:prstGeom>
          <a:noFill/>
        </p:spPr>
        <p:txBody>
          <a:bodyPr wrap="none" lIns="68580" tIns="205740" rIns="68580" bIns="137160" rtlCol="0">
            <a:spAutoFit/>
          </a:bodyPr>
          <a:lstStyle/>
          <a:p>
            <a:pPr algn="ctr" defTabSz="685800">
              <a:lnSpc>
                <a:spcPts val="1215"/>
              </a:lnSpc>
              <a:spcAft>
                <a:spcPts val="1200"/>
              </a:spcAft>
            </a:pPr>
            <a:r>
              <a:rPr lang="en-IN" altLang="en-US" sz="2025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Grid</a:t>
            </a:r>
            <a:endParaRPr lang="en-IN" altLang="en-US" sz="2025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defTabSz="685800">
              <a:lnSpc>
                <a:spcPts val="1215"/>
              </a:lnSpc>
              <a:spcAft>
                <a:spcPts val="1200"/>
              </a:spcAft>
            </a:pPr>
            <a:r>
              <a:rPr lang="en-IN" altLang="en-US" sz="2025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SearchCV</a:t>
            </a:r>
            <a:endParaRPr lang="en-IN" altLang="en-US" sz="2025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/>
          <p:cNvSpPr txBox="1"/>
          <p:nvPr/>
        </p:nvSpPr>
        <p:spPr>
          <a:xfrm>
            <a:off x="1210661" y="2875066"/>
            <a:ext cx="3160551" cy="274955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07670">
              <a:lnSpc>
                <a:spcPts val="1515"/>
              </a:lnSpc>
            </a:pPr>
            <a:r>
              <a:rPr lang="en-US" sz="975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Scalable and powerful ensemble of decision trees</a:t>
            </a:r>
            <a:endParaRPr lang="en-US" sz="975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1478" y="2683953"/>
            <a:ext cx="2155825" cy="27559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 defTabSz="685800"/>
            <a:r>
              <a:rPr lang="en-IN" altLang="en-US" sz="12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eXtreme Gradient Boosting</a:t>
            </a:r>
            <a:endParaRPr lang="en-IN" altLang="en-US" sz="12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itle 2"/>
          <p:cNvSpPr txBox="1"/>
          <p:nvPr/>
        </p:nvSpPr>
        <p:spPr>
          <a:xfrm>
            <a:off x="1215692" y="1619968"/>
            <a:ext cx="3160551" cy="274955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07670">
              <a:lnSpc>
                <a:spcPts val="1515"/>
              </a:lnSpc>
            </a:pPr>
            <a:r>
              <a:rPr lang="en-US" sz="975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Maximizes margin for robust classification</a:t>
            </a:r>
            <a:endParaRPr lang="en-US" sz="975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782" y="1428855"/>
            <a:ext cx="1927225" cy="27559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685800"/>
            <a:r>
              <a:rPr lang="en-IN" altLang="en-US" sz="12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Support Vector Machine</a:t>
            </a:r>
            <a:endParaRPr lang="en-IN" altLang="en-US" sz="12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ubtitle 2"/>
          <p:cNvSpPr txBox="1"/>
          <p:nvPr/>
        </p:nvSpPr>
        <p:spPr>
          <a:xfrm>
            <a:off x="1208837" y="3501923"/>
            <a:ext cx="3160551" cy="274955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07670">
              <a:lnSpc>
                <a:spcPts val="1515"/>
              </a:lnSpc>
            </a:pPr>
            <a:r>
              <a:rPr lang="en-US" sz="975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Fast and efficient gradient boosting algorithm </a:t>
            </a:r>
            <a:endParaRPr lang="en-US" sz="975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69654" y="3310811"/>
            <a:ext cx="1929130" cy="27559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685800"/>
            <a:r>
              <a:rPr lang="en-IN" altLang="en-US" sz="12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Light Gradient Boosting</a:t>
            </a:r>
            <a:endParaRPr lang="en-IN" altLang="en-US" sz="12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ubtitle 2"/>
          <p:cNvSpPr txBox="1"/>
          <p:nvPr/>
        </p:nvSpPr>
        <p:spPr>
          <a:xfrm>
            <a:off x="1215692" y="2246825"/>
            <a:ext cx="3160551" cy="274955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07670">
              <a:lnSpc>
                <a:spcPts val="1515"/>
              </a:lnSpc>
            </a:pPr>
            <a:r>
              <a:rPr lang="en-US" sz="975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Predicts class probabilities for text data</a:t>
            </a:r>
            <a:endParaRPr lang="en-US" sz="975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9782" y="2055712"/>
            <a:ext cx="1639570" cy="27559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685800"/>
            <a:r>
              <a:rPr lang="en-IN" altLang="en-US" sz="12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endParaRPr lang="en-IN" altLang="en-US" sz="12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ubtitle 2"/>
          <p:cNvSpPr txBox="1"/>
          <p:nvPr/>
        </p:nvSpPr>
        <p:spPr>
          <a:xfrm>
            <a:off x="1208837" y="4128779"/>
            <a:ext cx="3160551" cy="469265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07670">
              <a:lnSpc>
                <a:spcPts val="1515"/>
              </a:lnSpc>
            </a:pPr>
            <a:r>
              <a:rPr lang="en-US" sz="975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Combines multiple randomized decision trees for robust predictions</a:t>
            </a:r>
            <a:endParaRPr lang="en-US" sz="975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78016" y="3937667"/>
            <a:ext cx="1300480" cy="27559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685800"/>
            <a:r>
              <a:rPr lang="en-IN" altLang="en-US" sz="12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Random Forest</a:t>
            </a:r>
            <a:endParaRPr lang="en-IN" altLang="en-US" sz="12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790480" y="3341412"/>
            <a:ext cx="385160" cy="3852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3" tIns="41141" rIns="82283" bIns="41141" rtlCol="0" anchor="ctr"/>
          <a:lstStyle/>
          <a:p>
            <a:pPr algn="ctr" defTabSz="685800"/>
            <a:endParaRPr lang="bg-BG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790480" y="3977966"/>
            <a:ext cx="385160" cy="3852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3" tIns="41141" rIns="82283" bIns="41141" rtlCol="0" anchor="ctr"/>
          <a:lstStyle/>
          <a:p>
            <a:pPr algn="ctr" defTabSz="685800"/>
            <a:endParaRPr lang="bg-BG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790480" y="2714455"/>
            <a:ext cx="385160" cy="3852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3" tIns="41141" rIns="82283" bIns="41141" rtlCol="0" anchor="ctr"/>
          <a:lstStyle/>
          <a:p>
            <a:pPr algn="ctr" defTabSz="685800"/>
            <a:endParaRPr lang="bg-BG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790480" y="1462706"/>
            <a:ext cx="385160" cy="3852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3" tIns="41141" rIns="82283" bIns="41141" rtlCol="0" anchor="ctr"/>
          <a:lstStyle/>
          <a:p>
            <a:pPr algn="ctr" defTabSz="685800"/>
            <a:endParaRPr lang="bg-BG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" name="Shape 2645"/>
          <p:cNvSpPr/>
          <p:nvPr/>
        </p:nvSpPr>
        <p:spPr>
          <a:xfrm>
            <a:off x="884504" y="1577768"/>
            <a:ext cx="209496" cy="152361"/>
          </a:xfrm>
          <a:prstGeom prst="star4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790480" y="2096010"/>
            <a:ext cx="385160" cy="3852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3" tIns="41141" rIns="82283" bIns="41141" rtlCol="0" anchor="ctr"/>
          <a:lstStyle/>
          <a:p>
            <a:pPr algn="ctr" defTabSz="685800"/>
            <a:endParaRPr lang="bg-BG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" name="Shape 2550"/>
          <p:cNvSpPr/>
          <p:nvPr/>
        </p:nvSpPr>
        <p:spPr>
          <a:xfrm>
            <a:off x="883291" y="2183892"/>
            <a:ext cx="209496" cy="209496"/>
          </a:xfrm>
          <a:prstGeom prst="star4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3" name="Shape 2562"/>
          <p:cNvSpPr/>
          <p:nvPr/>
        </p:nvSpPr>
        <p:spPr>
          <a:xfrm>
            <a:off x="886517" y="2803771"/>
            <a:ext cx="209496" cy="209496"/>
          </a:xfrm>
          <a:prstGeom prst="star4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4" name="Shape 2577"/>
          <p:cNvSpPr/>
          <p:nvPr/>
        </p:nvSpPr>
        <p:spPr>
          <a:xfrm>
            <a:off x="871109" y="3436269"/>
            <a:ext cx="190451" cy="209496"/>
          </a:xfrm>
          <a:prstGeom prst="star4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5" name="Shape 2629"/>
          <p:cNvSpPr/>
          <p:nvPr/>
        </p:nvSpPr>
        <p:spPr>
          <a:xfrm>
            <a:off x="876773" y="4075911"/>
            <a:ext cx="209554" cy="209496"/>
          </a:xfrm>
          <a:prstGeom prst="star4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4366703" y="1020937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2"/>
          <p:cNvSpPr txBox="1"/>
          <p:nvPr/>
        </p:nvSpPr>
        <p:spPr>
          <a:xfrm>
            <a:off x="923292" y="406878"/>
            <a:ext cx="72974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en-US" sz="2000" b="1" spc="45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Models Used and Hyperparameter Tuning</a:t>
            </a:r>
            <a:endParaRPr lang="en-IN" altLang="en-US" sz="2000" b="1" spc="450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14"/>
          <p:cNvSpPr txBox="1"/>
          <p:nvPr/>
        </p:nvSpPr>
        <p:spPr>
          <a:xfrm>
            <a:off x="1320800" y="725805"/>
            <a:ext cx="6502400" cy="219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en-US" sz="105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Hyperparameter tuning helps us to find the best scoring model with suitable parameters</a:t>
            </a:r>
            <a:endParaRPr lang="en-IN" altLang="en-US" sz="1050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845608" y="0"/>
            <a:ext cx="1452782" cy="2571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015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2419052" y="2625324"/>
            <a:ext cx="4621530" cy="57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IN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Model Results and Future Scope</a:t>
            </a:r>
            <a:endParaRPr lang="en-IN" altLang="zh-CN" sz="24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439894" y="3248822"/>
            <a:ext cx="26421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996225" y="1277329"/>
            <a:ext cx="1151549" cy="1151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Arial" panose="020B0604020202020204" pitchFamily="34" charset="0"/>
                <a:ea typeface="Arial" panose="020B0604020202020204" pitchFamily="34" charset="0"/>
              </a:rPr>
              <a:t>0</a:t>
            </a:r>
            <a:r>
              <a:rPr lang="en-IN" altLang="en-US" sz="4400" dirty="0">
                <a:latin typeface="Arial" panose="020B0604020202020204" pitchFamily="34" charset="0"/>
                <a:ea typeface="Arial" panose="020B0604020202020204" pitchFamily="34" charset="0"/>
              </a:rPr>
              <a:t>5</a:t>
            </a:r>
            <a:endParaRPr lang="en-IN" altLang="en-US" sz="4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矩形 5"/>
          <p:cNvSpPr/>
          <p:nvPr/>
        </p:nvSpPr>
        <p:spPr>
          <a:xfrm>
            <a:off x="2167890" y="3249295"/>
            <a:ext cx="5075555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IN" altLang="zh-CN" sz="105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Choosing Best model via result analysis</a:t>
            </a:r>
            <a:endParaRPr lang="en-IN" altLang="zh-CN" sz="105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4366703" y="1020937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2"/>
          <p:cNvSpPr txBox="1"/>
          <p:nvPr/>
        </p:nvSpPr>
        <p:spPr>
          <a:xfrm>
            <a:off x="3249297" y="406878"/>
            <a:ext cx="26454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en-US" sz="2000" b="1" spc="45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Model Results</a:t>
            </a:r>
            <a:endParaRPr lang="en-IN" altLang="en-US" sz="2000" b="1" spc="450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80895" y="725805"/>
            <a:ext cx="5165725" cy="219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en-US" sz="105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Based on the classification report the accuracy of each models are depicted below</a:t>
            </a:r>
            <a:endParaRPr lang="en-IN" altLang="en-US" sz="1050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sz="half" idx="2"/>
          </p:nvPr>
        </p:nvGraphicFramePr>
        <p:xfrm>
          <a:off x="4777105" y="1379379"/>
          <a:ext cx="3886200" cy="32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1" name="Content Placeholder 20"/>
          <p:cNvGraphicFramePr>
            <a:graphicFrameLocks noGrp="1"/>
          </p:cNvGraphicFramePr>
          <p:nvPr>
            <p:ph sz="half" idx="1"/>
          </p:nvPr>
        </p:nvGraphicFramePr>
        <p:xfrm>
          <a:off x="552450" y="1463199"/>
          <a:ext cx="3886200" cy="32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4366703" y="1020937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2"/>
          <p:cNvSpPr txBox="1"/>
          <p:nvPr/>
        </p:nvSpPr>
        <p:spPr>
          <a:xfrm>
            <a:off x="3249297" y="406878"/>
            <a:ext cx="26454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en-US" sz="2000" b="1" spc="45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Model Results</a:t>
            </a:r>
            <a:endParaRPr lang="en-IN" altLang="en-US" sz="2000" b="1" spc="450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80895" y="725805"/>
            <a:ext cx="5165725" cy="219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en-US" sz="105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Confusion Matrix Discussion and Report Understanding</a:t>
            </a:r>
            <a:endParaRPr lang="en-IN" altLang="en-US" sz="1050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8650" y="1021080"/>
            <a:ext cx="2620645" cy="200914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8650" y="3030220"/>
            <a:ext cx="2620800" cy="1974376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906520" y="1096645"/>
            <a:ext cx="502793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ML Classifiers with score values and its Best Parameters.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83330" y="1623695"/>
            <a:ext cx="5069205" cy="27298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ubtitle 2"/>
          <p:cNvSpPr txBox="1"/>
          <p:nvPr/>
        </p:nvSpPr>
        <p:spPr>
          <a:xfrm>
            <a:off x="1145540" y="1789430"/>
            <a:ext cx="3183890" cy="469265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07670">
              <a:lnSpc>
                <a:spcPts val="1515"/>
              </a:lnSpc>
            </a:pPr>
            <a:r>
              <a:rPr lang="en-IN" altLang="en-US" sz="975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975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ultiple algorithms in a chain of events,</a:t>
            </a:r>
            <a:r>
              <a:rPr lang="en-IN" altLang="en-US" sz="975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75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automatically provide meaningful representations for text mining</a:t>
            </a:r>
            <a:endParaRPr lang="en-US" sz="975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45680" y="1523237"/>
            <a:ext cx="2360930" cy="27559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 defTabSz="685800"/>
            <a:r>
              <a:rPr lang="zh-CN" altLang="en-US" sz="12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Deep Learning Advancements</a:t>
            </a:r>
            <a:endParaRPr lang="zh-CN" altLang="en-US" sz="12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Subtitle 2"/>
          <p:cNvSpPr txBox="1"/>
          <p:nvPr/>
        </p:nvSpPr>
        <p:spPr>
          <a:xfrm>
            <a:off x="1145540" y="2709545"/>
            <a:ext cx="3248025" cy="663575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07670">
              <a:lnSpc>
                <a:spcPts val="1515"/>
              </a:lnSpc>
            </a:pPr>
            <a:r>
              <a:rPr lang="en-IN" altLang="en-US" sz="975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975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corporating audio, video, or image data alongside text for a more holistic understanding of sentiment or classification tasks</a:t>
            </a:r>
            <a:endParaRPr lang="en-US" sz="975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45679" y="2449928"/>
            <a:ext cx="2472690" cy="27559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 defTabSz="685800"/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Multi-Modal Sentiment Analysis</a:t>
            </a:r>
            <a:endParaRPr lang="en-US" sz="12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642939" y="2532020"/>
            <a:ext cx="385160" cy="3852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3" tIns="41141" rIns="82283" bIns="41141" rtlCol="0" anchor="ctr"/>
          <a:lstStyle/>
          <a:p>
            <a:pPr algn="ctr" defTabSz="685800"/>
            <a:endParaRPr lang="bg-BG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642939" y="1616081"/>
            <a:ext cx="385160" cy="3852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3" tIns="41141" rIns="82283" bIns="41141" rtlCol="0" anchor="ctr"/>
          <a:lstStyle/>
          <a:p>
            <a:pPr algn="ctr" defTabSz="685800"/>
            <a:endParaRPr lang="bg-BG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2615" y="3477895"/>
            <a:ext cx="3753485" cy="929640"/>
            <a:chOff x="1013" y="5312"/>
            <a:chExt cx="5911" cy="1464"/>
          </a:xfrm>
        </p:grpSpPr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1013" y="5477"/>
              <a:ext cx="607" cy="60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283" tIns="41141" rIns="82283" bIns="41141" rtlCol="0" anchor="ctr"/>
            <a:lstStyle/>
            <a:p>
              <a:pPr algn="ctr" defTabSz="685800"/>
              <a:endParaRPr lang="bg-BG" sz="18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1" name="Subtitle 2"/>
            <p:cNvSpPr txBox="1"/>
            <p:nvPr/>
          </p:nvSpPr>
          <p:spPr>
            <a:xfrm>
              <a:off x="1804" y="5732"/>
              <a:ext cx="5013" cy="1045"/>
            </a:xfrm>
            <a:prstGeom prst="rect">
              <a:avLst/>
            </a:prstGeom>
          </p:spPr>
          <p:txBody>
            <a:bodyPr vert="horz" wrap="square" lIns="81559" tIns="40780" rIns="81559" bIns="40780" rtlCol="0">
              <a:spAutoFit/>
            </a:bodyPr>
            <a:lstStyle>
              <a:lvl1pPr marL="0" indent="0" algn="ctr" defTabSz="1087755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75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51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630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385" indent="0" algn="ctr" defTabSz="1087755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 panose="020B0604020202020204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4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9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650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405" indent="0" algn="ctr" defTabSz="1087755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07670">
                <a:lnSpc>
                  <a:spcPts val="1515"/>
                </a:lnSpc>
              </a:pPr>
              <a:r>
                <a:rPr lang="en-US" sz="975" dirty="0">
                  <a:solidFill>
                    <a:srgbClr val="999999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IN" altLang="en-US" sz="975" dirty="0">
                  <a:solidFill>
                    <a:srgbClr val="999999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With </a:t>
              </a:r>
              <a:r>
                <a:rPr lang="en-US" sz="975" dirty="0">
                  <a:solidFill>
                    <a:srgbClr val="999999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pre-trained models on general text data and fine-tuning them on your specific domain dataset, saving time and resources.</a:t>
              </a:r>
              <a:endParaRPr lang="en-US" sz="975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04" y="5312"/>
              <a:ext cx="5121" cy="43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l" defTabSz="685800"/>
              <a:r>
                <a:rPr lang="zh-CN" alt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Transfer Learning with Domain Adaptation</a:t>
              </a:r>
              <a:endParaRPr lang="zh-CN" altLang="en-US" sz="12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Shape 2547"/>
            <p:cNvSpPr/>
            <p:nvPr/>
          </p:nvSpPr>
          <p:spPr>
            <a:xfrm>
              <a:off x="1157" y="5619"/>
              <a:ext cx="330" cy="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73" y="17379"/>
                  </a:moveTo>
                  <a:lnTo>
                    <a:pt x="15643" y="14949"/>
                  </a:lnTo>
                  <a:cubicBezTo>
                    <a:pt x="16600" y="13832"/>
                    <a:pt x="17182" y="12386"/>
                    <a:pt x="17182" y="10800"/>
                  </a:cubicBezTo>
                  <a:cubicBezTo>
                    <a:pt x="17182" y="9214"/>
                    <a:pt x="16600" y="7767"/>
                    <a:pt x="15643" y="6651"/>
                  </a:cubicBezTo>
                  <a:lnTo>
                    <a:pt x="18073" y="4221"/>
                  </a:lnTo>
                  <a:cubicBezTo>
                    <a:pt x="19649" y="5963"/>
                    <a:pt x="20618" y="8266"/>
                    <a:pt x="20618" y="10800"/>
                  </a:cubicBezTo>
                  <a:cubicBezTo>
                    <a:pt x="20618" y="13335"/>
                    <a:pt x="19649" y="15637"/>
                    <a:pt x="18073" y="17379"/>
                  </a:cubicBezTo>
                  <a:moveTo>
                    <a:pt x="10800" y="20619"/>
                  </a:moveTo>
                  <a:cubicBezTo>
                    <a:pt x="8265" y="20619"/>
                    <a:pt x="5963" y="19650"/>
                    <a:pt x="4221" y="18073"/>
                  </a:cubicBezTo>
                  <a:lnTo>
                    <a:pt x="6651" y="15643"/>
                  </a:lnTo>
                  <a:cubicBezTo>
                    <a:pt x="7767" y="16600"/>
                    <a:pt x="9214" y="17182"/>
                    <a:pt x="10800" y="17182"/>
                  </a:cubicBezTo>
                  <a:cubicBezTo>
                    <a:pt x="12386" y="17182"/>
                    <a:pt x="13833" y="16600"/>
                    <a:pt x="14949" y="15643"/>
                  </a:cubicBezTo>
                  <a:lnTo>
                    <a:pt x="17379" y="18073"/>
                  </a:lnTo>
                  <a:cubicBezTo>
                    <a:pt x="15637" y="19650"/>
                    <a:pt x="13334" y="20619"/>
                    <a:pt x="10800" y="20619"/>
                  </a:cubicBezTo>
                  <a:moveTo>
                    <a:pt x="982" y="10800"/>
                  </a:moveTo>
                  <a:cubicBezTo>
                    <a:pt x="982" y="8266"/>
                    <a:pt x="1950" y="5963"/>
                    <a:pt x="3527" y="4221"/>
                  </a:cubicBezTo>
                  <a:lnTo>
                    <a:pt x="5957" y="6651"/>
                  </a:lnTo>
                  <a:cubicBezTo>
                    <a:pt x="4999" y="7767"/>
                    <a:pt x="4418" y="9214"/>
                    <a:pt x="4418" y="10800"/>
                  </a:cubicBezTo>
                  <a:cubicBezTo>
                    <a:pt x="4418" y="12386"/>
                    <a:pt x="4999" y="13832"/>
                    <a:pt x="5957" y="14949"/>
                  </a:cubicBezTo>
                  <a:lnTo>
                    <a:pt x="3527" y="17379"/>
                  </a:lnTo>
                  <a:cubicBezTo>
                    <a:pt x="1950" y="15637"/>
                    <a:pt x="982" y="13335"/>
                    <a:pt x="982" y="10800"/>
                  </a:cubicBezTo>
                  <a:moveTo>
                    <a:pt x="16200" y="10800"/>
                  </a:moveTo>
                  <a:cubicBezTo>
                    <a:pt x="16200" y="13782"/>
                    <a:pt x="13782" y="16200"/>
                    <a:pt x="10800" y="16200"/>
                  </a:cubicBezTo>
                  <a:cubicBezTo>
                    <a:pt x="7817" y="16200"/>
                    <a:pt x="5400" y="13782"/>
                    <a:pt x="5400" y="10800"/>
                  </a:cubicBez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200" y="7817"/>
                    <a:pt x="16200" y="10800"/>
                  </a:cubicBezTo>
                  <a:moveTo>
                    <a:pt x="10800" y="982"/>
                  </a:moveTo>
                  <a:cubicBezTo>
                    <a:pt x="13334" y="982"/>
                    <a:pt x="15637" y="1950"/>
                    <a:pt x="17379" y="3527"/>
                  </a:cubicBezTo>
                  <a:lnTo>
                    <a:pt x="14949" y="5957"/>
                  </a:lnTo>
                  <a:cubicBezTo>
                    <a:pt x="13832" y="4999"/>
                    <a:pt x="12386" y="4418"/>
                    <a:pt x="10800" y="4418"/>
                  </a:cubicBezTo>
                  <a:cubicBezTo>
                    <a:pt x="9214" y="4418"/>
                    <a:pt x="7767" y="4999"/>
                    <a:pt x="6651" y="5957"/>
                  </a:cubicBezTo>
                  <a:lnTo>
                    <a:pt x="4221" y="3527"/>
                  </a:lnTo>
                  <a:cubicBezTo>
                    <a:pt x="5963" y="1950"/>
                    <a:pt x="8265" y="982"/>
                    <a:pt x="10800" y="98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4284" tIns="14284" rIns="14284" bIns="14284" anchor="ctr"/>
            <a:lstStyle/>
            <a:p>
              <a:pPr defTabSz="17145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125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Gill Sans"/>
              </a:endParaRPr>
            </a:p>
          </p:txBody>
        </p:sp>
      </p:grpSp>
      <p:pic>
        <p:nvPicPr>
          <p:cNvPr id="4" name="图片占位符 3"/>
          <p:cNvPicPr>
            <a:picLocks noGrp="1" noChangeAspect="1"/>
          </p:cNvPicPr>
          <p:nvPr>
            <p:ph type="pic" sz="quarter" idx="13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7" r="20417"/>
          <a:stretch>
            <a:fillRect/>
          </a:stretch>
        </p:blipFill>
        <p:spPr/>
      </p:pic>
      <p:cxnSp>
        <p:nvCxnSpPr>
          <p:cNvPr id="15" name="直接连接符 14"/>
          <p:cNvCxnSpPr/>
          <p:nvPr/>
        </p:nvCxnSpPr>
        <p:spPr>
          <a:xfrm>
            <a:off x="694027" y="1020937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2"/>
          <p:cNvSpPr txBox="1"/>
          <p:nvPr/>
        </p:nvSpPr>
        <p:spPr>
          <a:xfrm>
            <a:off x="593691" y="406878"/>
            <a:ext cx="31121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lnSpc>
                <a:spcPct val="80000"/>
              </a:lnSpc>
              <a:defRPr/>
            </a:pPr>
            <a:r>
              <a:rPr lang="en-IN" altLang="en-US" sz="2000" b="1" spc="45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Recommendation</a:t>
            </a:r>
            <a:endParaRPr lang="en-IN" altLang="en-US" sz="2000" b="1" spc="450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606786" y="725884"/>
            <a:ext cx="3870251" cy="219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80000"/>
              </a:lnSpc>
              <a:defRPr/>
            </a:pPr>
            <a:r>
              <a:rPr lang="en-IN" altLang="en-US" sz="105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Future Scope of the project and possible resolutions</a:t>
            </a:r>
            <a:endParaRPr lang="en-IN" altLang="en-US" sz="1050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Shape 2588"/>
          <p:cNvSpPr/>
          <p:nvPr/>
        </p:nvSpPr>
        <p:spPr>
          <a:xfrm>
            <a:off x="727991" y="1688090"/>
            <a:ext cx="208800" cy="2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1" name="Shape 2690"/>
          <p:cNvSpPr/>
          <p:nvPr/>
        </p:nvSpPr>
        <p:spPr>
          <a:xfrm>
            <a:off x="732790" y="2596515"/>
            <a:ext cx="208800" cy="20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880"/>
                </a:moveTo>
                <a:cubicBezTo>
                  <a:pt x="20618" y="12476"/>
                  <a:pt x="20178" y="12960"/>
                  <a:pt x="19636" y="12960"/>
                </a:cubicBezTo>
                <a:lnTo>
                  <a:pt x="19636" y="8640"/>
                </a:lnTo>
                <a:cubicBezTo>
                  <a:pt x="20178" y="8640"/>
                  <a:pt x="20618" y="9124"/>
                  <a:pt x="20618" y="9720"/>
                </a:cubicBezTo>
                <a:cubicBezTo>
                  <a:pt x="20618" y="9720"/>
                  <a:pt x="20618" y="11880"/>
                  <a:pt x="20618" y="11880"/>
                </a:cubicBezTo>
                <a:close/>
                <a:moveTo>
                  <a:pt x="18655" y="19980"/>
                </a:moveTo>
                <a:cubicBezTo>
                  <a:pt x="18655" y="20279"/>
                  <a:pt x="18434" y="20520"/>
                  <a:pt x="18164" y="20520"/>
                </a:cubicBezTo>
                <a:cubicBezTo>
                  <a:pt x="17893" y="20520"/>
                  <a:pt x="17673" y="20279"/>
                  <a:pt x="17673" y="19980"/>
                </a:cubicBezTo>
                <a:lnTo>
                  <a:pt x="17673" y="1620"/>
                </a:lnTo>
                <a:cubicBezTo>
                  <a:pt x="17673" y="1322"/>
                  <a:pt x="17893" y="1080"/>
                  <a:pt x="18164" y="1080"/>
                </a:cubicBezTo>
                <a:cubicBezTo>
                  <a:pt x="18434" y="1080"/>
                  <a:pt x="18655" y="1322"/>
                  <a:pt x="18655" y="1620"/>
                </a:cubicBezTo>
                <a:cubicBezTo>
                  <a:pt x="18655" y="1620"/>
                  <a:pt x="18655" y="19980"/>
                  <a:pt x="18655" y="19980"/>
                </a:cubicBezTo>
                <a:close/>
                <a:moveTo>
                  <a:pt x="16691" y="18404"/>
                </a:moveTo>
                <a:lnTo>
                  <a:pt x="2944" y="13512"/>
                </a:lnTo>
                <a:cubicBezTo>
                  <a:pt x="2944" y="13508"/>
                  <a:pt x="2945" y="13504"/>
                  <a:pt x="2945" y="13500"/>
                </a:cubicBezTo>
                <a:lnTo>
                  <a:pt x="2945" y="8100"/>
                </a:lnTo>
                <a:cubicBezTo>
                  <a:pt x="2945" y="8096"/>
                  <a:pt x="2944" y="8093"/>
                  <a:pt x="2944" y="8089"/>
                </a:cubicBezTo>
                <a:lnTo>
                  <a:pt x="16691" y="3197"/>
                </a:lnTo>
                <a:cubicBezTo>
                  <a:pt x="16691" y="3197"/>
                  <a:pt x="16691" y="18404"/>
                  <a:pt x="16691" y="18404"/>
                </a:cubicBezTo>
                <a:close/>
                <a:moveTo>
                  <a:pt x="12480" y="18725"/>
                </a:moveTo>
                <a:cubicBezTo>
                  <a:pt x="12316" y="19294"/>
                  <a:pt x="11764" y="19608"/>
                  <a:pt x="11247" y="19428"/>
                </a:cubicBezTo>
                <a:lnTo>
                  <a:pt x="6102" y="17625"/>
                </a:lnTo>
                <a:cubicBezTo>
                  <a:pt x="5585" y="17444"/>
                  <a:pt x="5299" y="16837"/>
                  <a:pt x="5464" y="16269"/>
                </a:cubicBezTo>
                <a:lnTo>
                  <a:pt x="5654" y="15610"/>
                </a:lnTo>
                <a:lnTo>
                  <a:pt x="12661" y="18104"/>
                </a:lnTo>
                <a:cubicBezTo>
                  <a:pt x="12661" y="18104"/>
                  <a:pt x="12480" y="18725"/>
                  <a:pt x="12480" y="18725"/>
                </a:cubicBezTo>
                <a:close/>
                <a:moveTo>
                  <a:pt x="1964" y="13500"/>
                </a:moveTo>
                <a:lnTo>
                  <a:pt x="982" y="13500"/>
                </a:lnTo>
                <a:lnTo>
                  <a:pt x="982" y="8100"/>
                </a:lnTo>
                <a:lnTo>
                  <a:pt x="1964" y="8100"/>
                </a:lnTo>
                <a:cubicBezTo>
                  <a:pt x="1964" y="8100"/>
                  <a:pt x="1964" y="13500"/>
                  <a:pt x="1964" y="13500"/>
                </a:cubicBezTo>
                <a:close/>
                <a:moveTo>
                  <a:pt x="19636" y="7560"/>
                </a:moveTo>
                <a:lnTo>
                  <a:pt x="19636" y="1620"/>
                </a:lnTo>
                <a:cubicBezTo>
                  <a:pt x="19636" y="725"/>
                  <a:pt x="18977" y="0"/>
                  <a:pt x="18164" y="0"/>
                </a:cubicBezTo>
                <a:cubicBezTo>
                  <a:pt x="17350" y="0"/>
                  <a:pt x="16691" y="725"/>
                  <a:pt x="16691" y="1620"/>
                </a:cubicBezTo>
                <a:lnTo>
                  <a:pt x="16691" y="2062"/>
                </a:lnTo>
                <a:lnTo>
                  <a:pt x="2411" y="7144"/>
                </a:lnTo>
                <a:cubicBezTo>
                  <a:pt x="2276" y="7067"/>
                  <a:pt x="2126" y="7020"/>
                  <a:pt x="1964" y="7020"/>
                </a:cubicBezTo>
                <a:lnTo>
                  <a:pt x="982" y="7020"/>
                </a:lnTo>
                <a:cubicBezTo>
                  <a:pt x="440" y="7020"/>
                  <a:pt x="0" y="7504"/>
                  <a:pt x="0" y="8100"/>
                </a:cubicBezTo>
                <a:lnTo>
                  <a:pt x="0" y="13500"/>
                </a:lnTo>
                <a:cubicBezTo>
                  <a:pt x="0" y="14097"/>
                  <a:pt x="440" y="14580"/>
                  <a:pt x="982" y="14580"/>
                </a:cubicBezTo>
                <a:lnTo>
                  <a:pt x="1964" y="14580"/>
                </a:lnTo>
                <a:cubicBezTo>
                  <a:pt x="2126" y="14580"/>
                  <a:pt x="2276" y="14533"/>
                  <a:pt x="2411" y="14457"/>
                </a:cubicBezTo>
                <a:lnTo>
                  <a:pt x="4720" y="15278"/>
                </a:lnTo>
                <a:lnTo>
                  <a:pt x="4529" y="15941"/>
                </a:lnTo>
                <a:cubicBezTo>
                  <a:pt x="4199" y="17078"/>
                  <a:pt x="4770" y="18292"/>
                  <a:pt x="5803" y="18654"/>
                </a:cubicBezTo>
                <a:lnTo>
                  <a:pt x="10949" y="20456"/>
                </a:lnTo>
                <a:cubicBezTo>
                  <a:pt x="11983" y="20819"/>
                  <a:pt x="13087" y="20190"/>
                  <a:pt x="13416" y="19053"/>
                </a:cubicBezTo>
                <a:lnTo>
                  <a:pt x="13595" y="18437"/>
                </a:lnTo>
                <a:lnTo>
                  <a:pt x="16691" y="19538"/>
                </a:lnTo>
                <a:lnTo>
                  <a:pt x="16691" y="19980"/>
                </a:lnTo>
                <a:cubicBezTo>
                  <a:pt x="16691" y="20875"/>
                  <a:pt x="17350" y="21600"/>
                  <a:pt x="18164" y="21600"/>
                </a:cubicBezTo>
                <a:cubicBezTo>
                  <a:pt x="18977" y="21600"/>
                  <a:pt x="19636" y="20875"/>
                  <a:pt x="19636" y="19980"/>
                </a:cubicBezTo>
                <a:lnTo>
                  <a:pt x="19636" y="14040"/>
                </a:lnTo>
                <a:cubicBezTo>
                  <a:pt x="20721" y="14040"/>
                  <a:pt x="21600" y="13073"/>
                  <a:pt x="21600" y="11880"/>
                </a:cubicBezTo>
                <a:lnTo>
                  <a:pt x="21600" y="9720"/>
                </a:lnTo>
                <a:cubicBezTo>
                  <a:pt x="21600" y="8527"/>
                  <a:pt x="20721" y="7560"/>
                  <a:pt x="19636" y="7560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1342895"/>
            <a:ext cx="9144000" cy="2457711"/>
            <a:chOff x="0" y="1934526"/>
            <a:chExt cx="12192000" cy="3276948"/>
          </a:xfrm>
        </p:grpSpPr>
        <p:sp>
          <p:nvSpPr>
            <p:cNvPr id="10" name="矩形 9"/>
            <p:cNvSpPr/>
            <p:nvPr/>
          </p:nvSpPr>
          <p:spPr>
            <a:xfrm>
              <a:off x="0" y="1934526"/>
              <a:ext cx="12192000" cy="298894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015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923474"/>
              <a:ext cx="12192000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015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33" name="矩形 32"/>
          <p:cNvSpPr/>
          <p:nvPr/>
        </p:nvSpPr>
        <p:spPr bwMode="auto">
          <a:xfrm>
            <a:off x="3620453" y="1811906"/>
            <a:ext cx="1903095" cy="650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800" kern="10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THANK YOU</a:t>
            </a:r>
            <a:endParaRPr lang="en-US" altLang="zh-CN" sz="2800" kern="1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262505" y="2647950"/>
            <a:ext cx="4893310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IN" altLang="en-US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Thank you infosysSpringboard for the wonderful opportunity to show case our work!</a:t>
            </a:r>
            <a:endParaRPr lang="en-IN" altLang="en-US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411827" y="2449838"/>
            <a:ext cx="32034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0"/>
            <a:ext cx="3562717" cy="5143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015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 rot="5400000">
            <a:off x="1078692" y="2463750"/>
            <a:ext cx="5184049" cy="2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015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146824" y="2028012"/>
            <a:ext cx="152209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CONTENTS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717441" y="2571750"/>
            <a:ext cx="38086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051425" y="1249680"/>
            <a:ext cx="3410585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Introduction to Text classification and Business use cases</a:t>
            </a:r>
            <a:endParaRPr lang="en-I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037455" y="964565"/>
            <a:ext cx="169672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zh-CN" sz="120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Problem Statement</a:t>
            </a:r>
            <a:endParaRPr lang="en-IN" altLang="zh-CN" sz="1200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5161280" y="1239520"/>
            <a:ext cx="24447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4291965" y="1007110"/>
            <a:ext cx="641350" cy="401320"/>
          </a:xfrm>
          <a:prstGeom prst="rect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01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051425" y="1887220"/>
            <a:ext cx="3584575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Overview of given dataset and techniques on Text preprocessing</a:t>
            </a:r>
            <a:endParaRPr lang="en-I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037455" y="1602740"/>
            <a:ext cx="322199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zh-CN" sz="120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About Dataset and Data Preprocessing</a:t>
            </a:r>
            <a:endParaRPr lang="en-IN" altLang="zh-CN" sz="1200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5161280" y="1877695"/>
            <a:ext cx="24447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5051425" y="2524760"/>
            <a:ext cx="3410585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High-level view of the building model process</a:t>
            </a:r>
            <a:endParaRPr lang="en-I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037455" y="2240280"/>
            <a:ext cx="173291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zh-CN" sz="120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Modeling Approach</a:t>
            </a:r>
            <a:endParaRPr lang="en-IN" altLang="zh-CN" sz="1200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5161280" y="2515235"/>
            <a:ext cx="24447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051425" y="3162935"/>
            <a:ext cx="3745865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Discussion on various ML classification algorithms and GridSearchCV</a:t>
            </a:r>
            <a:endParaRPr lang="en-I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037455" y="2877820"/>
            <a:ext cx="339471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zh-CN" sz="120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Model Used and Hyperparameter Tuning</a:t>
            </a:r>
            <a:endParaRPr lang="en-IN" altLang="zh-CN" sz="1200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endParaRPr lang="en-IN" altLang="zh-CN" sz="1200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99" name="直接连接符 98"/>
          <p:cNvCxnSpPr/>
          <p:nvPr/>
        </p:nvCxnSpPr>
        <p:spPr>
          <a:xfrm>
            <a:off x="5161280" y="3153410"/>
            <a:ext cx="24447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291965" y="2924810"/>
            <a:ext cx="641350" cy="401320"/>
          </a:xfrm>
          <a:prstGeom prst="rect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04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91965" y="2286000"/>
            <a:ext cx="641350" cy="401320"/>
          </a:xfrm>
          <a:prstGeom prst="rect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03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91965" y="1646555"/>
            <a:ext cx="641350" cy="401320"/>
          </a:xfrm>
          <a:prstGeom prst="rect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02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5" name="矩形 86"/>
          <p:cNvSpPr/>
          <p:nvPr/>
        </p:nvSpPr>
        <p:spPr>
          <a:xfrm>
            <a:off x="5074285" y="3817620"/>
            <a:ext cx="3722370" cy="299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Output Analysis from jupyter notebook and Resolution for the project</a:t>
            </a:r>
            <a:endParaRPr lang="en-I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36" name="矩形 87"/>
          <p:cNvSpPr/>
          <p:nvPr/>
        </p:nvSpPr>
        <p:spPr>
          <a:xfrm>
            <a:off x="5060315" y="3528060"/>
            <a:ext cx="319913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zh-CN" sz="120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Modeling Results and Future Scope</a:t>
            </a:r>
            <a:endParaRPr lang="en-IN" altLang="zh-CN" sz="1200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37" name="直接连接符 88"/>
          <p:cNvCxnSpPr/>
          <p:nvPr/>
        </p:nvCxnSpPr>
        <p:spPr>
          <a:xfrm>
            <a:off x="5183505" y="3807460"/>
            <a:ext cx="24320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22"/>
          <p:cNvSpPr/>
          <p:nvPr/>
        </p:nvSpPr>
        <p:spPr>
          <a:xfrm>
            <a:off x="4320540" y="3572510"/>
            <a:ext cx="636270" cy="407670"/>
          </a:xfrm>
          <a:prstGeom prst="rect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0</a:t>
            </a:r>
            <a:r>
              <a:rPr lang="en-IN" altLang="en-US" sz="1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5</a:t>
            </a:r>
            <a:endParaRPr lang="en-IN" altLang="en-US" sz="1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845608" y="0"/>
            <a:ext cx="1452782" cy="2571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015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92802" y="3248822"/>
            <a:ext cx="3758394" cy="510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IN" altLang="zh-CN" sz="105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Lets Understand the need for Text classification on Sentiments and potential advantages of it</a:t>
            </a:r>
            <a:endParaRPr lang="en-IN" altLang="zh-CN" sz="105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1609427" y="2625324"/>
            <a:ext cx="6281420" cy="57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IN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Problem Statement and Business Use Cases</a:t>
            </a:r>
            <a:endParaRPr lang="en-IN" altLang="zh-CN" sz="24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439894" y="3248822"/>
            <a:ext cx="26421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996225" y="1277329"/>
            <a:ext cx="1151549" cy="1151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Arial" panose="020B0604020202020204" pitchFamily="34" charset="0"/>
                <a:ea typeface="Arial" panose="020B0604020202020204" pitchFamily="34" charset="0"/>
              </a:rPr>
              <a:t>01</a:t>
            </a:r>
            <a:endParaRPr lang="zh-CN" altLang="en-US" sz="4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388038" y="1399173"/>
            <a:ext cx="1384696" cy="1385056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3" tIns="41141" rIns="82283" bIns="41141" rtlCol="0" anchor="ctr"/>
          <a:lstStyle/>
          <a:p>
            <a:pPr algn="ctr" defTabSz="685800"/>
            <a:endParaRPr lang="bg-BG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24044" y="2861604"/>
            <a:ext cx="2513330" cy="4603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en-IN" altLang="zh-CN" sz="12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Constant </a:t>
            </a:r>
            <a:r>
              <a:rPr lang="zh-CN" altLang="en-US" sz="12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Brand Monitoring and </a:t>
            </a:r>
            <a:endParaRPr lang="zh-CN" altLang="en-US" sz="12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defTabSz="685800"/>
            <a:r>
              <a:rPr lang="zh-CN" altLang="en-US" sz="12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Social Listening</a:t>
            </a:r>
            <a:endParaRPr lang="zh-CN" altLang="en-US" sz="12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399821" y="1399173"/>
            <a:ext cx="1384696" cy="138505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3" tIns="41141" rIns="82283" bIns="41141" rtlCol="0" anchor="ctr"/>
          <a:lstStyle/>
          <a:p>
            <a:pPr algn="ctr" defTabSz="685800"/>
            <a:endParaRPr lang="bg-BG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4865" y="2913380"/>
            <a:ext cx="2565400" cy="5213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 defTabSz="685800"/>
            <a:r>
              <a:rPr lang="en-IN" altLang="zh-CN" sz="12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Difficulte to Analyze Large volume of </a:t>
            </a:r>
            <a:r>
              <a:rPr lang="zh-CN" altLang="en-US" sz="12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Customer Reviews</a:t>
            </a:r>
            <a:endParaRPr lang="zh-CN" altLang="en-US" sz="12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defTabSz="685800"/>
            <a:r>
              <a:rPr lang="zh-CN" altLang="en-US" sz="12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2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889748" y="1399173"/>
            <a:ext cx="1384696" cy="1385056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3" tIns="41141" rIns="82283" bIns="41141" rtlCol="0" anchor="ctr"/>
          <a:lstStyle/>
          <a:p>
            <a:pPr algn="ctr" defTabSz="685800"/>
            <a:endParaRPr lang="bg-BG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Shape 2550"/>
          <p:cNvSpPr/>
          <p:nvPr/>
        </p:nvSpPr>
        <p:spPr>
          <a:xfrm>
            <a:off x="4344983" y="1845506"/>
            <a:ext cx="501779" cy="501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55966" y="2861604"/>
            <a:ext cx="1713865" cy="4603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zh-CN" altLang="en-US" sz="12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Market Research and</a:t>
            </a:r>
            <a:endParaRPr lang="zh-CN" altLang="en-US" sz="12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defTabSz="685800"/>
            <a:r>
              <a:rPr lang="zh-CN" altLang="en-US" sz="12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Opinion Mining</a:t>
            </a:r>
            <a:endParaRPr lang="zh-CN" altLang="en-US" sz="12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Subtitle 2"/>
          <p:cNvSpPr txBox="1"/>
          <p:nvPr/>
        </p:nvSpPr>
        <p:spPr>
          <a:xfrm>
            <a:off x="6057265" y="3316605"/>
            <a:ext cx="2107565" cy="1158875"/>
          </a:xfrm>
          <a:prstGeom prst="rect">
            <a:avLst/>
          </a:prstGeom>
        </p:spPr>
        <p:txBody>
          <a:bodyPr vert="horz" wrap="square" lIns="81559" tIns="40780" rIns="81559" bIns="40780" rtlCol="0">
            <a:no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7670">
              <a:lnSpc>
                <a:spcPts val="1515"/>
              </a:lnSpc>
            </a:pPr>
            <a:r>
              <a:rPr lang="en-US" sz="975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Companies need to stay informed about how their brand is perceived online across social media, news articles, and forums. Manually monitoring these vast amounts of data is difficult.</a:t>
            </a:r>
            <a:endParaRPr lang="en-US" sz="975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ubtitle 2"/>
          <p:cNvSpPr txBox="1"/>
          <p:nvPr/>
        </p:nvSpPr>
        <p:spPr>
          <a:xfrm>
            <a:off x="1037590" y="3410585"/>
            <a:ext cx="2107565" cy="1174115"/>
          </a:xfrm>
          <a:prstGeom prst="rect">
            <a:avLst/>
          </a:prstGeom>
        </p:spPr>
        <p:txBody>
          <a:bodyPr vert="horz" wrap="square" lIns="81559" tIns="40780" rIns="81559" bIns="40780" rtlCol="0">
            <a:no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7670">
              <a:lnSpc>
                <a:spcPts val="1515"/>
              </a:lnSpc>
            </a:pPr>
            <a:r>
              <a:rPr lang="en-US" sz="975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Businesses struggle to manually analyze large volumes of customer reviews, feedback emails, and social media comments to understand overall sentiment and identify areas for improvement.</a:t>
            </a:r>
            <a:endParaRPr lang="en-US" sz="975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Subtitle 2"/>
          <p:cNvSpPr txBox="1"/>
          <p:nvPr/>
        </p:nvSpPr>
        <p:spPr>
          <a:xfrm>
            <a:off x="3546974" y="3397829"/>
            <a:ext cx="2107334" cy="1052195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7670">
              <a:lnSpc>
                <a:spcPts val="1515"/>
              </a:lnSpc>
            </a:pPr>
            <a:r>
              <a:rPr lang="en-US" sz="975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Traditional market research methods like surveys can be time-consuming and expensive. It can be difficult to gauge public opinion on a large scale.</a:t>
            </a:r>
            <a:endParaRPr lang="en-US" sz="975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366703" y="1020937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2"/>
          <p:cNvSpPr txBox="1"/>
          <p:nvPr/>
        </p:nvSpPr>
        <p:spPr>
          <a:xfrm>
            <a:off x="2838135" y="406878"/>
            <a:ext cx="34677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en-US" sz="2000" b="1" spc="45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IN" altLang="en-US" sz="2000" b="1" spc="450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14"/>
          <p:cNvSpPr txBox="1"/>
          <p:nvPr/>
        </p:nvSpPr>
        <p:spPr>
          <a:xfrm>
            <a:off x="2636877" y="725884"/>
            <a:ext cx="3870251" cy="219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en-US" sz="105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Difficulties faced by engineers without Text classification</a:t>
            </a:r>
            <a:endParaRPr lang="en-IN" altLang="en-US" sz="1050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Shape 2554"/>
          <p:cNvSpPr/>
          <p:nvPr/>
        </p:nvSpPr>
        <p:spPr>
          <a:xfrm>
            <a:off x="1839595" y="1845310"/>
            <a:ext cx="536400" cy="536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lIns="14284" tIns="14284" rIns="14284" bIns="14284" anchor="ctr"/>
          <a:lstStyle/>
          <a:p>
            <a:pPr algn="r"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4" name="Shape 2621"/>
          <p:cNvSpPr/>
          <p:nvPr/>
        </p:nvSpPr>
        <p:spPr>
          <a:xfrm>
            <a:off x="6836299" y="1845172"/>
            <a:ext cx="500400" cy="50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chemeClr val="accent5">
              <a:lumMod val="50000"/>
            </a:schemeClr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6580672" y="3337002"/>
            <a:ext cx="1477899" cy="10788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55503" y="3337002"/>
            <a:ext cx="1477899" cy="10788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30333" y="3337002"/>
            <a:ext cx="1477899" cy="10788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05163" y="3337002"/>
            <a:ext cx="1477899" cy="1078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18605" y="3390900"/>
            <a:ext cx="1376045" cy="9398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685800"/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Reputation </a:t>
            </a:r>
            <a:endParaRPr lang="zh-CN" altLang="en-US" sz="16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defTabSz="685800"/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management </a:t>
            </a:r>
            <a:endParaRPr lang="zh-CN" altLang="en-US" sz="16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defTabSz="685800"/>
            <a:endParaRPr lang="zh-CN" altLang="en-US" sz="16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55273" y="3391055"/>
            <a:ext cx="1278255" cy="82994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Categorize </a:t>
            </a:r>
            <a:endParaRPr lang="zh-CN" altLang="en-US" sz="16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defTabSz="685800"/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service </a:t>
            </a:r>
            <a:endParaRPr lang="zh-CN" altLang="en-US" sz="16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defTabSz="685800"/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requests</a:t>
            </a:r>
            <a:endParaRPr lang="zh-CN" altLang="en-US" sz="16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48805" y="3514245"/>
            <a:ext cx="1041400" cy="5835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zh-CN" altLang="en-US" sz="16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defTabSz="685800"/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analysis</a:t>
            </a:r>
            <a:endParaRPr lang="zh-CN" altLang="en-US" sz="16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36115" y="3514245"/>
            <a:ext cx="1221740" cy="5835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Sentiment </a:t>
            </a:r>
            <a:endParaRPr lang="zh-CN" altLang="en-US" sz="16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defTabSz="685800"/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zh-CN" altLang="en-US" sz="16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占位符 8"/>
          <p:cNvPicPr>
            <a:picLocks noGrp="1" noChangeAspect="1"/>
          </p:cNvPicPr>
          <p:nvPr>
            <p:ph type="pic" sz="quarter" idx="22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r="23333"/>
          <a:stretch>
            <a:fillRect/>
          </a:stretch>
        </p:blipFill>
        <p:spPr/>
      </p:pic>
      <p:cxnSp>
        <p:nvCxnSpPr>
          <p:cNvPr id="18" name="直接连接符 17"/>
          <p:cNvCxnSpPr/>
          <p:nvPr/>
        </p:nvCxnSpPr>
        <p:spPr>
          <a:xfrm>
            <a:off x="4366703" y="1020937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2"/>
          <p:cNvSpPr txBox="1"/>
          <p:nvPr/>
        </p:nvSpPr>
        <p:spPr>
          <a:xfrm>
            <a:off x="2810512" y="406878"/>
            <a:ext cx="35229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en-US" sz="2000" b="1" spc="45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Buisness Usecases</a:t>
            </a:r>
            <a:endParaRPr lang="en-IN" altLang="en-US" sz="2000" b="1" spc="450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4"/>
          <p:cNvSpPr txBox="1"/>
          <p:nvPr/>
        </p:nvSpPr>
        <p:spPr>
          <a:xfrm>
            <a:off x="583565" y="744220"/>
            <a:ext cx="8057515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US" altLang="zh-CN" sz="105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Text classification is a technique that allows businesses to organize</a:t>
            </a:r>
            <a:r>
              <a:rPr lang="en-IN" altLang="en-US" sz="105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105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analyze unstructured data </a:t>
            </a:r>
            <a:r>
              <a:rPr lang="en-IN" altLang="en-US" sz="105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-US" altLang="zh-CN" sz="105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emails, and legal documents</a:t>
            </a:r>
            <a:endParaRPr lang="en-US" altLang="zh-CN" sz="1050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1103948" y="1636078"/>
            <a:ext cx="1472400" cy="1832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4758055" y="1505585"/>
            <a:ext cx="1472400" cy="1832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Picture 107"/>
          <p:cNvPicPr/>
          <p:nvPr/>
        </p:nvPicPr>
        <p:blipFill>
          <a:blip/>
          <a:stretch>
            <a:fillRect/>
          </a:stretch>
        </p:blipFill>
        <p:spPr>
          <a:xfrm>
            <a:off x="4381500" y="2381250"/>
            <a:ext cx="381000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3" name="Picture 112"/>
          <p:cNvPicPr/>
          <p:nvPr/>
        </p:nvPicPr>
        <p:blipFill>
          <a:blip r:embed="rId4"/>
          <a:stretch>
            <a:fillRect/>
          </a:stretch>
        </p:blipFill>
        <p:spPr>
          <a:xfrm>
            <a:off x="2934970" y="1504315"/>
            <a:ext cx="1472400" cy="1832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845608" y="0"/>
            <a:ext cx="1452782" cy="2571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015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92802" y="3248822"/>
            <a:ext cx="3758394" cy="510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IN" altLang="zh-CN" sz="105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Understanding the provided dataset is essential and basic step for any Data scientist  🤓</a:t>
            </a:r>
            <a:endParaRPr lang="en-IN" altLang="zh-CN" sz="105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1698327" y="2625324"/>
            <a:ext cx="6156325" cy="57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IN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Overview of Dataset and Text preprocessing</a:t>
            </a:r>
            <a:endParaRPr lang="en-IN" altLang="zh-CN" sz="24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439894" y="3248822"/>
            <a:ext cx="26421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996225" y="1277329"/>
            <a:ext cx="1151549" cy="1151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Arial" panose="020B0604020202020204" pitchFamily="34" charset="0"/>
                <a:ea typeface="Arial" panose="020B0604020202020204" pitchFamily="34" charset="0"/>
              </a:rPr>
              <a:t>02</a:t>
            </a:r>
            <a:endParaRPr lang="zh-CN" altLang="en-US" sz="4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26" y="1271007"/>
            <a:ext cx="2943225" cy="3105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56350" y="1988185"/>
            <a:ext cx="2563495" cy="10147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 defTabSz="685800"/>
            <a:r>
              <a:rPr lang="en-I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“label”</a:t>
            </a:r>
            <a:r>
              <a:rPr lang="en-IN" altLang="en-US" sz="10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Column as </a:t>
            </a:r>
            <a:endParaRPr lang="en-IN" altLang="en-US" sz="10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 defTabSz="685800"/>
            <a:r>
              <a:rPr lang="en-I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Target variables</a:t>
            </a:r>
            <a:endParaRPr lang="en-IN" altLang="en-US" sz="1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 defTabSz="685800"/>
            <a:r>
              <a:rPr lang="en-IN" altLang="en-US" sz="10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with labels as</a:t>
            </a:r>
            <a:endParaRPr lang="en-IN" altLang="en-US" sz="10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 defTabSz="685800"/>
            <a:r>
              <a:rPr lang="en-I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0:'sadness' ,1:'joy' ,</a:t>
            </a:r>
            <a:endParaRPr lang="en-IN" altLang="en-US" sz="1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 defTabSz="685800"/>
            <a:r>
              <a:rPr lang="en-I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2:'love'3:'anger', </a:t>
            </a:r>
            <a:endParaRPr lang="en-IN" altLang="en-US" sz="1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 defTabSz="685800"/>
            <a:r>
              <a:rPr lang="en-I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4:'fear', 5:'surprise'</a:t>
            </a:r>
            <a:endParaRPr lang="en-IN" altLang="en-US" sz="1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19875" y="2030777"/>
            <a:ext cx="1640840" cy="55308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 defTabSz="685800"/>
            <a:r>
              <a:rPr lang="en-IN" altLang="en-US" sz="10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Memory usage up to </a:t>
            </a:r>
            <a:endParaRPr lang="en-IN" altLang="en-US" sz="10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 defTabSz="685800"/>
            <a:r>
              <a:rPr lang="en-I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250.1+ KB </a:t>
            </a:r>
            <a:r>
              <a:rPr lang="en-IN" altLang="en-US" sz="10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with </a:t>
            </a:r>
            <a:endParaRPr lang="en-IN" altLang="en-US" sz="10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 defTabSz="685800"/>
            <a:r>
              <a:rPr lang="en-I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16000 rows × 2 columns</a:t>
            </a:r>
            <a:endParaRPr lang="en-IN" altLang="en-US" sz="1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hape 2525"/>
          <p:cNvSpPr/>
          <p:nvPr/>
        </p:nvSpPr>
        <p:spPr>
          <a:xfrm>
            <a:off x="4670239" y="1450191"/>
            <a:ext cx="371741" cy="371741"/>
          </a:xfrm>
          <a:prstGeom prst="can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12438" y="3669930"/>
            <a:ext cx="1771015" cy="70675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 defTabSz="685800"/>
            <a:r>
              <a:rPr lang="en-I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Contains class imbalance</a:t>
            </a:r>
            <a:r>
              <a:rPr lang="en-IN" altLang="en-US" sz="10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altLang="en-US" sz="10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 defTabSz="685800"/>
            <a:r>
              <a:rPr lang="en-IN" altLang="en-US" sz="10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with class split of</a:t>
            </a:r>
            <a:endParaRPr lang="en-IN" altLang="en-US" sz="100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 defTabSz="685800"/>
            <a:r>
              <a:rPr lang="en-IN" altLang="en-US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{0,1,2,3,4,5}</a:t>
            </a:r>
            <a:endParaRPr lang="en-IN" altLang="en-US" sz="1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 defTabSz="685800"/>
            <a:r>
              <a:rPr lang="en-IN" altLang="en-US" sz="1000" b="1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29%:34%:8%:14%:8%:3%</a:t>
            </a:r>
            <a:endParaRPr lang="en-IN" altLang="en-US" sz="1000" b="1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62145" y="3669665"/>
            <a:ext cx="1300480" cy="3987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685800"/>
            <a:r>
              <a:rPr lang="en-IN" altLang="zh-CN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Main feature </a:t>
            </a:r>
            <a:r>
              <a:rPr lang="en-IN" altLang="zh-CN" sz="1000" b="1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as</a:t>
            </a:r>
            <a:endParaRPr lang="en-IN" altLang="zh-CN" sz="1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defTabSz="685800"/>
            <a:r>
              <a:rPr lang="en-IN" altLang="zh-CN" sz="1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IN" altLang="zh-CN" sz="1000" b="1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column</a:t>
            </a:r>
            <a:endParaRPr lang="en-IN" altLang="zh-CN" sz="1000" b="1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43163" y="1496294"/>
            <a:ext cx="438150" cy="2654578"/>
            <a:chOff x="6003993" y="3978574"/>
            <a:chExt cx="1168400" cy="707887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03993" y="11057449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03993" y="3978574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连接符 19"/>
          <p:cNvCxnSpPr/>
          <p:nvPr/>
        </p:nvCxnSpPr>
        <p:spPr>
          <a:xfrm>
            <a:off x="4366703" y="1020937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2"/>
          <p:cNvSpPr txBox="1"/>
          <p:nvPr/>
        </p:nvSpPr>
        <p:spPr>
          <a:xfrm>
            <a:off x="2725105" y="406878"/>
            <a:ext cx="36937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en-US" sz="2000" b="1" spc="45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Overview of Dataset</a:t>
            </a:r>
            <a:endParaRPr lang="en-IN" altLang="en-US" sz="2000" b="1" spc="450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14"/>
          <p:cNvSpPr txBox="1"/>
          <p:nvPr/>
        </p:nvSpPr>
        <p:spPr>
          <a:xfrm>
            <a:off x="2365375" y="725805"/>
            <a:ext cx="4434205" cy="219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en-US" sz="105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Dataset contains various customer reviews on social media platform </a:t>
            </a:r>
            <a:endParaRPr lang="en-IN" altLang="en-US" sz="1050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055" y="1621155"/>
            <a:ext cx="2521585" cy="2401570"/>
          </a:xfrm>
          <a:prstGeom prst="rect">
            <a:avLst/>
          </a:prstGeom>
        </p:spPr>
      </p:pic>
      <p:sp>
        <p:nvSpPr>
          <p:cNvPr id="52" name="Shape 2940"/>
          <p:cNvSpPr/>
          <p:nvPr/>
        </p:nvSpPr>
        <p:spPr>
          <a:xfrm>
            <a:off x="6670837" y="1450423"/>
            <a:ext cx="370800" cy="370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75" name="Shape 2783"/>
          <p:cNvSpPr/>
          <p:nvPr/>
        </p:nvSpPr>
        <p:spPr>
          <a:xfrm>
            <a:off x="4670425" y="3169920"/>
            <a:ext cx="370800" cy="370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accent4">
              <a:lumMod val="75000"/>
            </a:schemeClr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0" name="Not Equal 9"/>
          <p:cNvSpPr/>
          <p:nvPr/>
        </p:nvSpPr>
        <p:spPr>
          <a:xfrm>
            <a:off x="6567805" y="3169920"/>
            <a:ext cx="576000" cy="370800"/>
          </a:xfrm>
          <a:prstGeom prst="mathNotEqual">
            <a:avLst/>
          </a:prstGeom>
          <a:solidFill>
            <a:schemeClr val="bg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2879086" y="3763364"/>
            <a:ext cx="1449705" cy="2527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en-IN" altLang="en-US" sz="105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Remove stop words</a:t>
            </a:r>
            <a:endParaRPr lang="en-IN" altLang="en-US" sz="105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164640" y="3751037"/>
            <a:ext cx="827405" cy="2527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en-IN" altLang="en-US" sz="105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Stemming</a:t>
            </a:r>
            <a:endParaRPr lang="en-IN" altLang="en-US" sz="105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75452" y="3670392"/>
            <a:ext cx="1657985" cy="4140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en-IN" altLang="en-US" sz="105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Remove Punctuations</a:t>
            </a:r>
            <a:endParaRPr lang="en-IN" altLang="en-US" sz="105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defTabSz="685800"/>
            <a:r>
              <a:rPr lang="en-IN" altLang="en-US" sz="105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and special characters </a:t>
            </a:r>
            <a:endParaRPr lang="en-IN" altLang="en-US" sz="105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956847" y="3751037"/>
            <a:ext cx="1116330" cy="2527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en-IN" altLang="en-US" sz="105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Lemmatization</a:t>
            </a:r>
            <a:endParaRPr lang="en-IN" altLang="en-US" sz="105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317788" y="3040386"/>
            <a:ext cx="555884" cy="55588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257777" y="3040386"/>
            <a:ext cx="555884" cy="55588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272817" y="3040386"/>
            <a:ext cx="555884" cy="555884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324966" y="3040386"/>
            <a:ext cx="555884" cy="55588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75606" y="2100363"/>
            <a:ext cx="1256665" cy="4140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en-IN" altLang="en-US" sz="105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Expand slangs </a:t>
            </a:r>
            <a:endParaRPr lang="en-IN" altLang="en-US" sz="105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 defTabSz="685800"/>
            <a:r>
              <a:rPr lang="en-IN" altLang="en-US" sz="105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and contractions</a:t>
            </a:r>
            <a:endParaRPr lang="en-IN" altLang="en-US" sz="105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68095" y="2168681"/>
            <a:ext cx="1420495" cy="2527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en-IN" altLang="en-US" sz="105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Remove HTML tags</a:t>
            </a:r>
            <a:endParaRPr lang="en-IN" altLang="en-US" sz="105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38673" y="2168681"/>
            <a:ext cx="931545" cy="2527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en-IN" altLang="en-US" sz="105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Lower Case</a:t>
            </a:r>
            <a:endParaRPr lang="en-IN" altLang="en-US" sz="105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71136" y="2168681"/>
            <a:ext cx="1087755" cy="2527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/>
            <a:r>
              <a:rPr lang="en-IN" altLang="en-US" sz="105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Remove URLs</a:t>
            </a:r>
            <a:endParaRPr lang="en-IN" altLang="en-US" sz="1050" b="1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317788" y="1458028"/>
            <a:ext cx="555884" cy="55588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57777" y="1458028"/>
            <a:ext cx="555884" cy="55588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272817" y="1458028"/>
            <a:ext cx="555884" cy="55588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324966" y="1458028"/>
            <a:ext cx="555884" cy="55588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6273781" y="3239946"/>
            <a:ext cx="581156" cy="28786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308741" y="3239946"/>
            <a:ext cx="581156" cy="28786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4281430" y="3239946"/>
            <a:ext cx="581156" cy="28786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6273781" y="1592041"/>
            <a:ext cx="581156" cy="28786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2308741" y="1592041"/>
            <a:ext cx="581156" cy="28786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4281430" y="1592041"/>
            <a:ext cx="581156" cy="28786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8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4" name="Shape 2621"/>
          <p:cNvSpPr/>
          <p:nvPr/>
        </p:nvSpPr>
        <p:spPr>
          <a:xfrm>
            <a:off x="7388114" y="1635622"/>
            <a:ext cx="339005" cy="215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366703" y="1020937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2"/>
          <p:cNvSpPr txBox="1"/>
          <p:nvPr/>
        </p:nvSpPr>
        <p:spPr>
          <a:xfrm>
            <a:off x="2798447" y="406878"/>
            <a:ext cx="35471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en-US" sz="2000" b="1" spc="45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Text Preprocessing</a:t>
            </a:r>
            <a:endParaRPr lang="en-IN" altLang="en-US" sz="2000" b="1" spc="450" dirty="0">
              <a:solidFill>
                <a:schemeClr val="tx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14"/>
          <p:cNvSpPr txBox="1"/>
          <p:nvPr/>
        </p:nvSpPr>
        <p:spPr>
          <a:xfrm>
            <a:off x="2636877" y="725884"/>
            <a:ext cx="3870251" cy="219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en-US" sz="1050" dirty="0">
                <a:solidFill>
                  <a:srgbClr val="9999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Cleaning the data is essential for building any models</a:t>
            </a:r>
            <a:endParaRPr lang="en-IN" altLang="en-US" sz="1050" dirty="0">
              <a:solidFill>
                <a:srgbClr val="99999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50010" y="1457960"/>
            <a:ext cx="530860" cy="467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Aa</a:t>
            </a:r>
            <a:endParaRPr lang="en-IN" altLang="en-US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3417570" y="1635760"/>
            <a:ext cx="360000" cy="18000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325245" y="3129280"/>
            <a:ext cx="80010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700">
                <a:solidFill>
                  <a:schemeClr val="accent1">
                    <a:lumMod val="75000"/>
                  </a:schemeClr>
                </a:solidFill>
              </a:rPr>
              <a:t>$%#</a:t>
            </a:r>
            <a:endParaRPr lang="en-IN" altLang="en-US" sz="17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Lightning Bolt 8"/>
          <p:cNvSpPr/>
          <p:nvPr/>
        </p:nvSpPr>
        <p:spPr>
          <a:xfrm>
            <a:off x="5402580" y="3208020"/>
            <a:ext cx="243840" cy="228600"/>
          </a:xfrm>
          <a:prstGeom prst="lightningBol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/>
          <p:cNvSpPr/>
          <p:nvPr/>
        </p:nvSpPr>
        <p:spPr>
          <a:xfrm>
            <a:off x="7429500" y="3208020"/>
            <a:ext cx="243840" cy="228600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359785" y="2987675"/>
            <a:ext cx="808355" cy="6432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3600">
                <a:solidFill>
                  <a:schemeClr val="accent1">
                    <a:lumMod val="75000"/>
                  </a:schemeClr>
                </a:solidFill>
              </a:rPr>
              <a:t>🗑</a:t>
            </a:r>
            <a:r>
              <a:rPr lang="en-IN" altLang="en-US"/>
              <a:t>️</a:t>
            </a:r>
            <a:endParaRPr lang="en-IN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5226685" y="1462405"/>
            <a:ext cx="952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>
                <a:solidFill>
                  <a:schemeClr val="accent2">
                    <a:lumMod val="85000"/>
                    <a:lumOff val="15000"/>
                  </a:schemeClr>
                </a:solidFill>
              </a:rPr>
              <a:t>&lt; &gt;</a:t>
            </a:r>
            <a:endParaRPr lang="en-IN" altLang="en-US" sz="2800">
              <a:solidFill>
                <a:schemeClr val="accent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845608" y="0"/>
            <a:ext cx="1452782" cy="2571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015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92802" y="3248822"/>
            <a:ext cx="3758394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IN" altLang="zh-CN" sz="105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Lets depicts how the project is implemented! </a:t>
            </a:r>
            <a:endParaRPr lang="en-IN" altLang="zh-CN" sz="105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242012" y="2624689"/>
            <a:ext cx="2785745" cy="57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IN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WorkFlow of Model</a:t>
            </a:r>
            <a:endParaRPr lang="en-IN" altLang="zh-CN" sz="240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439894" y="3248822"/>
            <a:ext cx="26421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996225" y="1277329"/>
            <a:ext cx="1151549" cy="1151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Arial" panose="020B0604020202020204" pitchFamily="34" charset="0"/>
                <a:ea typeface="Arial" panose="020B0604020202020204" pitchFamily="34" charset="0"/>
              </a:rPr>
              <a:t>03</a:t>
            </a:r>
            <a:endParaRPr lang="zh-CN" altLang="en-US" sz="4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2_Office 主题​​">
  <a:themeElements>
    <a:clrScheme name="自定义 97">
      <a:dk1>
        <a:srgbClr val="080808"/>
      </a:dk1>
      <a:lt1>
        <a:srgbClr val="FFFFFF"/>
      </a:lt1>
      <a:dk2>
        <a:srgbClr val="080808"/>
      </a:dk2>
      <a:lt2>
        <a:srgbClr val="FFFFFF"/>
      </a:lt2>
      <a:accent1>
        <a:srgbClr val="087AB4"/>
      </a:accent1>
      <a:accent2>
        <a:srgbClr val="454545"/>
      </a:accent2>
      <a:accent3>
        <a:srgbClr val="087AB4"/>
      </a:accent3>
      <a:accent4>
        <a:srgbClr val="454545"/>
      </a:accent4>
      <a:accent5>
        <a:srgbClr val="087AB4"/>
      </a:accent5>
      <a:accent6>
        <a:srgbClr val="454545"/>
      </a:accent6>
      <a:hlink>
        <a:srgbClr val="8064A1"/>
      </a:hlink>
      <a:folHlink>
        <a:srgbClr val="9BBB58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自定义 487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4E093"/>
      </a:accent1>
      <a:accent2>
        <a:srgbClr val="000000"/>
      </a:accent2>
      <a:accent3>
        <a:srgbClr val="6D6D6D"/>
      </a:accent3>
      <a:accent4>
        <a:srgbClr val="B3B3B3"/>
      </a:accent4>
      <a:accent5>
        <a:srgbClr val="DFDEDB"/>
      </a:accent5>
      <a:accent6>
        <a:srgbClr val="EBEBEB"/>
      </a:accent6>
      <a:hlink>
        <a:srgbClr val="E7E7E7"/>
      </a:hlink>
      <a:folHlink>
        <a:srgbClr val="D87867"/>
      </a:folHlink>
    </a:clrScheme>
    <a:fontScheme name="标准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4916</Words>
  <Application>WPS Presentation</Application>
  <PresentationFormat>On-screen Show (16:9)</PresentationFormat>
  <Paragraphs>257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Arial</vt:lpstr>
      <vt:lpstr>SimSun</vt:lpstr>
      <vt:lpstr>Wingdings</vt:lpstr>
      <vt:lpstr>Lato Light</vt:lpstr>
      <vt:lpstr>AMGDT</vt:lpstr>
      <vt:lpstr>Calibri Light</vt:lpstr>
      <vt:lpstr>方正宋刻本秀楷简体</vt:lpstr>
      <vt:lpstr>Calibri</vt:lpstr>
      <vt:lpstr>Gill Sans</vt:lpstr>
      <vt:lpstr>Arial</vt:lpstr>
      <vt:lpstr>Open Sans Light</vt:lpstr>
      <vt:lpstr>Times New Roman</vt:lpstr>
      <vt:lpstr>Open Sans</vt:lpstr>
      <vt:lpstr>Microsoft YaHei</vt:lpstr>
      <vt:lpstr>Arial Unicode MS</vt:lpstr>
      <vt:lpstr>Gill Sans MT</vt:lpstr>
      <vt:lpstr>2_Office 主题​​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laksh</cp:lastModifiedBy>
  <cp:revision>99</cp:revision>
  <dcterms:created xsi:type="dcterms:W3CDTF">2017-05-02T06:39:00Z</dcterms:created>
  <dcterms:modified xsi:type="dcterms:W3CDTF">2024-06-10T11:12:03Z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1033-12.2.0.17119</vt:lpwstr>
  </property>
  <property fmtid="{D5CDD505-2E9C-101B-9397-08002B2CF9AE}" pid="3" name="ICV">
    <vt:lpwstr>F5881CE88FBE412396AE153D4A1C511B_13</vt:lpwstr>
  </property>
</Properties>
</file>