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2" r:id="rId3"/>
  </p:sldMasterIdLst>
  <p:notesMasterIdLst>
    <p:notesMasterId r:id="rId9"/>
  </p:notesMasterIdLst>
  <p:handoutMasterIdLst>
    <p:handoutMasterId r:id="rId22"/>
  </p:handoutMasterIdLst>
  <p:sldIdLst>
    <p:sldId id="360" r:id="rId4"/>
    <p:sldId id="494" r:id="rId5"/>
    <p:sldId id="511" r:id="rId6"/>
    <p:sldId id="328" r:id="rId7"/>
    <p:sldId id="326" r:id="rId8"/>
    <p:sldId id="512" r:id="rId10"/>
    <p:sldId id="329" r:id="rId11"/>
    <p:sldId id="331" r:id="rId12"/>
    <p:sldId id="513" r:id="rId13"/>
    <p:sldId id="344" r:id="rId14"/>
    <p:sldId id="533" r:id="rId15"/>
    <p:sldId id="341" r:id="rId16"/>
    <p:sldId id="534" r:id="rId17"/>
    <p:sldId id="532" r:id="rId18"/>
    <p:sldId id="345" r:id="rId19"/>
    <p:sldId id="332" r:id="rId20"/>
    <p:sldId id="515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906" y="120"/>
      </p:cViewPr>
      <p:guideLst>
        <p:guide orient="horz" pos="162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Model Score on balanced dataset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4833059660646"/>
          <c:y val="0.199958123953099"/>
          <c:w val="0.716461412151067"/>
          <c:h val="0.738567839195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SVM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XGBoost</c:v>
                </c:pt>
                <c:pt idx="4">
                  <c:v>LightGB</c:v>
                </c:pt>
                <c:pt idx="5">
                  <c:v>Navies Bayes</c:v>
                </c:pt>
                <c:pt idx="6">
                  <c:v>KNN</c:v>
                </c:pt>
                <c:pt idx="7">
                  <c:v>Decision Tree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0.9552</c:v>
                </c:pt>
                <c:pt idx="1">
                  <c:v>0.9442</c:v>
                </c:pt>
                <c:pt idx="2">
                  <c:v>0.939</c:v>
                </c:pt>
                <c:pt idx="3">
                  <c:v>0.9375</c:v>
                </c:pt>
                <c:pt idx="4">
                  <c:v>0.9365</c:v>
                </c:pt>
                <c:pt idx="5">
                  <c:v>0.9177</c:v>
                </c:pt>
                <c:pt idx="6">
                  <c:v>0.7516</c:v>
                </c:pt>
                <c:pt idx="7">
                  <c:v>0.4519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570832173"/>
        <c:axId val="187762450"/>
      </c:barChart>
      <c:catAx>
        <c:axId val="570832173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7762450"/>
        <c:crosses val="autoZero"/>
        <c:auto val="1"/>
        <c:lblAlgn val="ctr"/>
        <c:lblOffset val="100"/>
        <c:noMultiLvlLbl val="0"/>
      </c:catAx>
      <c:valAx>
        <c:axId val="18776245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Accuracy</a:t>
                </a:r>
                <a:endParaRPr lang="en-IN" altLang="en-US"/>
              </a:p>
            </c:rich>
          </c:tx>
          <c:layout>
            <c:manualLayout>
              <c:xMode val="edge"/>
              <c:yMode val="edge"/>
              <c:x val="0.473688222415403"/>
              <c:y val="0.89415058170604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08321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Model Score on unbalanced dataset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Forest</c:v>
                </c:pt>
                <c:pt idx="1">
                  <c:v>XGBoost</c:v>
                </c:pt>
                <c:pt idx="2">
                  <c:v>LightGB</c:v>
                </c:pt>
                <c:pt idx="3">
                  <c:v>Decision Tree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0.8852</c:v>
                </c:pt>
                <c:pt idx="1">
                  <c:v>0.88812</c:v>
                </c:pt>
                <c:pt idx="2">
                  <c:v>0.8533</c:v>
                </c:pt>
                <c:pt idx="3">
                  <c:v>0.4316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402149137"/>
        <c:axId val="967554650"/>
      </c:barChart>
      <c:catAx>
        <c:axId val="402149137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Model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7554650"/>
        <c:crosses val="autoZero"/>
        <c:auto val="1"/>
        <c:lblAlgn val="ctr"/>
        <c:lblOffset val="100"/>
        <c:noMultiLvlLbl val="0"/>
      </c:catAx>
      <c:valAx>
        <c:axId val="96755465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Accuracy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21491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68096" y="1461837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936447" y="1461837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468096" y="3051301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936447" y="3051301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581195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755549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2929905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104260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22"/>
          </p:nvPr>
        </p:nvSpPr>
        <p:spPr>
          <a:xfrm>
            <a:off x="1403429" y="1651595"/>
            <a:ext cx="2117623" cy="2343976"/>
          </a:xfrm>
          <a:custGeom>
            <a:avLst/>
            <a:gdLst>
              <a:gd name="connsiteX0" fmla="*/ 0 w 2117623"/>
              <a:gd name="connsiteY0" fmla="*/ 0 h 2343976"/>
              <a:gd name="connsiteX1" fmla="*/ 2117623 w 2117623"/>
              <a:gd name="connsiteY1" fmla="*/ 0 h 2343976"/>
              <a:gd name="connsiteX2" fmla="*/ 2117623 w 2117623"/>
              <a:gd name="connsiteY2" fmla="*/ 2343976 h 2343976"/>
              <a:gd name="connsiteX3" fmla="*/ 0 w 2117623"/>
              <a:gd name="connsiteY3" fmla="*/ 2343976 h 234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623" h="2343976">
                <a:moveTo>
                  <a:pt x="0" y="0"/>
                </a:moveTo>
                <a:lnTo>
                  <a:pt x="2117623" y="0"/>
                </a:lnTo>
                <a:lnTo>
                  <a:pt x="2117623" y="2343976"/>
                </a:lnTo>
                <a:lnTo>
                  <a:pt x="0" y="2343976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3254216" y="4691876"/>
            <a:ext cx="2710452" cy="351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b="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79723" y="0"/>
            <a:ext cx="4564277" cy="51435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2733675"/>
            <a:ext cx="9144001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491244" y="1600665"/>
            <a:ext cx="1652756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1600665"/>
            <a:ext cx="4192092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94736" y="1600665"/>
            <a:ext cx="1645610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842990" y="1600665"/>
            <a:ext cx="1645610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83421" y="4733693"/>
            <a:ext cx="4760023" cy="259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b="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6" y="2336324"/>
            <a:ext cx="2159189" cy="382751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3" Type="http://schemas.openxmlformats.org/officeDocument/2006/relationships/theme" Target="../theme/theme2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3.xml"/><Relationship Id="rId2" Type="http://schemas.openxmlformats.org/officeDocument/2006/relationships/slideLayout" Target="../slideLayouts/slideLayout5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342895"/>
            <a:ext cx="9144000" cy="2457711"/>
            <a:chOff x="0" y="1934526"/>
            <a:chExt cx="12192000" cy="3276948"/>
          </a:xfrm>
        </p:grpSpPr>
        <p:sp>
          <p:nvSpPr>
            <p:cNvPr id="10" name="矩形 9"/>
            <p:cNvSpPr/>
            <p:nvPr/>
          </p:nvSpPr>
          <p:spPr>
            <a:xfrm>
              <a:off x="0" y="1934526"/>
              <a:ext cx="12192000" cy="29889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923474"/>
              <a:ext cx="12192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1823721" y="1811906"/>
            <a:ext cx="5496560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2800" kern="1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Text Classification on Sentiments </a:t>
            </a:r>
            <a:endParaRPr lang="en-IN" altLang="zh-CN" sz="2800" kern="1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7563" y="2449830"/>
            <a:ext cx="496887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5143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Infosys SpringBoard Internship Project (Data Science) 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1827" y="2449838"/>
            <a:ext cx="32034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2963478" y="2931780"/>
            <a:ext cx="1448349" cy="2857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11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Presenter </a:t>
            </a:r>
            <a:endParaRPr lang="en-I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712754" y="2931780"/>
            <a:ext cx="1448349" cy="28575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11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Lakshita M</a:t>
            </a:r>
            <a:endParaRPr lang="en-I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92" y="2776655"/>
            <a:ext cx="914161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1707" y="2709748"/>
            <a:ext cx="133815" cy="1338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92582" y="2709748"/>
            <a:ext cx="133815" cy="133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955207" y="2709748"/>
            <a:ext cx="133815" cy="133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34332" y="2709748"/>
            <a:ext cx="133815" cy="133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13457" y="2709748"/>
            <a:ext cx="133815" cy="133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73361" y="2316255"/>
            <a:ext cx="105918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Training Models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hape 2645"/>
          <p:cNvSpPr/>
          <p:nvPr/>
        </p:nvSpPr>
        <p:spPr>
          <a:xfrm>
            <a:off x="2675285" y="3018889"/>
            <a:ext cx="368409" cy="267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" name="Shape 2783"/>
          <p:cNvSpPr/>
          <p:nvPr/>
        </p:nvSpPr>
        <p:spPr>
          <a:xfrm>
            <a:off x="4402277" y="2211143"/>
            <a:ext cx="368411" cy="318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4" name="Shape 2547"/>
          <p:cNvSpPr/>
          <p:nvPr/>
        </p:nvSpPr>
        <p:spPr>
          <a:xfrm>
            <a:off x="6117035" y="2968652"/>
            <a:ext cx="368410" cy="368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6" name="Shape 2687"/>
          <p:cNvSpPr/>
          <p:nvPr/>
        </p:nvSpPr>
        <p:spPr>
          <a:xfrm>
            <a:off x="7836243" y="2122770"/>
            <a:ext cx="368410" cy="36841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19188" y="2316255"/>
            <a:ext cx="128778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80898" y="3135564"/>
            <a:ext cx="159893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Handling Class Imbalance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03558" y="3135564"/>
            <a:ext cx="103378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 Analysis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023" y="3135564"/>
            <a:ext cx="185293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EDA along Text Preprocessing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ubtitle 2"/>
          <p:cNvSpPr txBox="1"/>
          <p:nvPr/>
        </p:nvSpPr>
        <p:spPr>
          <a:xfrm>
            <a:off x="6984365" y="3361055"/>
            <a:ext cx="1942465" cy="144081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onfusion matrix,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depicts data points correctly classified for each class and reveals potential biases. ,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classification reports 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providing metrics like precision, recall, and F1-score model's effectiveness for each class,</a:t>
            </a:r>
            <a:endParaRPr lang="en-US" sz="90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ubtitle 2"/>
          <p:cNvSpPr txBox="1"/>
          <p:nvPr/>
        </p:nvSpPr>
        <p:spPr>
          <a:xfrm>
            <a:off x="287450" y="3483091"/>
            <a:ext cx="1706140" cy="124650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nderstand 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 distribution, text length variations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and identify any 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missing values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or outliers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on dataset .and 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Cleans and prepares the text data</a:t>
            </a:r>
            <a:endParaRPr lang="en-IN" altLang="en-US" sz="900" b="1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ubtitle 2"/>
          <p:cNvSpPr txBox="1"/>
          <p:nvPr/>
        </p:nvSpPr>
        <p:spPr>
          <a:xfrm>
            <a:off x="3727295" y="3361171"/>
            <a:ext cx="1706140" cy="105219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avoid u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neven distribution of classes, where some classes have significantly fewer examples than other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leads to biased models</a:t>
            </a:r>
            <a:endParaRPr lang="en-IN" altLang="en-US" sz="900" b="1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ubtitle 2"/>
          <p:cNvSpPr txBox="1"/>
          <p:nvPr/>
        </p:nvSpPr>
        <p:spPr>
          <a:xfrm>
            <a:off x="1993900" y="1608455"/>
            <a:ext cx="1896110" cy="66357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Vectorization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convert textual data into numerical features for ML models.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(TFIDF)</a:t>
            </a:r>
            <a:endParaRPr lang="en-IN" altLang="en-US" sz="900" b="1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ubtitle 2"/>
          <p:cNvSpPr txBox="1"/>
          <p:nvPr/>
        </p:nvSpPr>
        <p:spPr>
          <a:xfrm>
            <a:off x="5336540" y="1399540"/>
            <a:ext cx="1934210" cy="85788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into three 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sets as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training (70%), testing (20%), and validation (10%)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Train model for text classification</a:t>
            </a:r>
            <a:endParaRPr lang="en-IN" altLang="en-US" sz="90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/>
          <p:cNvSpPr txBox="1"/>
          <p:nvPr/>
        </p:nvSpPr>
        <p:spPr>
          <a:xfrm>
            <a:off x="2815592" y="406878"/>
            <a:ext cx="3512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Modeling Approach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2636877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flow for Text classification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2621"/>
          <p:cNvSpPr/>
          <p:nvPr/>
        </p:nvSpPr>
        <p:spPr>
          <a:xfrm>
            <a:off x="892064" y="2282687"/>
            <a:ext cx="432000" cy="25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miter lim="400000"/>
          </a:ln>
        </p:spPr>
        <p:txBody>
          <a:bodyPr lIns="14284" tIns="14284" rIns="14284" bIns="14284" anchor="ctr"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7890" y="3248660"/>
            <a:ext cx="5075555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Understanding ML classification models and different Parameter values for tuning 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989667" y="2678029"/>
            <a:ext cx="7468235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Classification algorithms and HyperParameter Tuning 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lang="en-IN" altLang="en-US" sz="440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endParaRPr lang="en-I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253957" y="1491593"/>
            <a:ext cx="2525578" cy="252623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51566" y="2086057"/>
            <a:ext cx="1511112" cy="1511112"/>
          </a:xfrm>
          <a:custGeom>
            <a:avLst/>
            <a:gdLst>
              <a:gd name="connsiteX0" fmla="*/ 0 w 3208463"/>
              <a:gd name="connsiteY0" fmla="*/ 1604232 h 3208463"/>
              <a:gd name="connsiteX1" fmla="*/ 1604232 w 3208463"/>
              <a:gd name="connsiteY1" fmla="*/ 0 h 3208463"/>
              <a:gd name="connsiteX2" fmla="*/ 3208464 w 3208463"/>
              <a:gd name="connsiteY2" fmla="*/ 1604232 h 3208463"/>
              <a:gd name="connsiteX3" fmla="*/ 1604232 w 3208463"/>
              <a:gd name="connsiteY3" fmla="*/ 3208464 h 3208463"/>
              <a:gd name="connsiteX4" fmla="*/ 0 w 3208463"/>
              <a:gd name="connsiteY4" fmla="*/ 1604232 h 320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8463" h="3208463">
                <a:moveTo>
                  <a:pt x="0" y="1604232"/>
                </a:moveTo>
                <a:cubicBezTo>
                  <a:pt x="0" y="718239"/>
                  <a:pt x="718239" y="0"/>
                  <a:pt x="1604232" y="0"/>
                </a:cubicBezTo>
                <a:cubicBezTo>
                  <a:pt x="2490225" y="0"/>
                  <a:pt x="3208464" y="718239"/>
                  <a:pt x="3208464" y="1604232"/>
                </a:cubicBezTo>
                <a:cubicBezTo>
                  <a:pt x="3208464" y="2490225"/>
                  <a:pt x="2490225" y="3208464"/>
                  <a:pt x="1604232" y="3208464"/>
                </a:cubicBezTo>
                <a:cubicBezTo>
                  <a:pt x="718239" y="3208464"/>
                  <a:pt x="0" y="2490225"/>
                  <a:pt x="0" y="16042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441" tIns="191441" rIns="191441" bIns="191441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87720" y="1198245"/>
            <a:ext cx="1207770" cy="842010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Regularization parameter(C)</a:t>
            </a:r>
            <a:endParaRPr lang="en-IN" altLang="en-US" sz="10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301230" y="2080895"/>
            <a:ext cx="1206000" cy="842010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n_estimator</a:t>
            </a:r>
            <a:r>
              <a:rPr lang="en-IN" altLang="zh-CN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(Number of Trees)</a:t>
            </a:r>
            <a:endParaRPr lang="en-IN" altLang="zh-CN" sz="10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716395" y="3509645"/>
            <a:ext cx="1206000" cy="842010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max_depth</a:t>
            </a:r>
            <a:endParaRPr lang="zh-CN" altLang="en-US" sz="10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253762" y="3509521"/>
            <a:ext cx="1206000" cy="842222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chemeClr val="accent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learning_rate</a:t>
            </a:r>
            <a:endParaRPr lang="zh-CN" altLang="en-US" sz="1050" b="1" dirty="0">
              <a:solidFill>
                <a:schemeClr val="accent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48973" y="2086172"/>
            <a:ext cx="1202400" cy="842222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n_neighbors</a:t>
            </a:r>
            <a:endParaRPr lang="zh-CN" altLang="en-US" sz="105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7624" y="2487835"/>
            <a:ext cx="1355725" cy="808355"/>
          </a:xfrm>
          <a:prstGeom prst="rect">
            <a:avLst/>
          </a:prstGeom>
          <a:noFill/>
        </p:spPr>
        <p:txBody>
          <a:bodyPr wrap="none" lIns="68580" tIns="205740" rIns="68580" bIns="137160" rtlCol="0">
            <a:spAutoFit/>
          </a:bodyPr>
          <a:lstStyle/>
          <a:p>
            <a:pPr algn="ctr" defTabSz="685800">
              <a:lnSpc>
                <a:spcPts val="1215"/>
              </a:lnSpc>
              <a:spcAft>
                <a:spcPts val="1200"/>
              </a:spcAft>
            </a:pPr>
            <a:r>
              <a:rPr lang="en-IN" altLang="en-US" sz="2025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en-IN" altLang="en-US" sz="2025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ts val="1215"/>
              </a:lnSpc>
              <a:spcAft>
                <a:spcPts val="1200"/>
              </a:spcAft>
            </a:pPr>
            <a:r>
              <a:rPr lang="en-IN" altLang="en-US" sz="2025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en-IN" altLang="en-US" sz="2025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/>
          <p:cNvSpPr txBox="1"/>
          <p:nvPr/>
        </p:nvSpPr>
        <p:spPr>
          <a:xfrm>
            <a:off x="1210661" y="2875066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Scalable and powerful ensemble of decision trees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1478" y="2683953"/>
            <a:ext cx="2155825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eXtreme Gradient Boosting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 txBox="1"/>
          <p:nvPr/>
        </p:nvSpPr>
        <p:spPr>
          <a:xfrm>
            <a:off x="1215692" y="1619968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Maximizes margin for robust classification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782" y="1428855"/>
            <a:ext cx="1927225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 txBox="1"/>
          <p:nvPr/>
        </p:nvSpPr>
        <p:spPr>
          <a:xfrm>
            <a:off x="1208837" y="3501923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Fast and efficient gradient boosting algorithm 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9654" y="3310811"/>
            <a:ext cx="192913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Light Gradient Boosting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/>
          <p:cNvSpPr txBox="1"/>
          <p:nvPr/>
        </p:nvSpPr>
        <p:spPr>
          <a:xfrm>
            <a:off x="1215692" y="2246825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Predicts class probabilities for text data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782" y="2055712"/>
            <a:ext cx="163957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/>
          <p:cNvSpPr txBox="1"/>
          <p:nvPr/>
        </p:nvSpPr>
        <p:spPr>
          <a:xfrm>
            <a:off x="1208837" y="4128779"/>
            <a:ext cx="3160551" cy="46926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Combines multiple randomized decision trees for robust predictions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8016" y="3937667"/>
            <a:ext cx="130048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90480" y="3341412"/>
            <a:ext cx="385160" cy="385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90480" y="3977966"/>
            <a:ext cx="385160" cy="385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90480" y="2714455"/>
            <a:ext cx="385160" cy="3852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90480" y="1462706"/>
            <a:ext cx="385160" cy="3852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Shape 2645"/>
          <p:cNvSpPr/>
          <p:nvPr/>
        </p:nvSpPr>
        <p:spPr>
          <a:xfrm>
            <a:off x="884504" y="1577768"/>
            <a:ext cx="209496" cy="152361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90480" y="2096010"/>
            <a:ext cx="385160" cy="3852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Shape 2550"/>
          <p:cNvSpPr/>
          <p:nvPr/>
        </p:nvSpPr>
        <p:spPr>
          <a:xfrm>
            <a:off x="883291" y="2183892"/>
            <a:ext cx="209496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3" name="Shape 2562"/>
          <p:cNvSpPr/>
          <p:nvPr/>
        </p:nvSpPr>
        <p:spPr>
          <a:xfrm>
            <a:off x="886517" y="2803771"/>
            <a:ext cx="209496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Shape 2577"/>
          <p:cNvSpPr/>
          <p:nvPr/>
        </p:nvSpPr>
        <p:spPr>
          <a:xfrm>
            <a:off x="871109" y="3436269"/>
            <a:ext cx="190451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5" name="Shape 2629"/>
          <p:cNvSpPr/>
          <p:nvPr/>
        </p:nvSpPr>
        <p:spPr>
          <a:xfrm>
            <a:off x="876773" y="4075911"/>
            <a:ext cx="209554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2"/>
          <p:cNvSpPr txBox="1"/>
          <p:nvPr/>
        </p:nvSpPr>
        <p:spPr>
          <a:xfrm>
            <a:off x="923292" y="406878"/>
            <a:ext cx="7297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Models Used and Hyperparameter Tuning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1320800" y="725805"/>
            <a:ext cx="6502400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Hyperparameter tuning helps us to find the best scoring model with suitable parameters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7890" y="3248660"/>
            <a:ext cx="5075555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Lets see the coding part! 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241887" y="2678029"/>
            <a:ext cx="4926965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Code Review on Jupyter NoteBook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4-Point Star 2"/>
          <p:cNvSpPr/>
          <p:nvPr/>
        </p:nvSpPr>
        <p:spPr>
          <a:xfrm>
            <a:off x="4175760" y="1504315"/>
            <a:ext cx="746760" cy="697230"/>
          </a:xfrm>
          <a:prstGeom prst="star4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419052" y="2625324"/>
            <a:ext cx="462153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 Results and Future Scope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lang="en-IN" altLang="en-US" sz="4400" dirty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I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矩形 5"/>
          <p:cNvSpPr/>
          <p:nvPr/>
        </p:nvSpPr>
        <p:spPr>
          <a:xfrm>
            <a:off x="2167890" y="3249295"/>
            <a:ext cx="5075555" cy="3009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Choosing Best model via result analysis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/>
          <p:nvPr/>
        </p:nvSpPr>
        <p:spPr>
          <a:xfrm>
            <a:off x="3249297" y="406878"/>
            <a:ext cx="2645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Results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0895" y="725805"/>
            <a:ext cx="5165725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Based on the classification report the accuracy of each models are depicted below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Content Placeholder 18"/>
          <p:cNvGraphicFramePr/>
          <p:nvPr>
            <p:ph sz="half" idx="2"/>
          </p:nvPr>
        </p:nvGraphicFramePr>
        <p:xfrm>
          <a:off x="4777105" y="1379379"/>
          <a:ext cx="38862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" name="Content Placeholder 20"/>
          <p:cNvGraphicFramePr/>
          <p:nvPr>
            <p:ph sz="half" idx="1"/>
          </p:nvPr>
        </p:nvGraphicFramePr>
        <p:xfrm>
          <a:off x="552450" y="1463199"/>
          <a:ext cx="38862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2"/>
          <p:cNvSpPr txBox="1"/>
          <p:nvPr/>
        </p:nvSpPr>
        <p:spPr>
          <a:xfrm>
            <a:off x="1145540" y="1789430"/>
            <a:ext cx="3183890" cy="46926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IN" alt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ultiple algorithms in a chain of events,</a:t>
            </a:r>
            <a:r>
              <a:rPr lang="en-IN" alt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automatically provide meaningful representations for text mining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5680" y="1523237"/>
            <a:ext cx="236093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Deep Learning Advancements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ubtitle 2"/>
          <p:cNvSpPr txBox="1"/>
          <p:nvPr/>
        </p:nvSpPr>
        <p:spPr>
          <a:xfrm>
            <a:off x="1145540" y="2709545"/>
            <a:ext cx="3248025" cy="66357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IN" alt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corporating audio, video, or image data alongside text for a more holistic understanding of sentiment or classification tasks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5679" y="2449928"/>
            <a:ext cx="247269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Multi-Modal Sentiment Analysis</a:t>
            </a:r>
            <a:endParaRPr 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642939" y="2532020"/>
            <a:ext cx="385160" cy="3852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642939" y="1616081"/>
            <a:ext cx="385160" cy="385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2615" y="3477895"/>
            <a:ext cx="3753485" cy="929640"/>
            <a:chOff x="1013" y="5312"/>
            <a:chExt cx="5911" cy="1464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013" y="5477"/>
              <a:ext cx="607" cy="6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83" tIns="41141" rIns="82283" bIns="41141" rtlCol="0" anchor="ctr"/>
            <a:lstStyle/>
            <a:p>
              <a:pPr algn="ctr" defTabSz="685800"/>
              <a:endParaRPr lang="bg-BG" sz="18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Subtitle 2"/>
            <p:cNvSpPr txBox="1"/>
            <p:nvPr/>
          </p:nvSpPr>
          <p:spPr>
            <a:xfrm>
              <a:off x="1804" y="5732"/>
              <a:ext cx="5013" cy="1045"/>
            </a:xfrm>
            <a:prstGeom prst="rect">
              <a:avLst/>
            </a:prstGeom>
          </p:spPr>
          <p:txBody>
            <a:bodyPr vert="horz" wrap="square" lIns="81559" tIns="40780" rIns="81559" bIns="40780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07670">
                <a:lnSpc>
                  <a:spcPts val="1515"/>
                </a:lnSpc>
              </a:pPr>
              <a:r>
                <a:rPr lang="en-US" sz="975" dirty="0">
                  <a:solidFill>
                    <a:srgbClr val="999999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altLang="en-US" sz="975" dirty="0">
                  <a:solidFill>
                    <a:srgbClr val="999999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With </a:t>
              </a:r>
              <a:r>
                <a:rPr lang="en-US" sz="975" dirty="0">
                  <a:solidFill>
                    <a:srgbClr val="999999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pre-trained models on general text data and fine-tuning them on your specific domain dataset, saving time and resources.</a:t>
              </a:r>
              <a:endPara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4" y="5312"/>
              <a:ext cx="5121" cy="43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 defTabSz="685800"/>
              <a:r>
                <a:rPr lang="zh-CN" alt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Transfer Learning with Domain Adaptation</a:t>
              </a:r>
              <a:endPara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Shape 2547"/>
            <p:cNvSpPr/>
            <p:nvPr/>
          </p:nvSpPr>
          <p:spPr>
            <a:xfrm>
              <a:off x="1157" y="5619"/>
              <a:ext cx="330" cy="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4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endParaRPr>
            </a:p>
          </p:txBody>
        </p:sp>
      </p:grpSp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r="20417"/>
          <a:stretch>
            <a:fillRect/>
          </a:stretch>
        </p:blipFill>
        <p:spPr/>
      </p:pic>
      <p:cxnSp>
        <p:nvCxnSpPr>
          <p:cNvPr id="15" name="直接连接符 14"/>
          <p:cNvCxnSpPr/>
          <p:nvPr/>
        </p:nvCxnSpPr>
        <p:spPr>
          <a:xfrm>
            <a:off x="694027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/>
          <p:cNvSpPr txBox="1"/>
          <p:nvPr/>
        </p:nvSpPr>
        <p:spPr>
          <a:xfrm>
            <a:off x="593691" y="406878"/>
            <a:ext cx="3112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06786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Future Scope of the project and possible resolutions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588"/>
          <p:cNvSpPr/>
          <p:nvPr/>
        </p:nvSpPr>
        <p:spPr>
          <a:xfrm>
            <a:off x="727991" y="1688090"/>
            <a:ext cx="2088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4" tIns="14284" rIns="14284" bIns="14284" anchor="ctr"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1" name="Shape 2690"/>
          <p:cNvSpPr/>
          <p:nvPr/>
        </p:nvSpPr>
        <p:spPr>
          <a:xfrm>
            <a:off x="732790" y="2596515"/>
            <a:ext cx="208800" cy="2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4" tIns="14284" rIns="14284" bIns="14284" anchor="ctr"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342895"/>
            <a:ext cx="9144000" cy="2457711"/>
            <a:chOff x="0" y="1934526"/>
            <a:chExt cx="12192000" cy="3276948"/>
          </a:xfrm>
        </p:grpSpPr>
        <p:sp>
          <p:nvSpPr>
            <p:cNvPr id="10" name="矩形 9"/>
            <p:cNvSpPr/>
            <p:nvPr/>
          </p:nvSpPr>
          <p:spPr>
            <a:xfrm>
              <a:off x="0" y="1934526"/>
              <a:ext cx="12192000" cy="29889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923474"/>
              <a:ext cx="12192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3620453" y="1811906"/>
            <a:ext cx="1903095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800" kern="1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THANK YOU</a:t>
            </a:r>
            <a:endParaRPr lang="en-US" altLang="zh-CN" sz="2800" kern="1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62505" y="2647950"/>
            <a:ext cx="4893310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Thank you infosysSpringboard for the wonderful opportunity to show case my work!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1827" y="2449838"/>
            <a:ext cx="32034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3562717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 rot="5400000">
            <a:off x="1078692" y="2463750"/>
            <a:ext cx="5184049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146824" y="2028012"/>
            <a:ext cx="15220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17441" y="2571750"/>
            <a:ext cx="3808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51425" y="1249680"/>
            <a:ext cx="341058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Introduction to Text classification and Business use cases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37455" y="964565"/>
            <a:ext cx="16967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Problem Statement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161280" y="1239520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291965" y="1007110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051425" y="1887220"/>
            <a:ext cx="358457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Overview of given dataset and techniques on Text preprocessing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037455" y="1602740"/>
            <a:ext cx="32219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About Dataset and Data Preprocessing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161280" y="1877695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5051425" y="2524760"/>
            <a:ext cx="341058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High-level view of the building model process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37455" y="2240280"/>
            <a:ext cx="17329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Modeling Approach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161280" y="2515235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051425" y="3162935"/>
            <a:ext cx="374586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Discussion on various ML classification algorithms and GridSearchCV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37455" y="2877820"/>
            <a:ext cx="33947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 Used and </a:t>
            </a:r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Hyperparameter Tuning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161280" y="3153410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91965" y="2924810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91965" y="2286000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91965" y="1646555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" name="矩形 86"/>
          <p:cNvSpPr/>
          <p:nvPr/>
        </p:nvSpPr>
        <p:spPr>
          <a:xfrm>
            <a:off x="5074285" y="3817620"/>
            <a:ext cx="3722370" cy="299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Output Analysis from jupyter notebook and Resolution for the project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" name="矩形 87"/>
          <p:cNvSpPr/>
          <p:nvPr/>
        </p:nvSpPr>
        <p:spPr>
          <a:xfrm>
            <a:off x="5060315" y="3528060"/>
            <a:ext cx="3199130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Modeling Results and Future Scope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7" name="直接连接符 88"/>
          <p:cNvCxnSpPr/>
          <p:nvPr/>
        </p:nvCxnSpPr>
        <p:spPr>
          <a:xfrm>
            <a:off x="5183505" y="3807460"/>
            <a:ext cx="24320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22"/>
          <p:cNvSpPr/>
          <p:nvPr/>
        </p:nvSpPr>
        <p:spPr>
          <a:xfrm>
            <a:off x="4320540" y="3572510"/>
            <a:ext cx="636270" cy="40767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</a:t>
            </a:r>
            <a:r>
              <a:rPr lang="en-IN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5</a:t>
            </a:r>
            <a:endParaRPr lang="en-IN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802" y="3248822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Lets Understand the need for Text classification on Sentiments and potential advantages of it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609427" y="2625324"/>
            <a:ext cx="628142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Problem Statement and Business Use Cases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88038" y="1399173"/>
            <a:ext cx="1384696" cy="138505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4044" y="2861604"/>
            <a:ext cx="2513330" cy="4603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zh-CN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Constant </a:t>
            </a:r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Brand Monitoring and 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Social Listening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9821" y="1399173"/>
            <a:ext cx="1384696" cy="13850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865" y="2913380"/>
            <a:ext cx="2565400" cy="5213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 defTabSz="685800"/>
            <a:r>
              <a:rPr lang="en-IN" altLang="zh-CN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Difficulte to Analyze Large volume of </a:t>
            </a:r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Reviews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89748" y="1399173"/>
            <a:ext cx="1384696" cy="138505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Shape 2550"/>
          <p:cNvSpPr/>
          <p:nvPr/>
        </p:nvSpPr>
        <p:spPr>
          <a:xfrm>
            <a:off x="4344983" y="1845506"/>
            <a:ext cx="501779" cy="50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5966" y="2861604"/>
            <a:ext cx="1713865" cy="4603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Market Research and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Opinion Mining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/>
          <p:cNvSpPr txBox="1"/>
          <p:nvPr/>
        </p:nvSpPr>
        <p:spPr>
          <a:xfrm>
            <a:off x="6057265" y="3316605"/>
            <a:ext cx="2107565" cy="1158875"/>
          </a:xfrm>
          <a:prstGeom prst="rect">
            <a:avLst/>
          </a:prstGeom>
        </p:spPr>
        <p:txBody>
          <a:bodyPr vert="horz" wrap="square" lIns="81559" tIns="40780" rIns="81559" bIns="40780" rtlCol="0">
            <a:no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Companies need to stay informed about how their brand is perceived online across social media, news articles, and forums. Manually monitoring these vast amounts of data is difficult.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itle 2"/>
          <p:cNvSpPr txBox="1"/>
          <p:nvPr/>
        </p:nvSpPr>
        <p:spPr>
          <a:xfrm>
            <a:off x="1037590" y="3410585"/>
            <a:ext cx="2107565" cy="1174115"/>
          </a:xfrm>
          <a:prstGeom prst="rect">
            <a:avLst/>
          </a:prstGeom>
        </p:spPr>
        <p:txBody>
          <a:bodyPr vert="horz" wrap="square" lIns="81559" tIns="40780" rIns="81559" bIns="40780" rtlCol="0">
            <a:no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Businesses struggle to manually analyze large volumes of customer reviews, feedback emails, and social media comments to understand overall sentiment and identify areas for improvement.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ubtitle 2"/>
          <p:cNvSpPr txBox="1"/>
          <p:nvPr/>
        </p:nvSpPr>
        <p:spPr>
          <a:xfrm>
            <a:off x="3546974" y="3397829"/>
            <a:ext cx="2107334" cy="105219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Traditional market research methods like surveys can be time-consuming and expensive. It can be difficult to gauge public opinion on a large scale.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>
          <a:xfrm>
            <a:off x="2838135" y="406878"/>
            <a:ext cx="34677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2636877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Difficulties faced by engineers without Text classification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2554"/>
          <p:cNvSpPr/>
          <p:nvPr/>
        </p:nvSpPr>
        <p:spPr>
          <a:xfrm>
            <a:off x="1839595" y="1845310"/>
            <a:ext cx="536400" cy="53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14284" tIns="14284" rIns="14284" bIns="14284" anchor="ctr"/>
          <a:p>
            <a:pPr algn="r"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4" name="Shape 2621"/>
          <p:cNvSpPr/>
          <p:nvPr/>
        </p:nvSpPr>
        <p:spPr>
          <a:xfrm>
            <a:off x="6836299" y="1845172"/>
            <a:ext cx="500400" cy="50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14284" tIns="14284" rIns="14284" bIns="14284" anchor="ctr"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580672" y="3337002"/>
            <a:ext cx="1477899" cy="10788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5503" y="3337002"/>
            <a:ext cx="1477899" cy="10788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0333" y="3337002"/>
            <a:ext cx="1477899" cy="10788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05163" y="3337002"/>
            <a:ext cx="1477899" cy="1078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05" y="3390900"/>
            <a:ext cx="1376045" cy="939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Reputation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management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55273" y="3391055"/>
            <a:ext cx="1278255" cy="829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Categorize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service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48805" y="3514245"/>
            <a:ext cx="1041400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6115" y="3514245"/>
            <a:ext cx="1221740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Sentiment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2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23333"/>
          <a:stretch>
            <a:fillRect/>
          </a:stretch>
        </p:blipFill>
        <p:spPr/>
      </p:pic>
      <p:cxnSp>
        <p:nvCxnSpPr>
          <p:cNvPr id="18" name="直接连接符 17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>
          <a:xfrm>
            <a:off x="2810512" y="406878"/>
            <a:ext cx="3522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Buisness Usecases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583565" y="744220"/>
            <a:ext cx="805751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classification is a technique that allows businesses to organize</a:t>
            </a: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analyze unstructured data </a:t>
            </a: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altLang="zh-CN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emails, and legal documents</a:t>
            </a:r>
            <a:endParaRPr lang="en-US" altLang="zh-CN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948" y="1636078"/>
            <a:ext cx="1472400" cy="183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4758055" y="1505585"/>
            <a:ext cx="1472400" cy="183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/>
          <a:stretch>
            <a:fillRect/>
          </a:stretch>
        </p:blipFill>
        <p:spPr>
          <a:xfrm>
            <a:off x="4381500" y="238125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Picture 112"/>
          <p:cNvPicPr/>
          <p:nvPr/>
        </p:nvPicPr>
        <p:blipFill>
          <a:blip r:embed="rId4"/>
          <a:stretch>
            <a:fillRect/>
          </a:stretch>
        </p:blipFill>
        <p:spPr>
          <a:xfrm>
            <a:off x="2934970" y="1504315"/>
            <a:ext cx="1472400" cy="183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802" y="3248822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Understanding the provided dataset is essential and basic step for any Data scientist  🤓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698327" y="2625324"/>
            <a:ext cx="6156325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Overview of Dataset and Text preprocessing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26" y="1271007"/>
            <a:ext cx="2943225" cy="310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6350" y="1988185"/>
            <a:ext cx="2563495" cy="10147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“label”</a:t>
            </a:r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Column as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Target variables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labels as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0:'sadness' ,1:'joy' ,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2:'love'3:'anger', 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4:'fear', 5:'surprise'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875" y="2030777"/>
            <a:ext cx="1640840" cy="5530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Memory usage up to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250.1+ KB </a:t>
            </a:r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16000 rows × 2 columns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2525"/>
          <p:cNvSpPr/>
          <p:nvPr/>
        </p:nvSpPr>
        <p:spPr>
          <a:xfrm>
            <a:off x="4670239" y="1450191"/>
            <a:ext cx="371741" cy="371741"/>
          </a:xfrm>
          <a:prstGeom prst="ca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12438" y="3669930"/>
            <a:ext cx="1771015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Contains class imbalance</a:t>
            </a:r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class split of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{0,1,2,3,4,5}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29%:34%:8%:14%:8%:3%</a:t>
            </a:r>
            <a:endParaRPr lang="en-IN" altLang="en-US" sz="100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2145" y="3669665"/>
            <a:ext cx="1300480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685800"/>
            <a:r>
              <a:rPr lang="en-IN" altLang="zh-CN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Main feature </a:t>
            </a:r>
            <a:r>
              <a:rPr lang="en-IN" altLang="zh-CN" sz="1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</a:t>
            </a:r>
            <a:endParaRPr lang="en-IN" altLang="zh-CN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en-IN" altLang="zh-CN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IN" altLang="zh-CN" sz="1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en-IN" altLang="zh-CN" sz="100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3163" y="1496294"/>
            <a:ext cx="438150" cy="2654578"/>
            <a:chOff x="6003993" y="3978574"/>
            <a:chExt cx="1168400" cy="70788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3978574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/>
          <p:cNvSpPr txBox="1"/>
          <p:nvPr/>
        </p:nvSpPr>
        <p:spPr>
          <a:xfrm>
            <a:off x="2725105" y="406878"/>
            <a:ext cx="3693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Overview of Dataset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4"/>
          <p:cNvSpPr txBox="1"/>
          <p:nvPr/>
        </p:nvSpPr>
        <p:spPr>
          <a:xfrm>
            <a:off x="2365375" y="725805"/>
            <a:ext cx="4434205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 contains various customer reviews on social media platform 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621155"/>
            <a:ext cx="2521585" cy="2401570"/>
          </a:xfrm>
          <a:prstGeom prst="rect">
            <a:avLst/>
          </a:prstGeom>
        </p:spPr>
      </p:pic>
      <p:sp>
        <p:nvSpPr>
          <p:cNvPr id="52" name="Shape 2940"/>
          <p:cNvSpPr/>
          <p:nvPr/>
        </p:nvSpPr>
        <p:spPr>
          <a:xfrm>
            <a:off x="6670837" y="1450423"/>
            <a:ext cx="370800" cy="37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5" name="Shape 2783"/>
          <p:cNvSpPr/>
          <p:nvPr/>
        </p:nvSpPr>
        <p:spPr>
          <a:xfrm>
            <a:off x="4670425" y="3169920"/>
            <a:ext cx="370800" cy="37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" name="Not Equal 9"/>
          <p:cNvSpPr/>
          <p:nvPr/>
        </p:nvSpPr>
        <p:spPr>
          <a:xfrm>
            <a:off x="6567805" y="3169920"/>
            <a:ext cx="576000" cy="370800"/>
          </a:xfrm>
          <a:prstGeom prst="mathNotEqual">
            <a:avLst/>
          </a:prstGeom>
          <a:solidFill>
            <a:schemeClr val="bg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879086" y="3763364"/>
            <a:ext cx="144970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stop words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64640" y="3751037"/>
            <a:ext cx="82740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Stemming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5452" y="3670392"/>
            <a:ext cx="1657985" cy="4140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Punctuations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special characters 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56847" y="3751037"/>
            <a:ext cx="1116330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Lemmatization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17788" y="3040386"/>
            <a:ext cx="555884" cy="55588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257777" y="3040386"/>
            <a:ext cx="555884" cy="55588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72817" y="3040386"/>
            <a:ext cx="555884" cy="55588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24966" y="3040386"/>
            <a:ext cx="555884" cy="5558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5606" y="2100363"/>
            <a:ext cx="1256665" cy="4140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Expand slangs 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contractions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8095" y="2168681"/>
            <a:ext cx="142049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HTML tags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673" y="2168681"/>
            <a:ext cx="93154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Lower Case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71136" y="2168681"/>
            <a:ext cx="108775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URLs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17788" y="1458028"/>
            <a:ext cx="555884" cy="5558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57777" y="1458028"/>
            <a:ext cx="555884" cy="55588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72817" y="1458028"/>
            <a:ext cx="555884" cy="55588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24966" y="1458028"/>
            <a:ext cx="555884" cy="5558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273781" y="3239946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08741" y="3239946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281430" y="3239946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6273781" y="1592041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2308741" y="1592041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281430" y="1592041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" name="Shape 2621"/>
          <p:cNvSpPr/>
          <p:nvPr/>
        </p:nvSpPr>
        <p:spPr>
          <a:xfrm>
            <a:off x="7388114" y="1635622"/>
            <a:ext cx="339005" cy="21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"/>
          <p:cNvSpPr txBox="1"/>
          <p:nvPr/>
        </p:nvSpPr>
        <p:spPr>
          <a:xfrm>
            <a:off x="2798447" y="406878"/>
            <a:ext cx="3547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Preprocessing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2636877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Cleaning the data is essential for building any models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50010" y="1457960"/>
            <a:ext cx="53086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Aa</a:t>
            </a:r>
            <a:endParaRPr lang="en-IN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417570" y="1635760"/>
            <a:ext cx="360000" cy="1800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25245" y="3129280"/>
            <a:ext cx="80010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700">
                <a:solidFill>
                  <a:schemeClr val="accent1">
                    <a:lumMod val="75000"/>
                  </a:schemeClr>
                </a:solidFill>
              </a:rPr>
              <a:t>$%#</a:t>
            </a:r>
            <a:endParaRPr lang="en-IN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ightning Bolt 8"/>
          <p:cNvSpPr/>
          <p:nvPr/>
        </p:nvSpPr>
        <p:spPr>
          <a:xfrm>
            <a:off x="5402580" y="3208020"/>
            <a:ext cx="243840" cy="228600"/>
          </a:xfrm>
          <a:prstGeom prst="lightningBol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7429500" y="3208020"/>
            <a:ext cx="243840" cy="228600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359785" y="2987675"/>
            <a:ext cx="808355" cy="64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600">
                <a:solidFill>
                  <a:schemeClr val="accent1">
                    <a:lumMod val="75000"/>
                  </a:schemeClr>
                </a:solidFill>
              </a:rPr>
              <a:t>🗑</a:t>
            </a:r>
            <a:r>
              <a:rPr lang="en-IN" altLang="en-US"/>
              <a:t>️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226685" y="1462405"/>
            <a:ext cx="95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2">
                    <a:lumMod val="85000"/>
                    <a:lumOff val="15000"/>
                  </a:schemeClr>
                </a:solidFill>
              </a:rPr>
              <a:t>&lt; &gt;</a:t>
            </a:r>
            <a:endParaRPr lang="en-IN" altLang="en-US" sz="2800">
              <a:solidFill>
                <a:schemeClr val="accent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802" y="3248822"/>
            <a:ext cx="3758394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Lets depicts how the project is implemented! 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242012" y="2624689"/>
            <a:ext cx="2785745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WorkFlow of Model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48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4E093"/>
      </a:accent1>
      <a:accent2>
        <a:srgbClr val="000000"/>
      </a:accent2>
      <a:accent3>
        <a:srgbClr val="6D6D6D"/>
      </a:accent3>
      <a:accent4>
        <a:srgbClr val="B3B3B3"/>
      </a:accent4>
      <a:accent5>
        <a:srgbClr val="DFDEDB"/>
      </a:accent5>
      <a:accent6>
        <a:srgbClr val="EBEBEB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4831</Words>
  <Application>WPS Presentation</Application>
  <PresentationFormat>全屏显示(16:9)</PresentationFormat>
  <Paragraphs>250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SimSun</vt:lpstr>
      <vt:lpstr>Wingdings</vt:lpstr>
      <vt:lpstr>Lato Light</vt:lpstr>
      <vt:lpstr>AMGDT</vt:lpstr>
      <vt:lpstr>Calibri Light</vt:lpstr>
      <vt:lpstr>方正宋刻本秀楷简体</vt:lpstr>
      <vt:lpstr>Calibri</vt:lpstr>
      <vt:lpstr>Gill Sans</vt:lpstr>
      <vt:lpstr>Arial</vt:lpstr>
      <vt:lpstr>Open Sans Light</vt:lpstr>
      <vt:lpstr>Times New Roman</vt:lpstr>
      <vt:lpstr>Open Sans</vt:lpstr>
      <vt:lpstr>Microsoft YaHei</vt:lpstr>
      <vt:lpstr>Arial Unicode MS</vt:lpstr>
      <vt:lpstr>Bebas Neue</vt:lpstr>
      <vt:lpstr>等线</vt:lpstr>
      <vt:lpstr>Gill Sans MT</vt:lpstr>
      <vt:lpstr>Gill Sans</vt:lpstr>
      <vt:lpstr>等线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laksh</cp:lastModifiedBy>
  <cp:revision>86</cp:revision>
  <dcterms:created xsi:type="dcterms:W3CDTF">2017-05-02T06:39:00Z</dcterms:created>
  <dcterms:modified xsi:type="dcterms:W3CDTF">2024-05-26T14:16:59Z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1033-12.2.0.16909</vt:lpwstr>
  </property>
  <property fmtid="{D5CDD505-2E9C-101B-9397-08002B2CF9AE}" pid="3" name="ICV">
    <vt:lpwstr>E3D7C2108DC34FBBA2780B7660B2D13C_13</vt:lpwstr>
  </property>
</Properties>
</file>