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271411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C9521E-FA7E-4F99-AF00-CBAB36AAC59A}"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77426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19448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1460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170471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994262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654392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451495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415633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427761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286789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521E-FA7E-4F99-AF00-CBAB36AAC59A}"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175286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9521E-FA7E-4F99-AF00-CBAB36AAC59A}"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346850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305873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36145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EC9521E-FA7E-4F99-AF00-CBAB36AAC59A}" type="datetimeFigureOut">
              <a:rPr lang="en-US" smtClean="0"/>
              <a:t>9/15/2023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390558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C9521E-FA7E-4F99-AF00-CBAB36AAC59A}"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36FC-7824-438A-BB73-3AB64337CC68}" type="slidenum">
              <a:rPr lang="en-US" smtClean="0"/>
              <a:t>‹#›</a:t>
            </a:fld>
            <a:endParaRPr lang="en-US"/>
          </a:p>
        </p:txBody>
      </p:sp>
    </p:spTree>
    <p:extLst>
      <p:ext uri="{BB962C8B-B14F-4D97-AF65-F5344CB8AC3E}">
        <p14:creationId xmlns:p14="http://schemas.microsoft.com/office/powerpoint/2010/main" val="310756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C9521E-FA7E-4F99-AF00-CBAB36AAC59A}" type="datetimeFigureOut">
              <a:rPr lang="en-US" smtClean="0"/>
              <a:t>9/15/2023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4736FC-7824-438A-BB73-3AB64337CC68}" type="slidenum">
              <a:rPr lang="en-US" smtClean="0"/>
              <a:t>‹#›</a:t>
            </a:fld>
            <a:endParaRPr lang="en-US"/>
          </a:p>
        </p:txBody>
      </p:sp>
    </p:spTree>
    <p:extLst>
      <p:ext uri="{BB962C8B-B14F-4D97-AF65-F5344CB8AC3E}">
        <p14:creationId xmlns:p14="http://schemas.microsoft.com/office/powerpoint/2010/main" val="152543387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8438" y="1909482"/>
            <a:ext cx="8300436" cy="2954618"/>
          </a:xfrm>
        </p:spPr>
        <p:txBody>
          <a:bodyPr/>
          <a:lstStyle/>
          <a:p>
            <a:r>
              <a:rPr lang="en-US" sz="3200" b="1" dirty="0">
                <a:effectLst>
                  <a:outerShdw blurRad="38100" dist="38100" dir="2700000" algn="tl">
                    <a:srgbClr val="000000">
                      <a:alpha val="43137"/>
                    </a:srgbClr>
                  </a:outerShdw>
                </a:effectLst>
              </a:rPr>
              <a:t>    </a:t>
            </a:r>
            <a:r>
              <a:rPr lang="en-US" sz="3600" b="1" dirty="0">
                <a:effectLst>
                  <a:outerShdw blurRad="38100" dist="38100" dir="2700000" algn="tl">
                    <a:srgbClr val="000000">
                      <a:alpha val="43137"/>
                    </a:srgbClr>
                  </a:outerShdw>
                </a:effectLst>
              </a:rPr>
              <a:t>HIGHER NATIONAL DIPLOMA IN    	INFORMATION TECHNOLOGY</a:t>
            </a:r>
            <a:br>
              <a:rPr lang="en-US" sz="3600" dirty="0"/>
            </a:br>
            <a:br>
              <a:rPr lang="en-US" sz="3600" dirty="0"/>
            </a:br>
            <a:r>
              <a:rPr lang="en-US" sz="3200" dirty="0"/>
              <a:t>				</a:t>
            </a:r>
            <a:r>
              <a:rPr lang="en-US" sz="2400" b="1" dirty="0">
                <a:solidFill>
                  <a:srgbClr val="00B0F0"/>
                </a:solidFill>
              </a:rPr>
              <a:t>HNDIT 1052</a:t>
            </a:r>
            <a:br>
              <a:rPr lang="en-US" sz="2400" b="1" dirty="0">
                <a:solidFill>
                  <a:srgbClr val="00B0F0"/>
                </a:solidFill>
              </a:rPr>
            </a:br>
            <a:r>
              <a:rPr lang="en-US" sz="2400" b="1" dirty="0">
                <a:solidFill>
                  <a:srgbClr val="00B0F0"/>
                </a:solidFill>
              </a:rPr>
              <a:t>				Project (Individual) </a:t>
            </a:r>
            <a:br>
              <a:rPr lang="en-US" sz="2400" b="1" dirty="0">
                <a:solidFill>
                  <a:srgbClr val="00B0F0"/>
                </a:solidFill>
              </a:rPr>
            </a:br>
            <a:br>
              <a:rPr lang="en-US" sz="2400" b="1" dirty="0">
                <a:solidFill>
                  <a:srgbClr val="00B0F0"/>
                </a:solidFill>
              </a:rPr>
            </a:br>
            <a:r>
              <a:rPr lang="en-US" sz="2400" dirty="0">
                <a:solidFill>
                  <a:srgbClr val="00B0F0"/>
                </a:solidFill>
              </a:rPr>
              <a:t>				</a:t>
            </a:r>
            <a:r>
              <a:rPr lang="en-US" sz="2400" b="1" dirty="0">
                <a:solidFill>
                  <a:srgbClr val="00B0F0"/>
                </a:solidFill>
              </a:rPr>
              <a:t>Supervisor : </a:t>
            </a:r>
            <a:r>
              <a:rPr lang="en-US" sz="2400" b="1" dirty="0" err="1">
                <a:solidFill>
                  <a:srgbClr val="00B0F0"/>
                </a:solidFill>
              </a:rPr>
              <a:t>Wathsala</a:t>
            </a:r>
            <a:r>
              <a:rPr lang="en-US" sz="2400" b="1" dirty="0">
                <a:solidFill>
                  <a:srgbClr val="00B0F0"/>
                </a:solidFill>
              </a:rPr>
              <a:t> </a:t>
            </a:r>
            <a:r>
              <a:rPr lang="en-US" sz="2400" b="1" dirty="0" err="1">
                <a:solidFill>
                  <a:srgbClr val="00B0F0"/>
                </a:solidFill>
              </a:rPr>
              <a:t>samarasekara</a:t>
            </a:r>
            <a:br>
              <a:rPr lang="en-US" sz="2400" b="1" dirty="0">
                <a:solidFill>
                  <a:srgbClr val="00B0F0"/>
                </a:solidFill>
              </a:rPr>
            </a:br>
            <a:br>
              <a:rPr lang="en-US" sz="2400" b="1" dirty="0">
                <a:solidFill>
                  <a:srgbClr val="00B0F0"/>
                </a:solidFill>
              </a:rPr>
            </a:br>
            <a:r>
              <a:rPr lang="en-US" sz="2400" b="1" dirty="0">
                <a:solidFill>
                  <a:srgbClr val="00B0F0"/>
                </a:solidFill>
              </a:rPr>
              <a:t>				Web site for Rainforests in Sri Lanka  </a:t>
            </a:r>
            <a:br>
              <a:rPr lang="en-US" sz="2400" b="1" dirty="0">
                <a:solidFill>
                  <a:srgbClr val="00B0F0"/>
                </a:solidFill>
              </a:rPr>
            </a:br>
            <a:r>
              <a:rPr lang="en-US" sz="2400" b="1" dirty="0">
                <a:solidFill>
                  <a:srgbClr val="00B0F0"/>
                </a:solidFill>
              </a:rPr>
              <a:t>				Project proposal</a:t>
            </a:r>
          </a:p>
        </p:txBody>
      </p:sp>
      <p:graphicFrame>
        <p:nvGraphicFramePr>
          <p:cNvPr id="5" name="Table 4"/>
          <p:cNvGraphicFramePr>
            <a:graphicFrameLocks noGrp="1"/>
          </p:cNvGraphicFramePr>
          <p:nvPr>
            <p:extLst>
              <p:ext uri="{D42A27DB-BD31-4B8C-83A1-F6EECF244321}">
                <p14:modId xmlns:p14="http://schemas.microsoft.com/office/powerpoint/2010/main" val="1241830749"/>
              </p:ext>
            </p:extLst>
          </p:nvPr>
        </p:nvGraphicFramePr>
        <p:xfrm>
          <a:off x="1371600" y="5109883"/>
          <a:ext cx="7707274" cy="1280160"/>
        </p:xfrm>
        <a:graphic>
          <a:graphicData uri="http://schemas.openxmlformats.org/drawingml/2006/table">
            <a:tbl>
              <a:tblPr firstRow="1" bandRow="1">
                <a:tableStyleId>{5C22544A-7EE6-4342-B048-85BDC9FD1C3A}</a:tableStyleId>
              </a:tblPr>
              <a:tblGrid>
                <a:gridCol w="3853637">
                  <a:extLst>
                    <a:ext uri="{9D8B030D-6E8A-4147-A177-3AD203B41FA5}">
                      <a16:colId xmlns:a16="http://schemas.microsoft.com/office/drawing/2014/main" val="2324584511"/>
                    </a:ext>
                  </a:extLst>
                </a:gridCol>
                <a:gridCol w="3853637">
                  <a:extLst>
                    <a:ext uri="{9D8B030D-6E8A-4147-A177-3AD203B41FA5}">
                      <a16:colId xmlns:a16="http://schemas.microsoft.com/office/drawing/2014/main" val="2507007260"/>
                    </a:ext>
                  </a:extLst>
                </a:gridCol>
              </a:tblGrid>
              <a:tr h="551329">
                <a:tc>
                  <a:txBody>
                    <a:bodyPr/>
                    <a:lstStyle/>
                    <a:p>
                      <a:pPr algn="ctr"/>
                      <a:endParaRPr lang="en-US" sz="1400" b="1" dirty="0">
                        <a:solidFill>
                          <a:schemeClr val="tx2"/>
                        </a:solidFill>
                        <a:effectLst>
                          <a:outerShdw blurRad="38100" dist="38100" dir="2700000" algn="tl">
                            <a:srgbClr val="000000">
                              <a:alpha val="43137"/>
                            </a:srgbClr>
                          </a:outerShdw>
                        </a:effectLst>
                      </a:endParaRPr>
                    </a:p>
                    <a:p>
                      <a:pPr algn="ctr"/>
                      <a:r>
                        <a:rPr lang="en-US" sz="1400" b="1" dirty="0">
                          <a:solidFill>
                            <a:schemeClr val="tx2"/>
                          </a:solidFill>
                          <a:effectLst>
                            <a:outerShdw blurRad="38100" dist="38100" dir="2700000" algn="tl">
                              <a:srgbClr val="000000">
                                <a:alpha val="43137"/>
                              </a:srgbClr>
                            </a:outerShdw>
                          </a:effectLst>
                        </a:rPr>
                        <a:t>Name of the student</a:t>
                      </a:r>
                    </a:p>
                    <a:p>
                      <a:pPr algn="ctr"/>
                      <a:endParaRPr lang="en-US" b="1" dirty="0">
                        <a:solidFill>
                          <a:schemeClr val="tx2"/>
                        </a:solidFill>
                        <a:effectLst>
                          <a:outerShdw blurRad="38100" dist="38100" dir="2700000" algn="tl">
                            <a:srgbClr val="000000">
                              <a:alpha val="43137"/>
                            </a:srgbClr>
                          </a:outerShdw>
                        </a:effectLst>
                      </a:endParaRPr>
                    </a:p>
                  </a:txBody>
                  <a:tcPr>
                    <a:solidFill>
                      <a:schemeClr val="accent4">
                        <a:lumMod val="50000"/>
                      </a:schemeClr>
                    </a:solidFill>
                  </a:tcPr>
                </a:tc>
                <a:tc>
                  <a:txBody>
                    <a:bodyPr/>
                    <a:lstStyle/>
                    <a:p>
                      <a:pPr algn="ctr"/>
                      <a:endParaRPr lang="en-US" sz="1200" b="1" dirty="0">
                        <a:solidFill>
                          <a:schemeClr val="tx2"/>
                        </a:solidFill>
                        <a:effectLst>
                          <a:outerShdw blurRad="38100" dist="38100" dir="2700000" algn="tl">
                            <a:srgbClr val="000000">
                              <a:alpha val="43137"/>
                            </a:srgbClr>
                          </a:outerShdw>
                        </a:effectLst>
                      </a:endParaRPr>
                    </a:p>
                    <a:p>
                      <a:pPr algn="ctr"/>
                      <a:r>
                        <a:rPr lang="en-US" sz="1400" b="1" dirty="0">
                          <a:solidFill>
                            <a:schemeClr val="tx2"/>
                          </a:solidFill>
                          <a:effectLst>
                            <a:outerShdw blurRad="38100" dist="38100" dir="2700000" algn="tl">
                              <a:srgbClr val="000000">
                                <a:alpha val="43137"/>
                              </a:srgbClr>
                            </a:outerShdw>
                          </a:effectLst>
                        </a:rPr>
                        <a:t>Register Number</a:t>
                      </a:r>
                    </a:p>
                  </a:txBody>
                  <a:tcPr>
                    <a:solidFill>
                      <a:schemeClr val="accent4">
                        <a:lumMod val="50000"/>
                      </a:schemeClr>
                    </a:solidFill>
                  </a:tcPr>
                </a:tc>
                <a:extLst>
                  <a:ext uri="{0D108BD9-81ED-4DB2-BD59-A6C34878D82A}">
                    <a16:rowId xmlns:a16="http://schemas.microsoft.com/office/drawing/2014/main" val="2736889383"/>
                  </a:ext>
                </a:extLst>
              </a:tr>
              <a:tr h="331045">
                <a:tc>
                  <a:txBody>
                    <a:bodyPr/>
                    <a:lstStyle/>
                    <a:p>
                      <a:pPr algn="ctr"/>
                      <a:endParaRPr lang="en-US" sz="1200" b="1" dirty="0">
                        <a:solidFill>
                          <a:schemeClr val="tx2"/>
                        </a:solidFill>
                        <a:effectLst>
                          <a:outerShdw blurRad="38100" dist="38100" dir="2700000" algn="tl">
                            <a:srgbClr val="000000">
                              <a:alpha val="43137"/>
                            </a:srgbClr>
                          </a:outerShdw>
                        </a:effectLst>
                      </a:endParaRPr>
                    </a:p>
                    <a:p>
                      <a:pPr algn="ctr"/>
                      <a:r>
                        <a:rPr lang="en-US" sz="1400" b="1" dirty="0" err="1">
                          <a:solidFill>
                            <a:schemeClr val="tx2"/>
                          </a:solidFill>
                          <a:effectLst>
                            <a:outerShdw blurRad="38100" dist="38100" dir="2700000" algn="tl">
                              <a:srgbClr val="000000">
                                <a:alpha val="43137"/>
                              </a:srgbClr>
                            </a:outerShdw>
                          </a:effectLst>
                        </a:rPr>
                        <a:t>P.M.L.M.Pathiraja</a:t>
                      </a:r>
                      <a:endParaRPr lang="en-US" sz="1400" b="1" dirty="0">
                        <a:solidFill>
                          <a:schemeClr val="tx2"/>
                        </a:solidFill>
                        <a:effectLst>
                          <a:outerShdw blurRad="38100" dist="38100" dir="2700000" algn="tl">
                            <a:srgbClr val="000000">
                              <a:alpha val="43137"/>
                            </a:srgbClr>
                          </a:outerShdw>
                        </a:effectLst>
                      </a:endParaRPr>
                    </a:p>
                  </a:txBody>
                  <a:tcPr>
                    <a:noFill/>
                  </a:tcPr>
                </a:tc>
                <a:tc>
                  <a:txBody>
                    <a:bodyPr/>
                    <a:lstStyle/>
                    <a:p>
                      <a:pPr algn="ctr"/>
                      <a:endParaRPr lang="en-US" sz="1200" b="1" dirty="0">
                        <a:solidFill>
                          <a:schemeClr val="tx2"/>
                        </a:solidFill>
                        <a:effectLst>
                          <a:outerShdw blurRad="38100" dist="38100" dir="2700000" algn="tl">
                            <a:srgbClr val="000000">
                              <a:alpha val="43137"/>
                            </a:srgbClr>
                          </a:outerShdw>
                        </a:effectLst>
                      </a:endParaRPr>
                    </a:p>
                    <a:p>
                      <a:pPr algn="ctr"/>
                      <a:r>
                        <a:rPr lang="en-US" sz="1400" b="1" dirty="0">
                          <a:solidFill>
                            <a:schemeClr val="tx2"/>
                          </a:solidFill>
                          <a:effectLst>
                            <a:outerShdw blurRad="38100" dist="38100" dir="2700000" algn="tl">
                              <a:srgbClr val="000000">
                                <a:alpha val="43137"/>
                              </a:srgbClr>
                            </a:outerShdw>
                          </a:effectLst>
                        </a:rPr>
                        <a:t>KUR </a:t>
                      </a:r>
                      <a:r>
                        <a:rPr lang="en-US" sz="1400" b="1">
                          <a:solidFill>
                            <a:schemeClr val="tx2"/>
                          </a:solidFill>
                          <a:effectLst>
                            <a:outerShdw blurRad="38100" dist="38100" dir="2700000" algn="tl">
                              <a:srgbClr val="000000">
                                <a:alpha val="43137"/>
                              </a:srgbClr>
                            </a:outerShdw>
                          </a:effectLst>
                        </a:rPr>
                        <a:t>/IT/2021/ </a:t>
                      </a:r>
                      <a:r>
                        <a:rPr lang="en-US" sz="1400" b="1" dirty="0">
                          <a:solidFill>
                            <a:schemeClr val="tx2"/>
                          </a:solidFill>
                          <a:effectLst>
                            <a:outerShdw blurRad="38100" dist="38100" dir="2700000" algn="tl">
                              <a:srgbClr val="000000">
                                <a:alpha val="43137"/>
                              </a:srgbClr>
                            </a:outerShdw>
                          </a:effectLst>
                        </a:rPr>
                        <a:t>F /051</a:t>
                      </a:r>
                    </a:p>
                  </a:txBody>
                  <a:tcPr>
                    <a:noFill/>
                  </a:tcPr>
                </a:tc>
                <a:extLst>
                  <a:ext uri="{0D108BD9-81ED-4DB2-BD59-A6C34878D82A}">
                    <a16:rowId xmlns:a16="http://schemas.microsoft.com/office/drawing/2014/main" val="2347390387"/>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059" y="587934"/>
            <a:ext cx="1726864" cy="2151530"/>
          </a:xfrm>
          <a:prstGeom prst="rect">
            <a:avLst/>
          </a:prstGeom>
        </p:spPr>
      </p:pic>
      <p:sp>
        <p:nvSpPr>
          <p:cNvPr id="6" name="TextBox 5"/>
          <p:cNvSpPr txBox="1"/>
          <p:nvPr/>
        </p:nvSpPr>
        <p:spPr>
          <a:xfrm>
            <a:off x="-215152" y="6334780"/>
            <a:ext cx="3778624" cy="523220"/>
          </a:xfrm>
          <a:prstGeom prst="rect">
            <a:avLst/>
          </a:prstGeom>
          <a:noFill/>
        </p:spPr>
        <p:txBody>
          <a:bodyPr wrap="square" rtlCol="0">
            <a:spAutoFit/>
          </a:bodyPr>
          <a:lstStyle/>
          <a:p>
            <a:r>
              <a:rPr lang="en-US" sz="1400" dirty="0"/>
              <a:t>	</a:t>
            </a:r>
          </a:p>
          <a:p>
            <a:r>
              <a:rPr lang="en-US" sz="1400" dirty="0"/>
              <a:t>    Academic year:2021/2022</a:t>
            </a:r>
          </a:p>
        </p:txBody>
      </p:sp>
      <p:sp>
        <p:nvSpPr>
          <p:cNvPr id="7" name="TextBox 6"/>
          <p:cNvSpPr txBox="1"/>
          <p:nvPr/>
        </p:nvSpPr>
        <p:spPr>
          <a:xfrm>
            <a:off x="10892564" y="6488668"/>
            <a:ext cx="1420459" cy="369332"/>
          </a:xfrm>
          <a:prstGeom prst="rect">
            <a:avLst/>
          </a:prstGeom>
          <a:noFill/>
        </p:spPr>
        <p:txBody>
          <a:bodyPr wrap="square" rtlCol="0">
            <a:spAutoFit/>
          </a:bodyPr>
          <a:lstStyle/>
          <a:p>
            <a:r>
              <a:rPr lang="en-US" dirty="0"/>
              <a:t>Year </a:t>
            </a:r>
            <a:r>
              <a:rPr lang="en-US" sz="1400" dirty="0"/>
              <a:t>01</a:t>
            </a:r>
          </a:p>
        </p:txBody>
      </p:sp>
    </p:spTree>
    <p:extLst>
      <p:ext uri="{BB962C8B-B14F-4D97-AF65-F5344CB8AC3E}">
        <p14:creationId xmlns:p14="http://schemas.microsoft.com/office/powerpoint/2010/main" val="394493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Rainforests in Sri-Lanka</a:t>
            </a:r>
          </a:p>
        </p:txBody>
      </p:sp>
      <p:sp>
        <p:nvSpPr>
          <p:cNvPr id="3" name="Content Placeholder 2"/>
          <p:cNvSpPr>
            <a:spLocks noGrp="1"/>
          </p:cNvSpPr>
          <p:nvPr>
            <p:ph idx="1"/>
          </p:nvPr>
        </p:nvSpPr>
        <p:spPr>
          <a:xfrm>
            <a:off x="811212" y="1573373"/>
            <a:ext cx="9403742" cy="1371599"/>
          </a:xfrm>
        </p:spPr>
        <p:txBody>
          <a:bodyPr>
            <a:normAutofit fontScale="70000" lnSpcReduction="20000"/>
          </a:bodyPr>
          <a:lstStyle/>
          <a:p>
            <a:pPr>
              <a:buFont typeface="Wingdings" panose="05000000000000000000" pitchFamily="2" charset="2"/>
              <a:buChar char="q"/>
            </a:pPr>
            <a:r>
              <a:rPr lang="en-US" sz="4000" dirty="0"/>
              <a:t>Table of Content</a:t>
            </a:r>
            <a:br>
              <a:rPr lang="en-US" dirty="0"/>
            </a:br>
            <a:br>
              <a:rPr lang="en-US" dirty="0"/>
            </a:br>
            <a:br>
              <a:rPr lang="en-US" dirty="0"/>
            </a:br>
            <a:br>
              <a:rPr lang="en-US" dirty="0"/>
            </a:b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494" y="5186082"/>
            <a:ext cx="1340224" cy="1340224"/>
          </a:xfrm>
          <a:prstGeom prst="rect">
            <a:avLst/>
          </a:prstGeom>
          <a:solidFill>
            <a:srgbClr val="00B0F0"/>
          </a:solidFill>
          <a:ln w="38100">
            <a:solidFill>
              <a:schemeClr val="tx1"/>
            </a:solidFill>
          </a:ln>
          <a:effectLst>
            <a:glow rad="139700">
              <a:schemeClr val="accent5">
                <a:satMod val="175000"/>
                <a:alpha val="40000"/>
              </a:schemeClr>
            </a:glow>
          </a:effectLst>
        </p:spPr>
      </p:pic>
      <p:sp>
        <p:nvSpPr>
          <p:cNvPr id="5" name="TextBox 4"/>
          <p:cNvSpPr txBox="1"/>
          <p:nvPr/>
        </p:nvSpPr>
        <p:spPr>
          <a:xfrm>
            <a:off x="2273300" y="2439874"/>
            <a:ext cx="7569200"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dirty="0"/>
              <a:t>Introduction</a:t>
            </a:r>
          </a:p>
          <a:p>
            <a:pPr marL="342900" indent="-342900">
              <a:lnSpc>
                <a:spcPct val="150000"/>
              </a:lnSpc>
              <a:buFont typeface="Wingdings" panose="05000000000000000000" pitchFamily="2" charset="2"/>
              <a:buChar char="v"/>
            </a:pPr>
            <a:r>
              <a:rPr lang="en-US" sz="2400" dirty="0"/>
              <a:t>Background and Motivation</a:t>
            </a:r>
          </a:p>
          <a:p>
            <a:pPr marL="342900" indent="-342900">
              <a:lnSpc>
                <a:spcPct val="150000"/>
              </a:lnSpc>
              <a:buFont typeface="Wingdings" panose="05000000000000000000" pitchFamily="2" charset="2"/>
              <a:buChar char="v"/>
            </a:pPr>
            <a:r>
              <a:rPr lang="en-US" sz="2400" dirty="0"/>
              <a:t>Problem and brief</a:t>
            </a:r>
          </a:p>
          <a:p>
            <a:pPr marL="342900" indent="-342900">
              <a:lnSpc>
                <a:spcPct val="150000"/>
              </a:lnSpc>
              <a:buFont typeface="Wingdings" panose="05000000000000000000" pitchFamily="2" charset="2"/>
              <a:buChar char="v"/>
            </a:pPr>
            <a:r>
              <a:rPr lang="en-US" sz="2400" dirty="0"/>
              <a:t>AIMS AND OBJECTIVES </a:t>
            </a:r>
          </a:p>
          <a:p>
            <a:pPr marL="342900" indent="-342900">
              <a:lnSpc>
                <a:spcPct val="150000"/>
              </a:lnSpc>
              <a:buFont typeface="Wingdings" panose="05000000000000000000" pitchFamily="2" charset="2"/>
              <a:buChar char="v"/>
            </a:pPr>
            <a:r>
              <a:rPr lang="en-US" sz="2400" dirty="0"/>
              <a:t>Aims and objectives</a:t>
            </a:r>
          </a:p>
          <a:p>
            <a:pPr marL="342900" indent="-342900">
              <a:lnSpc>
                <a:spcPct val="150000"/>
              </a:lnSpc>
              <a:buFont typeface="Wingdings" panose="05000000000000000000" pitchFamily="2" charset="2"/>
              <a:buChar char="v"/>
            </a:pPr>
            <a:r>
              <a:rPr lang="en-US" sz="2400" dirty="0"/>
              <a:t>Methodology</a:t>
            </a:r>
          </a:p>
        </p:txBody>
      </p:sp>
    </p:spTree>
    <p:extLst>
      <p:ext uri="{BB962C8B-B14F-4D97-AF65-F5344CB8AC3E}">
        <p14:creationId xmlns:p14="http://schemas.microsoft.com/office/powerpoint/2010/main" val="350530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US" dirty="0"/>
            </a:br>
            <a:endParaRPr lang="en-US" dirty="0"/>
          </a:p>
        </p:txBody>
      </p:sp>
      <p:sp>
        <p:nvSpPr>
          <p:cNvPr id="3" name="Content Placeholder 2"/>
          <p:cNvSpPr>
            <a:spLocks noGrp="1"/>
          </p:cNvSpPr>
          <p:nvPr>
            <p:ph idx="1"/>
          </p:nvPr>
        </p:nvSpPr>
        <p:spPr>
          <a:xfrm>
            <a:off x="1104293" y="1637348"/>
            <a:ext cx="8946541" cy="4195481"/>
          </a:xfrm>
        </p:spPr>
        <p:txBody>
          <a:bodyPr>
            <a:noAutofit/>
          </a:bodyPr>
          <a:lstStyle/>
          <a:p>
            <a:pPr>
              <a:buFont typeface="Wingdings" panose="05000000000000000000" pitchFamily="2" charset="2"/>
              <a:buChar char="q"/>
            </a:pPr>
            <a:r>
              <a:rPr lang="en-US" sz="2400" dirty="0"/>
              <a:t>The main purpose of creating this website is to provide proper understanding and knowledge to all the people who need it about the rain forests in Sri Lanka . The specialty of this is the ability to easily find all the information about the rainforests of Sri Lanka through a single website.</a:t>
            </a:r>
          </a:p>
          <a:p>
            <a:pPr>
              <a:buFont typeface="Wingdings" panose="05000000000000000000" pitchFamily="2" charset="2"/>
              <a:buChar char="q"/>
            </a:pPr>
            <a:r>
              <a:rPr lang="en-US" sz="2400" dirty="0"/>
              <a:t>The importance of this is that local and foreign tourists as well as students, environmentalists and explorers can get information.  This website is most useful to develop the tourism industry in Sri Lanka and this will also help protect the rainforest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259" y="5056093"/>
            <a:ext cx="1367117" cy="1367117"/>
          </a:xfrm>
          <a:prstGeom prst="rect">
            <a:avLst/>
          </a:prstGeom>
          <a:ln w="28575">
            <a:solidFill>
              <a:srgbClr val="00B0F0"/>
            </a:solidFill>
          </a:ln>
          <a:effectLst>
            <a:glow rad="139700">
              <a:schemeClr val="accent5">
                <a:satMod val="175000"/>
                <a:alpha val="40000"/>
              </a:schemeClr>
            </a:glow>
          </a:effectLst>
        </p:spPr>
      </p:pic>
    </p:spTree>
    <p:extLst>
      <p:ext uri="{BB962C8B-B14F-4D97-AF65-F5344CB8AC3E}">
        <p14:creationId xmlns:p14="http://schemas.microsoft.com/office/powerpoint/2010/main" val="7026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95" y="313018"/>
            <a:ext cx="9404723" cy="1400530"/>
          </a:xfrm>
        </p:spPr>
        <p:txBody>
          <a:bodyPr/>
          <a:lstStyle/>
          <a:p>
            <a:r>
              <a:rPr lang="en-US" b="1" dirty="0"/>
              <a:t>Background and Motivation</a:t>
            </a:r>
            <a:br>
              <a:rPr lang="en-US" dirty="0"/>
            </a:br>
            <a:endParaRPr lang="en-US" dirty="0"/>
          </a:p>
        </p:txBody>
      </p:sp>
      <p:sp>
        <p:nvSpPr>
          <p:cNvPr id="3" name="Content Placeholder 2"/>
          <p:cNvSpPr>
            <a:spLocks noGrp="1"/>
          </p:cNvSpPr>
          <p:nvPr>
            <p:ph idx="1"/>
          </p:nvPr>
        </p:nvSpPr>
        <p:spPr>
          <a:xfrm>
            <a:off x="840465" y="1356183"/>
            <a:ext cx="10538735" cy="5019217"/>
          </a:xfrm>
        </p:spPr>
        <p:txBody>
          <a:bodyPr>
            <a:noAutofit/>
          </a:bodyPr>
          <a:lstStyle/>
          <a:p>
            <a:pPr>
              <a:buFont typeface="Wingdings" panose="05000000000000000000" pitchFamily="2" charset="2"/>
              <a:buChar char="q"/>
            </a:pPr>
            <a:r>
              <a:rPr lang="en-US" sz="2100" dirty="0">
                <a:effectLst>
                  <a:outerShdw blurRad="38100" dist="38100" dir="2700000" algn="tl">
                    <a:srgbClr val="000000">
                      <a:alpha val="43137"/>
                    </a:srgbClr>
                  </a:outerShdw>
                </a:effectLst>
              </a:rPr>
              <a:t>Background and Motivation</a:t>
            </a:r>
          </a:p>
          <a:p>
            <a:pPr>
              <a:buFont typeface="Wingdings" panose="05000000000000000000" pitchFamily="2" charset="2"/>
              <a:buChar char="v"/>
            </a:pPr>
            <a:r>
              <a:rPr lang="en-US" sz="2100" dirty="0"/>
              <a:t> </a:t>
            </a:r>
            <a:r>
              <a:rPr lang="en-US" sz="2100" b="1" dirty="0"/>
              <a:t>Background</a:t>
            </a:r>
          </a:p>
          <a:p>
            <a:pPr marL="0" indent="0" algn="just">
              <a:buNone/>
            </a:pPr>
            <a:r>
              <a:rPr lang="en-US" sz="2100" dirty="0"/>
              <a:t>At present, most of Sri Lanka's forests are being destroyed by urbanization. Therefore, only a few of these forests remain today . Rain forests have a special place due to the fact that there are plant and animal species unique to those forests . Also , these rainforests have special natural beauty .Especially in such rain forests , rare and endangered plants and animals unique to Sri Lanka live.</a:t>
            </a:r>
          </a:p>
          <a:p>
            <a:pPr>
              <a:buFont typeface="Wingdings" panose="05000000000000000000" pitchFamily="2" charset="2"/>
              <a:buChar char="v"/>
            </a:pPr>
            <a:r>
              <a:rPr lang="en-US" sz="2100" b="1" dirty="0"/>
              <a:t>Motivation </a:t>
            </a:r>
          </a:p>
          <a:p>
            <a:pPr marL="0" indent="0" algn="just">
              <a:buNone/>
            </a:pPr>
            <a:r>
              <a:rPr lang="en-US" sz="2100" dirty="0"/>
              <a:t>At present , most of Sri Lanka's forests are being destroyed by urbanization . Therefore , only a few of these forests remain today . Rain forests have a special place due to the fact that there are plant and animal species unique to those forests . Also , these rainforests have special natural beauty . Especially in such rain forests , rare and endangered plants and animals unique to Sri Lanka live.</a:t>
            </a:r>
          </a:p>
        </p:txBody>
      </p:sp>
    </p:spTree>
    <p:extLst>
      <p:ext uri="{BB962C8B-B14F-4D97-AF65-F5344CB8AC3E}">
        <p14:creationId xmlns:p14="http://schemas.microsoft.com/office/powerpoint/2010/main" val="54434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20" y="601588"/>
            <a:ext cx="9404723" cy="1400530"/>
          </a:xfrm>
        </p:spPr>
        <p:txBody>
          <a:bodyPr/>
          <a:lstStyle/>
          <a:p>
            <a:r>
              <a:rPr lang="en-US" b="1" dirty="0"/>
              <a:t>Problem and brief</a:t>
            </a:r>
          </a:p>
        </p:txBody>
      </p:sp>
      <p:sp>
        <p:nvSpPr>
          <p:cNvPr id="3" name="Content Placeholder 2"/>
          <p:cNvSpPr>
            <a:spLocks noGrp="1"/>
          </p:cNvSpPr>
          <p:nvPr>
            <p:ph idx="1"/>
          </p:nvPr>
        </p:nvSpPr>
        <p:spPr>
          <a:xfrm>
            <a:off x="976312" y="1760818"/>
            <a:ext cx="9170988" cy="4195481"/>
          </a:xfrm>
        </p:spPr>
        <p:txBody>
          <a:bodyPr>
            <a:normAutofit/>
          </a:bodyPr>
          <a:lstStyle/>
          <a:p>
            <a:pPr algn="just">
              <a:buFont typeface="Wingdings" panose="05000000000000000000" pitchFamily="2" charset="2"/>
              <a:buChar char="q"/>
            </a:pPr>
            <a:r>
              <a:rPr lang="en-US" sz="2400" dirty="0"/>
              <a:t>Nowadays , people's attention towards such forests , which are very important , is gradually decreasing . Also , it is not possible to see even the websites made including the correct facts about all the rain forests in Sri Lanka. Therefore , it is difficult for those who do not know about this , explorers and tourists to get a proper understanding. Also , due to ignorance and carelessness towards these rain forests , the destruction of forests is also happening day by day .So, I created this website as a solution to all those problems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990" y="5173382"/>
            <a:ext cx="1467694" cy="1316317"/>
          </a:xfrm>
          <a:prstGeom prst="rect">
            <a:avLst/>
          </a:prstGeom>
          <a:ln w="28575">
            <a:solidFill>
              <a:schemeClr val="tx1"/>
            </a:solidFill>
          </a:ln>
          <a:effectLst>
            <a:glow rad="139700">
              <a:schemeClr val="accent5">
                <a:satMod val="175000"/>
                <a:alpha val="40000"/>
              </a:schemeClr>
            </a:glow>
          </a:effectLst>
        </p:spPr>
      </p:pic>
    </p:spTree>
    <p:extLst>
      <p:ext uri="{BB962C8B-B14F-4D97-AF65-F5344CB8AC3E}">
        <p14:creationId xmlns:p14="http://schemas.microsoft.com/office/powerpoint/2010/main" val="363867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41618"/>
            <a:ext cx="9404723" cy="1400530"/>
          </a:xfrm>
        </p:spPr>
        <p:txBody>
          <a:bodyPr/>
          <a:lstStyle/>
          <a:p>
            <a:r>
              <a:rPr lang="en-US" b="1" dirty="0"/>
              <a:t>Proposed solution</a:t>
            </a:r>
          </a:p>
        </p:txBody>
      </p:sp>
      <p:sp>
        <p:nvSpPr>
          <p:cNvPr id="3" name="Content Placeholder 2"/>
          <p:cNvSpPr>
            <a:spLocks noGrp="1"/>
          </p:cNvSpPr>
          <p:nvPr>
            <p:ph idx="1"/>
          </p:nvPr>
        </p:nvSpPr>
        <p:spPr>
          <a:xfrm>
            <a:off x="1104293" y="1684618"/>
            <a:ext cx="8946541" cy="4195481"/>
          </a:xfrm>
        </p:spPr>
        <p:txBody>
          <a:bodyPr>
            <a:normAutofit/>
          </a:bodyPr>
          <a:lstStyle/>
          <a:p>
            <a:pPr algn="just">
              <a:buFont typeface="Wingdings" panose="05000000000000000000" pitchFamily="2" charset="2"/>
              <a:buChar char="q"/>
            </a:pPr>
            <a:r>
              <a:rPr lang="en-US" sz="2300" dirty="0"/>
              <a:t>Nowadays , with the advancement of technology , many people living in the society use mobile phones , computers and various technical devices . Also , communication is very fast . Also , many people use the internet and social media networks . Therefore , by creating a website mentioning about rain forests , it is possible to pay attention to rain forests and gain proper understanding .Also , by mentioning the location of the rain forests through this website , tourists will be able to visit them easily . Moreover , in this way , accurate data can be easily obtained for all the people studying about rain forests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016" y="5042022"/>
            <a:ext cx="1365484" cy="1472953"/>
          </a:xfrm>
          <a:prstGeom prst="rect">
            <a:avLst/>
          </a:prstGeom>
          <a:noFill/>
          <a:ln w="19050">
            <a:solidFill>
              <a:srgbClr val="00B0F0"/>
            </a:solidFill>
          </a:ln>
          <a:effectLst>
            <a:glow rad="139700">
              <a:schemeClr val="accent5">
                <a:satMod val="175000"/>
                <a:alpha val="40000"/>
              </a:schemeClr>
            </a:glow>
          </a:effectLst>
        </p:spPr>
      </p:pic>
    </p:spTree>
    <p:extLst>
      <p:ext uri="{BB962C8B-B14F-4D97-AF65-F5344CB8AC3E}">
        <p14:creationId xmlns:p14="http://schemas.microsoft.com/office/powerpoint/2010/main" val="180294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30" y="563488"/>
            <a:ext cx="9404723" cy="1400530"/>
          </a:xfrm>
        </p:spPr>
        <p:txBody>
          <a:bodyPr/>
          <a:lstStyle/>
          <a:p>
            <a:r>
              <a:rPr lang="en-US" b="1" dirty="0"/>
              <a:t>Aims and Objectives </a:t>
            </a:r>
          </a:p>
        </p:txBody>
      </p:sp>
      <p:sp>
        <p:nvSpPr>
          <p:cNvPr id="3" name="Content Placeholder 2"/>
          <p:cNvSpPr>
            <a:spLocks noGrp="1"/>
          </p:cNvSpPr>
          <p:nvPr>
            <p:ph idx="1"/>
          </p:nvPr>
        </p:nvSpPr>
        <p:spPr>
          <a:xfrm>
            <a:off x="1103312" y="1896036"/>
            <a:ext cx="8946541" cy="4195481"/>
          </a:xfrm>
        </p:spPr>
        <p:txBody>
          <a:bodyPr/>
          <a:lstStyle/>
          <a:p>
            <a:pPr algn="just">
              <a:buFont typeface="Wingdings" panose="05000000000000000000" pitchFamily="2" charset="2"/>
              <a:buChar char="q"/>
            </a:pPr>
            <a:r>
              <a:rPr lang="en-US" sz="2400" dirty="0"/>
              <a:t>The main goal of this is to provide proper knowledge and understanding about the rainforests of Sri Lanka to everyone . Also , the main purpose of this is to give proper understanding about rainforests to everyone and promote the tourism industry .</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24299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3182"/>
          </a:xfrm>
        </p:spPr>
        <p:txBody>
          <a:bodyPr/>
          <a:lstStyle/>
          <a:p>
            <a:r>
              <a:rPr lang="en-US" b="1" dirty="0"/>
              <a:t>				Methodology</a:t>
            </a:r>
          </a:p>
        </p:txBody>
      </p:sp>
      <p:sp>
        <p:nvSpPr>
          <p:cNvPr id="3" name="Content Placeholder 2"/>
          <p:cNvSpPr>
            <a:spLocks noGrp="1"/>
          </p:cNvSpPr>
          <p:nvPr>
            <p:ph idx="1"/>
          </p:nvPr>
        </p:nvSpPr>
        <p:spPr>
          <a:xfrm>
            <a:off x="1103312" y="1485900"/>
            <a:ext cx="8946541" cy="4762499"/>
          </a:xfrm>
        </p:spPr>
        <p:txBody>
          <a:bodyPr>
            <a:normAutofit/>
          </a:bodyPr>
          <a:lstStyle/>
          <a:p>
            <a:pPr>
              <a:buFont typeface="Wingdings" panose="05000000000000000000" pitchFamily="2" charset="2"/>
              <a:buChar char="q"/>
            </a:pPr>
            <a:r>
              <a:rPr lang="en-US" sz="2400" dirty="0"/>
              <a:t>Input</a:t>
            </a:r>
          </a:p>
          <a:p>
            <a:pPr>
              <a:buFont typeface="Arial" panose="020B0604020202020204" pitchFamily="34" charset="0"/>
              <a:buChar char="•"/>
            </a:pPr>
            <a:r>
              <a:rPr lang="en-US" sz="2400" dirty="0"/>
              <a:t>Html &amp; CSS</a:t>
            </a:r>
          </a:p>
          <a:p>
            <a:pPr>
              <a:buFont typeface="Arial" panose="020B0604020202020204" pitchFamily="34" charset="0"/>
              <a:buChar char="•"/>
            </a:pPr>
            <a:endParaRPr lang="en-US" sz="2400" dirty="0"/>
          </a:p>
          <a:p>
            <a:pPr>
              <a:buFont typeface="Wingdings" panose="05000000000000000000" pitchFamily="2" charset="2"/>
              <a:buChar char="q"/>
            </a:pPr>
            <a:r>
              <a:rPr lang="en-US" sz="2400" dirty="0"/>
              <a:t>Process</a:t>
            </a:r>
          </a:p>
          <a:p>
            <a:pPr>
              <a:buFont typeface="Arial" panose="020B0604020202020204" pitchFamily="34" charset="0"/>
              <a:buChar char="•"/>
            </a:pPr>
            <a:r>
              <a:rPr lang="en-US" sz="2400" dirty="0"/>
              <a:t>The computer interprets code and converts it in to action </a:t>
            </a:r>
          </a:p>
          <a:p>
            <a:pPr>
              <a:buFont typeface="Wingdings" panose="05000000000000000000" pitchFamily="2" charset="2"/>
              <a:buChar char="§"/>
            </a:pPr>
            <a:endParaRPr lang="en-US" sz="2400" dirty="0"/>
          </a:p>
          <a:p>
            <a:pPr>
              <a:buFont typeface="Wingdings" panose="05000000000000000000" pitchFamily="2" charset="2"/>
              <a:buChar char="q"/>
            </a:pPr>
            <a:r>
              <a:rPr lang="en-US" sz="2400" dirty="0"/>
              <a:t>Output</a:t>
            </a:r>
          </a:p>
          <a:p>
            <a:pPr>
              <a:buFont typeface="Arial" panose="020B0604020202020204" pitchFamily="34" charset="0"/>
              <a:buChar char="•"/>
            </a:pPr>
            <a:r>
              <a:rPr lang="en-US" sz="2400" dirty="0"/>
              <a:t> Displays website show all function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054" y="5078505"/>
            <a:ext cx="1398494" cy="1398494"/>
          </a:xfrm>
          <a:prstGeom prst="rect">
            <a:avLst/>
          </a:prstGeom>
          <a:ln>
            <a:solidFill>
              <a:srgbClr val="00B0F0"/>
            </a:solidFill>
          </a:ln>
          <a:effectLst>
            <a:glow rad="139700">
              <a:schemeClr val="accent5">
                <a:satMod val="175000"/>
                <a:alpha val="40000"/>
              </a:schemeClr>
            </a:glow>
          </a:effectLst>
        </p:spPr>
      </p:pic>
    </p:spTree>
    <p:extLst>
      <p:ext uri="{BB962C8B-B14F-4D97-AF65-F5344CB8AC3E}">
        <p14:creationId xmlns:p14="http://schemas.microsoft.com/office/powerpoint/2010/main" val="406652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500" y="1106394"/>
            <a:ext cx="6792244" cy="1400530"/>
          </a:xfrm>
          <a:effectLst>
            <a:outerShdw blurRad="50800" dist="38100" dir="16200000" rotWithShape="0">
              <a:prstClr val="black">
                <a:alpha val="40000"/>
              </a:prstClr>
            </a:outerShdw>
          </a:effectLst>
        </p:spPr>
        <p:txBody>
          <a:bodyPr/>
          <a:lstStyle/>
          <a:p>
            <a:r>
              <a:rPr lang="en-US" sz="5400" b="1" dirty="0">
                <a:effectLst>
                  <a:outerShdw blurRad="38100" dist="38100" dir="2700000" algn="tl">
                    <a:srgbClr val="000000">
                      <a:alpha val="43137"/>
                    </a:srgbClr>
                  </a:outerShdw>
                </a:effectLst>
                <a:latin typeface="3 Prong Tree" panose="00000400000000000000" pitchFamily="2" charset="0"/>
              </a:rPr>
              <a:t>Thank</a:t>
            </a:r>
            <a:r>
              <a:rPr lang="en-US" b="1" dirty="0">
                <a:effectLst>
                  <a:outerShdw blurRad="38100" dist="38100" dir="2700000" algn="tl">
                    <a:srgbClr val="000000">
                      <a:alpha val="43137"/>
                    </a:srgbClr>
                  </a:outerShdw>
                </a:effectLst>
                <a:latin typeface="3 Prong Tree" panose="00000400000000000000" pitchFamily="2" charset="0"/>
              </a:rPr>
              <a:t> </a:t>
            </a:r>
            <a:r>
              <a:rPr lang="en-US" sz="5400" b="1" dirty="0">
                <a:effectLst>
                  <a:outerShdw blurRad="38100" dist="38100" dir="2700000" algn="tl">
                    <a:srgbClr val="000000">
                      <a:alpha val="43137"/>
                    </a:srgbClr>
                  </a:outerShdw>
                </a:effectLst>
                <a:latin typeface="3 Prong Tree" panose="00000400000000000000" pitchFamily="2" charset="0"/>
              </a:rPr>
              <a:t>	You…!!!</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4182454"/>
            <a:ext cx="4850526" cy="2003191"/>
          </a:xfrm>
          <a:solidFill>
            <a:srgbClr val="00B0F0"/>
          </a:solidFill>
          <a:ln>
            <a:solidFill>
              <a:schemeClr val="accent4">
                <a:lumMod val="60000"/>
                <a:lumOff val="40000"/>
              </a:schemeClr>
            </a:solidFill>
          </a:ln>
          <a:effectLst>
            <a:glow rad="228600">
              <a:schemeClr val="accent4">
                <a:satMod val="175000"/>
                <a:alpha val="40000"/>
              </a:schemeClr>
            </a:glow>
          </a:effectLst>
        </p:spPr>
      </p:pic>
    </p:spTree>
    <p:extLst>
      <p:ext uri="{BB962C8B-B14F-4D97-AF65-F5344CB8AC3E}">
        <p14:creationId xmlns:p14="http://schemas.microsoft.com/office/powerpoint/2010/main" val="1304672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TotalTime>
  <Words>663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3 Prong Tree</vt:lpstr>
      <vt:lpstr>Arial</vt:lpstr>
      <vt:lpstr>Century Gothic</vt:lpstr>
      <vt:lpstr>Wingdings</vt:lpstr>
      <vt:lpstr>Wingdings 3</vt:lpstr>
      <vt:lpstr>Ion</vt:lpstr>
      <vt:lpstr>    HIGHER NATIONAL DIPLOMA IN     INFORMATION TECHNOLOGY      HNDIT 1052     Project (Individual)       Supervisor : Wathsala samarasekara      Web site for Rainforests in Sri Lanka       Project proposal</vt:lpstr>
      <vt:lpstr>Rainforests in Sri-Lanka</vt:lpstr>
      <vt:lpstr>Introduction </vt:lpstr>
      <vt:lpstr>Background and Motivation </vt:lpstr>
      <vt:lpstr>Problem and brief</vt:lpstr>
      <vt:lpstr>Proposed solution</vt:lpstr>
      <vt:lpstr>Aims and Objectives </vt:lpstr>
      <vt:lpstr>    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NATIONAL DIPLOMA IN INFORMATION TECHNOLOGY      HNDIT 2404     Project (Individual)      Supervisor : Wathsala samarasekara     Web site for Rainforests in Sri Lanka       Project proposal</dc:title>
  <dc:creator>Lakshitha</dc:creator>
  <cp:lastModifiedBy>User</cp:lastModifiedBy>
  <cp:revision>45</cp:revision>
  <dcterms:created xsi:type="dcterms:W3CDTF">2022-12-31T16:38:19Z</dcterms:created>
  <dcterms:modified xsi:type="dcterms:W3CDTF">2023-09-16T06:29:48Z</dcterms:modified>
</cp:coreProperties>
</file>