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EMPLOYEE</a:t>
            </a:r>
            <a:r>
              <a:rPr lang="en-US" baseline="0" dirty="0" smtClean="0"/>
              <a:t> ATTRITION ANALYSIS USING EXCEL DASHBOARDS</a:t>
            </a:r>
          </a:p>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2</a:t>
            </a:fld>
            <a:endParaRPr lang="en-IN"/>
          </a:p>
        </p:txBody>
      </p:sp>
    </p:spTree>
    <p:extLst>
      <p:ext uri="{BB962C8B-B14F-4D97-AF65-F5344CB8AC3E}">
        <p14:creationId xmlns:p14="http://schemas.microsoft.com/office/powerpoint/2010/main" val="841427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LAKSHMI GH</a:t>
            </a:r>
            <a:endParaRPr lang="en-US" sz="2400" dirty="0"/>
          </a:p>
          <a:p>
            <a:r>
              <a:rPr lang="en-US" sz="2400" dirty="0"/>
              <a:t>REGISTER </a:t>
            </a:r>
            <a:r>
              <a:rPr lang="en-US" sz="2400" dirty="0" smtClean="0"/>
              <a:t>NO:422200883</a:t>
            </a:r>
            <a:endParaRPr lang="en-US" sz="2400" dirty="0"/>
          </a:p>
          <a:p>
            <a:r>
              <a:rPr lang="en-US" sz="2400" dirty="0" smtClean="0"/>
              <a:t>DEPARTMENT:III </a:t>
            </a:r>
            <a:r>
              <a:rPr lang="en-US" sz="2400" dirty="0" err="1" smtClean="0"/>
              <a:t>B.Com</a:t>
            </a:r>
            <a:r>
              <a:rPr lang="en-US" sz="2400" dirty="0" smtClean="0"/>
              <a:t>(ISM)</a:t>
            </a:r>
            <a:endParaRPr lang="en-US" sz="2400" dirty="0"/>
          </a:p>
          <a:p>
            <a:r>
              <a:rPr lang="en-US" sz="2400" dirty="0" smtClean="0"/>
              <a:t>COLLEGE:SHRI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143000" y="1582340"/>
            <a:ext cx="6096000" cy="3693319"/>
          </a:xfrm>
          <a:prstGeom prst="rect">
            <a:avLst/>
          </a:prstGeom>
        </p:spPr>
        <p:txBody>
          <a:bodyPr>
            <a:spAutoFit/>
          </a:bodyPr>
          <a:lstStyle/>
          <a:p>
            <a:r>
              <a:rPr lang="en-US" b="1" dirty="0"/>
              <a:t>Data Sources:</a:t>
            </a:r>
            <a:endParaRPr lang="en-US" dirty="0"/>
          </a:p>
          <a:p>
            <a:r>
              <a:rPr lang="en-US" b="1" dirty="0"/>
              <a:t>HRIS Data:</a:t>
            </a:r>
            <a:r>
              <a:rPr lang="en-US" dirty="0"/>
              <a:t> Employee demographics, job titles, departments, dates of joining and leaving.</a:t>
            </a:r>
          </a:p>
          <a:p>
            <a:r>
              <a:rPr lang="en-US" b="1" dirty="0"/>
              <a:t>Performance Data:</a:t>
            </a:r>
            <a:r>
              <a:rPr lang="en-US" dirty="0"/>
              <a:t> Performance ratings, promotions.</a:t>
            </a:r>
          </a:p>
          <a:p>
            <a:r>
              <a:rPr lang="en-US" b="1" dirty="0"/>
              <a:t>Engagement Data:</a:t>
            </a:r>
            <a:r>
              <a:rPr lang="en-US" dirty="0"/>
              <a:t> Survey results, engagement scores.</a:t>
            </a:r>
          </a:p>
          <a:p>
            <a:r>
              <a:rPr lang="en-US" b="1" dirty="0"/>
              <a:t>Compensation Data:</a:t>
            </a:r>
            <a:r>
              <a:rPr lang="en-US" dirty="0"/>
              <a:t> Salary, bonuses.</a:t>
            </a:r>
          </a:p>
          <a:p>
            <a:r>
              <a:rPr lang="en-US" b="1" dirty="0"/>
              <a:t>Training Data:</a:t>
            </a:r>
            <a:r>
              <a:rPr lang="en-US" dirty="0"/>
              <a:t> Training programs attended, skill development.</a:t>
            </a:r>
          </a:p>
          <a:p>
            <a:r>
              <a:rPr lang="en-US" b="1" dirty="0"/>
              <a:t>Data Structure:</a:t>
            </a:r>
            <a:endParaRPr lang="en-US" dirty="0"/>
          </a:p>
          <a:p>
            <a:r>
              <a:rPr lang="en-US" b="1" dirty="0"/>
              <a:t>Employee Table:</a:t>
            </a:r>
            <a:r>
              <a:rPr lang="en-US" dirty="0"/>
              <a:t> Contains basic employee information.</a:t>
            </a:r>
          </a:p>
          <a:p>
            <a:r>
              <a:rPr lang="en-US" b="1" dirty="0"/>
              <a:t>Attrition Table:</a:t>
            </a:r>
            <a:r>
              <a:rPr lang="en-US" dirty="0"/>
              <a:t> Records of employee departure details.</a:t>
            </a:r>
          </a:p>
          <a:p>
            <a:r>
              <a:rPr lang="en-US" b="1" dirty="0"/>
              <a:t>Performance Table:</a:t>
            </a:r>
            <a:r>
              <a:rPr lang="en-US" dirty="0"/>
              <a:t> Performance ratings and feedback.</a:t>
            </a:r>
          </a:p>
          <a:p>
            <a:r>
              <a:rPr lang="en-US" b="1" dirty="0"/>
              <a:t>Compensation Table:</a:t>
            </a:r>
            <a:r>
              <a:rPr lang="en-US" dirty="0"/>
              <a:t> Salary and bonuses information.</a:t>
            </a:r>
          </a:p>
          <a:p>
            <a:r>
              <a:rPr lang="en-US" b="1" dirty="0"/>
              <a:t>Training Table:</a:t>
            </a:r>
            <a:r>
              <a:rPr lang="en-US" dirty="0"/>
              <a:t> Details of training programs attended.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524000"/>
            <a:ext cx="5562600" cy="350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533400" y="1648851"/>
            <a:ext cx="160812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4" name="Rectangle 2"/>
          <p:cNvSpPr>
            <a:spLocks noChangeArrowheads="1"/>
          </p:cNvSpPr>
          <p:nvPr/>
        </p:nvSpPr>
        <p:spPr bwMode="auto">
          <a:xfrm>
            <a:off x="381000" y="1648851"/>
            <a:ext cx="111252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b="1" dirty="0">
              <a:latin typeface="Arial" charset="0"/>
              <a:cs typeface="Arial" charset="0"/>
            </a:endParaRPr>
          </a:p>
          <a:p>
            <a:r>
              <a:rPr lang="en-US" b="1" dirty="0"/>
              <a:t>Identification of Attrition Trends:</a:t>
            </a:r>
            <a:endParaRPr lang="en-US" dirty="0"/>
          </a:p>
          <a:p>
            <a:r>
              <a:rPr lang="en-US" dirty="0"/>
              <a:t>The dashboards have clearly highlighted trends in employee attrition over time. We observed peak periods of turnover and identified seasonal patterns, if any, which could be linked to external factors or internal changes.</a:t>
            </a:r>
          </a:p>
          <a:p>
            <a:r>
              <a:rPr lang="en-US" b="1" dirty="0"/>
              <a:t>Demographic Insights:</a:t>
            </a:r>
            <a:endParaRPr lang="en-US" dirty="0"/>
          </a:p>
          <a:p>
            <a:r>
              <a:rPr lang="en-US" dirty="0"/>
              <a:t>Analysis of demographic data, such as age, tenure, department, and job role, revealed significant patterns. For example, higher attrition rates were noted among certain age groups or specific departments, pointing to potential areas for targeted intervention.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328025" cy="4664097"/>
          </a:xfrm>
          <a:prstGeom prst="rect">
            <a:avLst/>
          </a:prstGeom>
        </p:spPr>
        <p:txBody>
          <a:bodyPr vert="horz" wrap="square" lIns="0" tIns="16510" rIns="0" bIns="0" rtlCol="0">
            <a:spAutoFit/>
          </a:bodyPr>
          <a:lstStyle/>
          <a:p>
            <a:pPr marL="12700">
              <a:spcBef>
                <a:spcPts val="130"/>
              </a:spcBef>
            </a:pPr>
            <a:r>
              <a:rPr sz="4250" spc="5" dirty="0"/>
              <a:t>PROJECT</a:t>
            </a:r>
            <a:r>
              <a:rPr sz="4250" spc="-85" dirty="0"/>
              <a:t> </a:t>
            </a:r>
            <a:r>
              <a:rPr sz="4250" spc="25" dirty="0" smtClean="0"/>
              <a:t>TITLE</a:t>
            </a:r>
            <a:r>
              <a:rPr lang="en-US" sz="4250" spc="25" dirty="0" smtClean="0"/>
              <a:t/>
            </a:r>
            <a:br>
              <a:rPr lang="en-US" sz="4250" spc="25" dirty="0" smtClean="0"/>
            </a:br>
            <a:r>
              <a:rPr lang="en-US" sz="4250" spc="25" dirty="0" smtClean="0"/>
              <a:t/>
            </a:r>
            <a:br>
              <a:rPr lang="en-US" sz="4250" spc="25" dirty="0" smtClean="0"/>
            </a:br>
            <a:r>
              <a:rPr lang="en-US" sz="4400" dirty="0"/>
              <a:t>EMPLOYEE ATTRITION ANALYSIS USING EXCEL DASHBOARDS</a:t>
            </a:r>
            <a:br>
              <a:rPr lang="en-US" sz="4400" dirty="0"/>
            </a:br>
            <a:r>
              <a:rPr lang="en-US" sz="4250" spc="25" dirty="0" smtClean="0"/>
              <a:t/>
            </a:r>
            <a:br>
              <a:rPr lang="en-US" sz="4250" spc="25" dirty="0" smtClean="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Rectangle 11"/>
          <p:cNvSpPr/>
          <p:nvPr/>
        </p:nvSpPr>
        <p:spPr>
          <a:xfrm>
            <a:off x="533400" y="1502539"/>
            <a:ext cx="7781925" cy="2862322"/>
          </a:xfrm>
          <a:prstGeom prst="rect">
            <a:avLst/>
          </a:prstGeom>
        </p:spPr>
        <p:txBody>
          <a:bodyPr wrap="square">
            <a:spAutoFit/>
          </a:bodyPr>
          <a:lstStyle/>
          <a:p>
            <a:r>
              <a:rPr lang="en-US" b="1" dirty="0"/>
              <a:t>Objective:</a:t>
            </a:r>
            <a:r>
              <a:rPr lang="en-US" dirty="0"/>
              <a:t> To develop an interactive and insightful Excel dashboard that allows HR and management teams to analyze, understand, and make data-driven decisions regarding employee attrition rates. The dashboard should provide comprehensive visualizations and metrics to facilitate effective decision-making and strategic planning.</a:t>
            </a:r>
          </a:p>
          <a:p>
            <a:r>
              <a:rPr lang="en-US" b="1" dirty="0"/>
              <a:t>Background:</a:t>
            </a:r>
            <a:r>
              <a:rPr lang="en-US" dirty="0"/>
              <a:t> High employee attrition rates can significantly impact organizational performance, including increased recruitment costs, loss of institutional knowledge, and disruption of team dynamics. To mitigate these effects, it’s crucial for organizations to analyze attrition patterns, identify underlying causes, and implement strategies to improve employee retention.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1057404" y="2133600"/>
            <a:ext cx="6486395" cy="3139321"/>
          </a:xfrm>
          <a:prstGeom prst="rect">
            <a:avLst/>
          </a:prstGeom>
        </p:spPr>
        <p:txBody>
          <a:bodyPr wrap="square">
            <a:spAutoFit/>
          </a:bodyPr>
          <a:lstStyle/>
          <a:p>
            <a:endParaRPr lang="en-US" dirty="0"/>
          </a:p>
          <a:p>
            <a:r>
              <a:rPr lang="en-US" b="1" dirty="0"/>
              <a:t>Project Objective:</a:t>
            </a:r>
            <a:r>
              <a:rPr lang="en-US" dirty="0"/>
              <a:t> To design and implement an interactive Excel dashboard that enables HR and management teams to analyze employee attrition effectively. The dashboard will provide visual insights into attrition trends, departmental breakdowns, and demographic factors, facilitating data-driven decision-making to enhance employee retention strategies.</a:t>
            </a:r>
          </a:p>
          <a:p>
            <a:r>
              <a:rPr lang="en-US" b="1" dirty="0"/>
              <a:t>Scope:</a:t>
            </a:r>
            <a:r>
              <a:rPr lang="en-US" dirty="0"/>
              <a:t> The project involves creating an Excel-based dashboard that consolidates and visualizes employee attrition data. The dashboard will include various interactive elements to help users explore and understand attrition patterns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3900" y="1857375"/>
            <a:ext cx="6455437" cy="369332"/>
          </a:xfrm>
          <a:prstGeom prst="rect">
            <a:avLst/>
          </a:prstGeom>
        </p:spPr>
        <p:txBody>
          <a:bodyPr wrap="square">
            <a:spAutoFit/>
          </a:bodyPr>
          <a:lstStyle/>
          <a:p>
            <a:r>
              <a:rPr lang="en-US" dirty="0"/>
              <a:t>1. </a:t>
            </a:r>
            <a:r>
              <a:rPr lang="en-US" b="1" dirty="0"/>
              <a:t>Human Resources (HR) Team</a:t>
            </a:r>
            <a:endParaRPr lang="en-US" dirty="0"/>
          </a:p>
        </p:txBody>
      </p:sp>
      <p:sp>
        <p:nvSpPr>
          <p:cNvPr id="9" name="Rectangle 8"/>
          <p:cNvSpPr/>
          <p:nvPr/>
        </p:nvSpPr>
        <p:spPr>
          <a:xfrm>
            <a:off x="838200" y="2362200"/>
            <a:ext cx="2410403" cy="369332"/>
          </a:xfrm>
          <a:prstGeom prst="rect">
            <a:avLst/>
          </a:prstGeom>
        </p:spPr>
        <p:txBody>
          <a:bodyPr wrap="none">
            <a:spAutoFit/>
          </a:bodyPr>
          <a:lstStyle/>
          <a:p>
            <a:r>
              <a:rPr lang="en-US" dirty="0"/>
              <a:t>2. </a:t>
            </a:r>
            <a:r>
              <a:rPr lang="en-US" b="1" dirty="0"/>
              <a:t>Executive Leadership</a:t>
            </a:r>
            <a:endParaRPr lang="en-US" dirty="0"/>
          </a:p>
        </p:txBody>
      </p:sp>
      <p:sp>
        <p:nvSpPr>
          <p:cNvPr id="10" name="Rectangle 9"/>
          <p:cNvSpPr/>
          <p:nvPr/>
        </p:nvSpPr>
        <p:spPr>
          <a:xfrm>
            <a:off x="838200" y="2875002"/>
            <a:ext cx="2575320" cy="369332"/>
          </a:xfrm>
          <a:prstGeom prst="rect">
            <a:avLst/>
          </a:prstGeom>
        </p:spPr>
        <p:txBody>
          <a:bodyPr wrap="none">
            <a:spAutoFit/>
          </a:bodyPr>
          <a:lstStyle/>
          <a:p>
            <a:r>
              <a:rPr lang="en-US" dirty="0"/>
              <a:t>3. </a:t>
            </a:r>
            <a:r>
              <a:rPr lang="en-US" b="1" dirty="0"/>
              <a:t>Department Managers</a:t>
            </a:r>
            <a:endParaRPr lang="en-US" dirty="0"/>
          </a:p>
        </p:txBody>
      </p:sp>
      <p:sp>
        <p:nvSpPr>
          <p:cNvPr id="11" name="Rectangle 10"/>
          <p:cNvSpPr/>
          <p:nvPr/>
        </p:nvSpPr>
        <p:spPr>
          <a:xfrm>
            <a:off x="812104" y="3454145"/>
            <a:ext cx="4180503" cy="369332"/>
          </a:xfrm>
          <a:prstGeom prst="rect">
            <a:avLst/>
          </a:prstGeom>
        </p:spPr>
        <p:txBody>
          <a:bodyPr wrap="none">
            <a:spAutoFit/>
          </a:bodyPr>
          <a:lstStyle/>
          <a:p>
            <a:r>
              <a:rPr lang="en-US" dirty="0"/>
              <a:t>4. </a:t>
            </a:r>
            <a:r>
              <a:rPr lang="en-US" b="1" dirty="0"/>
              <a:t>Organizational Development Specialists</a:t>
            </a:r>
            <a:endParaRPr lang="en-US" dirty="0"/>
          </a:p>
        </p:txBody>
      </p:sp>
      <p:sp>
        <p:nvSpPr>
          <p:cNvPr id="12" name="Rectangle 11"/>
          <p:cNvSpPr/>
          <p:nvPr/>
        </p:nvSpPr>
        <p:spPr>
          <a:xfrm>
            <a:off x="812104" y="4038600"/>
            <a:ext cx="3327386" cy="369332"/>
          </a:xfrm>
          <a:prstGeom prst="rect">
            <a:avLst/>
          </a:prstGeom>
        </p:spPr>
        <p:txBody>
          <a:bodyPr wrap="none">
            <a:spAutoFit/>
          </a:bodyPr>
          <a:lstStyle/>
          <a:p>
            <a:r>
              <a:rPr lang="en-US" dirty="0"/>
              <a:t>5. </a:t>
            </a:r>
            <a:r>
              <a:rPr lang="en-US" b="1" dirty="0"/>
              <a:t>Employee Relations Specialists</a:t>
            </a:r>
            <a:endParaRPr lang="en-US" dirty="0"/>
          </a:p>
        </p:txBody>
      </p:sp>
      <p:sp>
        <p:nvSpPr>
          <p:cNvPr id="13" name="Rectangle 12"/>
          <p:cNvSpPr/>
          <p:nvPr/>
        </p:nvSpPr>
        <p:spPr>
          <a:xfrm>
            <a:off x="843419" y="4648200"/>
            <a:ext cx="2088200" cy="369332"/>
          </a:xfrm>
          <a:prstGeom prst="rect">
            <a:avLst/>
          </a:prstGeom>
        </p:spPr>
        <p:txBody>
          <a:bodyPr wrap="none">
            <a:spAutoFit/>
          </a:bodyPr>
          <a:lstStyle/>
          <a:p>
            <a:r>
              <a:rPr lang="en-US" dirty="0"/>
              <a:t>6. </a:t>
            </a:r>
            <a:r>
              <a:rPr lang="en-US" b="1" dirty="0"/>
              <a:t>Business Analysts</a:t>
            </a:r>
            <a:endParaRPr lang="en-US" dirty="0"/>
          </a:p>
        </p:txBody>
      </p:sp>
      <p:sp>
        <p:nvSpPr>
          <p:cNvPr id="14" name="Rectangle 13"/>
          <p:cNvSpPr/>
          <p:nvPr/>
        </p:nvSpPr>
        <p:spPr>
          <a:xfrm>
            <a:off x="913149" y="5221843"/>
            <a:ext cx="1948739" cy="369332"/>
          </a:xfrm>
          <a:prstGeom prst="rect">
            <a:avLst/>
          </a:prstGeom>
        </p:spPr>
        <p:txBody>
          <a:bodyPr wrap="none">
            <a:spAutoFit/>
          </a:bodyPr>
          <a:lstStyle/>
          <a:p>
            <a:r>
              <a:rPr lang="en-US" dirty="0"/>
              <a:t>7. </a:t>
            </a:r>
            <a:r>
              <a:rPr lang="en-US" b="1" dirty="0"/>
              <a:t>Board Members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1"/>
          <p:cNvSpPr>
            <a:spLocks noChangeArrowheads="1"/>
          </p:cNvSpPr>
          <p:nvPr/>
        </p:nvSpPr>
        <p:spPr bwMode="auto">
          <a:xfrm>
            <a:off x="2438400" y="1503522"/>
            <a:ext cx="822959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Comprehensive Data Integration:</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Data Aggregation:</a:t>
            </a:r>
            <a:r>
              <a:rPr kumimoji="0" lang="en-US" sz="1800" b="0" i="0" u="none" strike="noStrike" cap="none" normalizeH="0" baseline="0" dirty="0" smtClean="0">
                <a:ln>
                  <a:noFill/>
                </a:ln>
                <a:solidFill>
                  <a:schemeClr val="tx1"/>
                </a:solidFill>
                <a:effectLst/>
                <a:latin typeface="Arial" charset="0"/>
                <a:cs typeface="Arial" charset="0"/>
              </a:rPr>
              <a:t> Consolidates data from HRIS, employee surveys, performance records, and other relevant sources into a unified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Interactive Visualizations:</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Trend Analysis:</a:t>
            </a:r>
            <a:r>
              <a:rPr kumimoji="0" lang="en-US" sz="1800" b="0" i="0" u="none" strike="noStrike" cap="none" normalizeH="0" baseline="0" dirty="0" smtClean="0">
                <a:ln>
                  <a:noFill/>
                </a:ln>
                <a:solidFill>
                  <a:schemeClr val="tx1"/>
                </a:solidFill>
                <a:effectLst/>
                <a:latin typeface="Arial" charset="0"/>
                <a:cs typeface="Arial" charset="0"/>
              </a:rPr>
              <a:t> Dynamic line charts or area charts to illustrate attrition trends over time, highlighting fluctuations and seasonal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User-Friendly Interactivity:</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Filters and Slicers:</a:t>
            </a:r>
            <a:r>
              <a:rPr kumimoji="0" lang="en-US" sz="1800" b="0" i="0" u="none" strike="noStrike" cap="none" normalizeH="0" baseline="0" dirty="0" smtClean="0">
                <a:ln>
                  <a:noFill/>
                </a:ln>
                <a:solidFill>
                  <a:schemeClr val="tx1"/>
                </a:solidFill>
                <a:effectLst/>
                <a:latin typeface="Arial" charset="0"/>
                <a:cs typeface="Arial" charset="0"/>
              </a:rPr>
              <a:t> Allow users to customize views by filtering data based on criteria such as date range, department, or employee role.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Dynamic Charts:</a:t>
            </a:r>
            <a:r>
              <a:rPr kumimoji="0" lang="en-US" sz="1800" b="0" i="0" u="none" strike="noStrike" cap="none" normalizeH="0" baseline="0" dirty="0" smtClean="0">
                <a:ln>
                  <a:noFill/>
                </a:ln>
                <a:solidFill>
                  <a:schemeClr val="tx1"/>
                </a:solidFill>
                <a:effectLst/>
                <a:latin typeface="Arial" charset="0"/>
                <a:cs typeface="Arial" charset="0"/>
              </a:rPr>
              <a:t> Ensure that visualizations update in real-time based on selected filters for a tailored analysis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Drill-Down Capabilities:</a:t>
            </a:r>
            <a:r>
              <a:rPr kumimoji="0" lang="en-US" sz="1800" b="0" i="0" u="none" strike="noStrike" cap="none" normalizeH="0" baseline="0" dirty="0" smtClean="0">
                <a:ln>
                  <a:noFill/>
                </a:ln>
                <a:solidFill>
                  <a:schemeClr val="tx1"/>
                </a:solidFill>
                <a:effectLst/>
                <a:latin typeface="Arial" charset="0"/>
                <a:cs typeface="Arial" charset="0"/>
              </a:rPr>
              <a:t> Enable users to delve deeper into specific data points to uncover underlying causes and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Actionable Insights and Recommendations:</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Key Metrics:</a:t>
            </a:r>
            <a:r>
              <a:rPr kumimoji="0" lang="en-US" sz="1800" b="0" i="0" u="none" strike="noStrike" cap="none" normalizeH="0" baseline="0" dirty="0" smtClean="0">
                <a:ln>
                  <a:noFill/>
                </a:ln>
                <a:solidFill>
                  <a:schemeClr val="tx1"/>
                </a:solidFill>
                <a:effectLst/>
                <a:latin typeface="Arial" charset="0"/>
                <a:cs typeface="Arial" charset="0"/>
              </a:rPr>
              <a:t> Provide essential KPIs such as overall attrition rate, average tenure, and department-specific turnover rates.</a:t>
            </a:r>
          </a:p>
          <a:p>
            <a:pPr eaLnBrk="0" fontAlgn="base" hangingPunct="0">
              <a:spcBef>
                <a:spcPct val="0"/>
              </a:spcBef>
              <a:spcAft>
                <a:spcPct val="0"/>
              </a:spcAft>
            </a:pPr>
            <a:r>
              <a:rPr kumimoji="0" lang="en-US" sz="1800" b="1" i="0" u="none" strike="noStrike" cap="none" normalizeH="0" baseline="0" dirty="0" smtClean="0">
                <a:ln>
                  <a:noFill/>
                </a:ln>
                <a:solidFill>
                  <a:schemeClr val="tx1"/>
                </a:solidFill>
                <a:effectLst/>
                <a:latin typeface="Arial" charset="0"/>
                <a:cs typeface="Arial" charset="0"/>
              </a:rPr>
              <a:t>User Guide:</a:t>
            </a:r>
            <a:r>
              <a:rPr kumimoji="0" lang="en-US" sz="1800" b="0" i="0" u="none" strike="noStrike" cap="none" normalizeH="0" baseline="0" dirty="0" smtClean="0">
                <a:ln>
                  <a:noFill/>
                </a:ln>
                <a:solidFill>
                  <a:schemeClr val="tx1"/>
                </a:solidFill>
                <a:effectLst/>
                <a:latin typeface="Arial" charset="0"/>
                <a:cs typeface="Arial" charset="0"/>
              </a:rPr>
              <a:t> Detailed documentation to</a:t>
            </a:r>
            <a:r>
              <a:rPr lang="en-US" dirty="0" smtClean="0">
                <a:latin typeface="Arial" charset="0"/>
                <a:cs typeface="Arial" charset="0"/>
              </a:rPr>
              <a:t> h</a:t>
            </a:r>
            <a:r>
              <a:rPr kumimoji="0" lang="en-US" sz="1800" b="0" i="0" u="none" strike="noStrike" cap="none" normalizeH="0" baseline="0" dirty="0" smtClean="0">
                <a:ln>
                  <a:noFill/>
                </a:ln>
                <a:solidFill>
                  <a:schemeClr val="tx1"/>
                </a:solidFill>
                <a:effectLst/>
                <a:latin typeface="Arial" charset="0"/>
                <a:cs typeface="Arial" charset="0"/>
              </a:rPr>
              <a:t>elp users navigate and utilize the dashboard effectively.</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143000" y="1143001"/>
            <a:ext cx="10591800" cy="5909310"/>
          </a:xfrm>
          <a:prstGeom prst="rect">
            <a:avLst/>
          </a:prstGeom>
        </p:spPr>
        <p:txBody>
          <a:bodyPr wrap="square">
            <a:spAutoFit/>
          </a:bodyPr>
          <a:lstStyle/>
          <a:p>
            <a:r>
              <a:rPr lang="en-US" dirty="0" smtClean="0"/>
              <a:t>1</a:t>
            </a:r>
            <a:r>
              <a:rPr lang="en-US" dirty="0"/>
              <a:t>. </a:t>
            </a:r>
            <a:r>
              <a:rPr lang="en-US" b="1" dirty="0"/>
              <a:t>Employee Information:</a:t>
            </a:r>
            <a:endParaRPr lang="en-US" dirty="0"/>
          </a:p>
          <a:p>
            <a:r>
              <a:rPr lang="en-US" b="1" dirty="0"/>
              <a:t>Employee ID:</a:t>
            </a:r>
            <a:r>
              <a:rPr lang="en-US" dirty="0"/>
              <a:t> A unique identifier for each employee (e.g., EMP001, EMP002).</a:t>
            </a:r>
          </a:p>
          <a:p>
            <a:r>
              <a:rPr lang="en-US" b="1" dirty="0"/>
              <a:t>Name:</a:t>
            </a:r>
            <a:r>
              <a:rPr lang="en-US" dirty="0"/>
              <a:t> Employee's full name.</a:t>
            </a:r>
          </a:p>
          <a:p>
            <a:r>
              <a:rPr lang="en-US" b="1" dirty="0"/>
              <a:t>Department:</a:t>
            </a:r>
            <a:r>
              <a:rPr lang="en-US" dirty="0"/>
              <a:t> Department in which the employee works (e.g., Sales, HR, Engineering).</a:t>
            </a:r>
          </a:p>
          <a:p>
            <a:r>
              <a:rPr lang="en-US" b="1" dirty="0"/>
              <a:t>Job Title:</a:t>
            </a:r>
            <a:r>
              <a:rPr lang="en-US" dirty="0"/>
              <a:t> Employee's job title or role (e.g., Software Engineer, Sales Manager).</a:t>
            </a:r>
          </a:p>
          <a:p>
            <a:r>
              <a:rPr lang="en-US" b="1" dirty="0"/>
              <a:t>Location:</a:t>
            </a:r>
            <a:r>
              <a:rPr lang="en-US" dirty="0"/>
              <a:t> Geographical location of the employee (e.g., New York, San Francisco).</a:t>
            </a:r>
          </a:p>
          <a:p>
            <a:r>
              <a:rPr lang="en-US" b="1" dirty="0"/>
              <a:t>Gender:</a:t>
            </a:r>
            <a:r>
              <a:rPr lang="en-US" dirty="0"/>
              <a:t> Employee's gender (e.g., Male, Female, Non-Binary).</a:t>
            </a:r>
          </a:p>
          <a:p>
            <a:r>
              <a:rPr lang="en-US" b="1" dirty="0"/>
              <a:t>Date of Birth:</a:t>
            </a:r>
            <a:r>
              <a:rPr lang="en-US" dirty="0"/>
              <a:t> Employee's date of birth (for demographic analysis).</a:t>
            </a:r>
          </a:p>
          <a:p>
            <a:r>
              <a:rPr lang="en-US" b="1" dirty="0"/>
              <a:t>Date of Joining:</a:t>
            </a:r>
            <a:r>
              <a:rPr lang="en-US" dirty="0"/>
              <a:t> The date when the employee joined the organization.</a:t>
            </a:r>
          </a:p>
          <a:p>
            <a:r>
              <a:rPr lang="en-US" b="1" dirty="0"/>
              <a:t>Date of Leaving:</a:t>
            </a:r>
            <a:r>
              <a:rPr lang="en-US" dirty="0"/>
              <a:t> The date when the employee left the organization (if applicable).</a:t>
            </a:r>
          </a:p>
          <a:p>
            <a:r>
              <a:rPr lang="en-US" b="1" dirty="0"/>
              <a:t>Employment Status:</a:t>
            </a:r>
            <a:r>
              <a:rPr lang="en-US" dirty="0"/>
              <a:t> Current employment status (e.g., Active, Left, Retired).</a:t>
            </a:r>
          </a:p>
          <a:p>
            <a:r>
              <a:rPr lang="en-US" dirty="0" smtClean="0"/>
              <a:t>2</a:t>
            </a:r>
            <a:r>
              <a:rPr lang="en-US" dirty="0"/>
              <a:t>. </a:t>
            </a:r>
            <a:r>
              <a:rPr lang="en-US" b="1" dirty="0"/>
              <a:t>Employment Tenure:</a:t>
            </a:r>
            <a:endParaRPr lang="en-US" dirty="0"/>
          </a:p>
          <a:p>
            <a:r>
              <a:rPr lang="en-US" b="1" dirty="0"/>
              <a:t>Tenure:</a:t>
            </a:r>
            <a:r>
              <a:rPr lang="en-US" dirty="0"/>
              <a:t> The length of time the employee has been with the organization (calculated from the Date of Joining to the Date of Leaving or the current date if still employed).</a:t>
            </a:r>
          </a:p>
          <a:p>
            <a:r>
              <a:rPr lang="en-US" dirty="0" smtClean="0"/>
              <a:t>3</a:t>
            </a:r>
            <a:r>
              <a:rPr lang="en-US" dirty="0"/>
              <a:t>. </a:t>
            </a:r>
            <a:r>
              <a:rPr lang="en-US" b="1" dirty="0"/>
              <a:t>Attrition Details:</a:t>
            </a:r>
            <a:endParaRPr lang="en-US" dirty="0"/>
          </a:p>
          <a:p>
            <a:r>
              <a:rPr lang="en-US" b="1" dirty="0"/>
              <a:t>Reason for Leaving:</a:t>
            </a:r>
            <a:r>
              <a:rPr lang="en-US" dirty="0"/>
              <a:t> The primary reason for the employee's departure (e.g., Voluntary Resignation, Retirement, Termination, Layoff).</a:t>
            </a:r>
          </a:p>
          <a:p>
            <a:r>
              <a:rPr lang="en-US" b="1" dirty="0"/>
              <a:t>Exit Interview Feedback:</a:t>
            </a:r>
            <a:r>
              <a:rPr lang="en-US" dirty="0"/>
              <a:t> Any qualitative feedback provided during exit interviews (if available).</a:t>
            </a:r>
          </a:p>
          <a:p>
            <a:r>
              <a:rPr lang="en-US" b="1" dirty="0"/>
              <a:t>Last Position Held:</a:t>
            </a:r>
            <a:r>
              <a:rPr lang="en-US" dirty="0"/>
              <a:t> The last job title or role before leaving.</a:t>
            </a:r>
          </a:p>
          <a:p>
            <a:endParaRPr lang="en-US" dirty="0"/>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3048000" y="1490007"/>
            <a:ext cx="7391400" cy="6186309"/>
          </a:xfrm>
          <a:prstGeom prst="rect">
            <a:avLst/>
          </a:prstGeom>
        </p:spPr>
        <p:txBody>
          <a:bodyPr wrap="square">
            <a:spAutoFit/>
          </a:bodyPr>
          <a:lstStyle/>
          <a:p>
            <a:r>
              <a:rPr lang="en-US" b="1" dirty="0"/>
              <a:t>1. Interactive and Dynamic Visualizations</a:t>
            </a:r>
          </a:p>
          <a:p>
            <a:r>
              <a:rPr lang="en-US" b="1" dirty="0"/>
              <a:t>Real-Time Data Interaction:</a:t>
            </a:r>
            <a:r>
              <a:rPr lang="en-US" dirty="0"/>
              <a:t> Users can interact with live data through slicers and filters, allowing for customized views and up-to-the-minute insights. For instance, adjusting a filter to show attrition rates by department will dynamically update all related charts and tables.</a:t>
            </a:r>
          </a:p>
          <a:p>
            <a:r>
              <a:rPr lang="en-US" b="1" dirty="0"/>
              <a:t>Dynamic Charts and Graphs:</a:t>
            </a:r>
            <a:r>
              <a:rPr lang="en-US" dirty="0"/>
              <a:t> Visualizations such as line charts, bar charts, and pie charts automatically adjust based on selected criteria, providing real-time updates and clearer insights into trends and patterns.</a:t>
            </a:r>
          </a:p>
          <a:p>
            <a:r>
              <a:rPr lang="en-US" b="1" dirty="0"/>
              <a:t>2. Comprehensive and Customizable Dashboards</a:t>
            </a:r>
          </a:p>
          <a:p>
            <a:r>
              <a:rPr lang="en-US" b="1" dirty="0"/>
              <a:t>Tailored Views:</a:t>
            </a:r>
            <a:r>
              <a:rPr lang="en-US" dirty="0"/>
              <a:t> The dashboard offers customizable layouts that can be adjusted to focus on specific metrics or areas of interest, such as departmental attrition or demographic </a:t>
            </a:r>
            <a:r>
              <a:rPr lang="en-US" dirty="0" smtClean="0"/>
              <a:t>trends</a:t>
            </a:r>
            <a:endParaRPr lang="en-US" dirty="0"/>
          </a:p>
          <a:p>
            <a:r>
              <a:rPr lang="en-US" b="1" dirty="0"/>
              <a:t>3. Advanced Data Analysis Capabilities</a:t>
            </a:r>
          </a:p>
          <a:p>
            <a:r>
              <a:rPr lang="en-US" b="1" dirty="0"/>
              <a:t>Predictive Analytics:</a:t>
            </a:r>
            <a:r>
              <a:rPr lang="en-US" dirty="0"/>
              <a:t> Incorporate basic predictive models to forecast future attrition trends based on historical data, helping anticipate potential challenges and plan proactive strategies.</a:t>
            </a:r>
          </a:p>
          <a:p>
            <a:r>
              <a:rPr lang="en-US" b="1" dirty="0"/>
              <a:t>Scenario Analysis:</a:t>
            </a:r>
            <a:r>
              <a:rPr lang="en-US" dirty="0"/>
              <a:t> Users can test different scenarios (e.g., the impact of a new retention program) by adjusting variables and seeing potential outcomes in real time.</a:t>
            </a:r>
          </a:p>
          <a:p>
            <a:endParaRPr lang="en-US" dirty="0"/>
          </a:p>
          <a:p>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TotalTime>
  <Words>1081</Words>
  <Application>Microsoft Office PowerPoint</Application>
  <PresentationFormat>Custom</PresentationFormat>
  <Paragraphs>110</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  EMPLOYEE ATTRITION ANALYSIS USING EXCEL DASHBOARDS  </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20</cp:revision>
  <dcterms:created xsi:type="dcterms:W3CDTF">2024-03-29T15:07:22Z</dcterms:created>
  <dcterms:modified xsi:type="dcterms:W3CDTF">2024-09-09T04:00:30Z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