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8" r:id="rId1"/>
  </p:sldMasterIdLst>
  <p:sldIdLst>
    <p:sldId id="256" r:id="rId2"/>
    <p:sldId id="257" r:id="rId3"/>
    <p:sldId id="258" r:id="rId4"/>
    <p:sldId id="267" r:id="rId5"/>
    <p:sldId id="261" r:id="rId6"/>
    <p:sldId id="262" r:id="rId7"/>
    <p:sldId id="263" r:id="rId8"/>
    <p:sldId id="264" r:id="rId9"/>
    <p:sldId id="265" r:id="rId10"/>
    <p:sldId id="266"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FE6D09D-604F-4346-A4B7-606844F45001}">
          <p14:sldIdLst>
            <p14:sldId id="256"/>
            <p14:sldId id="257"/>
            <p14:sldId id="258"/>
            <p14:sldId id="267"/>
            <p14:sldId id="261"/>
            <p14:sldId id="262"/>
            <p14:sldId id="263"/>
            <p14:sldId id="264"/>
            <p14:sldId id="265"/>
            <p14:sldId id="266"/>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44" autoAdjust="0"/>
  </p:normalViewPr>
  <p:slideViewPr>
    <p:cSldViewPr snapToGrid="0">
      <p:cViewPr varScale="1">
        <p:scale>
          <a:sx n="91" d="100"/>
          <a:sy n="91" d="100"/>
        </p:scale>
        <p:origin x="2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59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43BA1A2-7B8E-4CD9-B5E6-9D972D63DBE5}" type="datetimeFigureOut">
              <a:rPr lang="en-US" smtClean="0"/>
              <a:t>12/5/2014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125821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2416468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48761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3608888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14458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4144838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160417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106518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234448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BA1A2-7B8E-4CD9-B5E6-9D972D63DBE5}"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309479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3BA1A2-7B8E-4CD9-B5E6-9D972D63DBE5}"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23161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3BA1A2-7B8E-4CD9-B5E6-9D972D63DBE5}" type="datetimeFigureOut">
              <a:rPr lang="en-US" smtClean="0"/>
              <a:t>12/5/2014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244975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3BA1A2-7B8E-4CD9-B5E6-9D972D63DBE5}" type="datetimeFigureOut">
              <a:rPr lang="en-US" smtClean="0"/>
              <a:t>12/5/2014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89288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BA1A2-7B8E-4CD9-B5E6-9D972D63DBE5}" type="datetimeFigureOut">
              <a:rPr lang="en-US" smtClean="0"/>
              <a:t>12/5/2014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90024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BA1A2-7B8E-4CD9-B5E6-9D972D63DBE5}"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327252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BA1A2-7B8E-4CD9-B5E6-9D972D63DBE5}"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9175C-B9D6-4E32-94D3-31CF4EEA22BF}" type="slidenum">
              <a:rPr lang="en-US" smtClean="0"/>
              <a:t>‹#›</a:t>
            </a:fld>
            <a:endParaRPr lang="en-US"/>
          </a:p>
        </p:txBody>
      </p:sp>
    </p:spTree>
    <p:extLst>
      <p:ext uri="{BB962C8B-B14F-4D97-AF65-F5344CB8AC3E}">
        <p14:creationId xmlns:p14="http://schemas.microsoft.com/office/powerpoint/2010/main" val="1324057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43BA1A2-7B8E-4CD9-B5E6-9D972D63DBE5}" type="datetimeFigureOut">
              <a:rPr lang="en-US" smtClean="0"/>
              <a:t>12/5/2014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F29175C-B9D6-4E32-94D3-31CF4EEA22BF}" type="slidenum">
              <a:rPr lang="en-US" smtClean="0"/>
              <a:t>‹#›</a:t>
            </a:fld>
            <a:endParaRPr lang="en-US"/>
          </a:p>
        </p:txBody>
      </p:sp>
    </p:spTree>
    <p:extLst>
      <p:ext uri="{BB962C8B-B14F-4D97-AF65-F5344CB8AC3E}">
        <p14:creationId xmlns:p14="http://schemas.microsoft.com/office/powerpoint/2010/main" val="3556151420"/>
      </p:ext>
    </p:extLst>
  </p:cSld>
  <p:clrMap bg1="dk1" tx1="lt1" bg2="dk2" tx2="lt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 id="2147484250" r:id="rId12"/>
    <p:sldLayoutId id="2147484251" r:id="rId13"/>
    <p:sldLayoutId id="2147484252" r:id="rId14"/>
    <p:sldLayoutId id="2147484253" r:id="rId15"/>
    <p:sldLayoutId id="2147484254" r:id="rId16"/>
    <p:sldLayoutId id="21474842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1" y="103910"/>
            <a:ext cx="11824854" cy="6664752"/>
          </a:xfrm>
          <a:prstGeom prst="rect">
            <a:avLst/>
          </a:prstGeom>
          <a:effectLst>
            <a:glow>
              <a:schemeClr val="accent1"/>
            </a:glow>
            <a:reflection endPos="0" dist="50800" dir="5400000" sy="-100000" algn="bl" rotWithShape="0"/>
            <a:softEdge rad="571500"/>
          </a:effectLst>
          <a:scene3d>
            <a:camera prst="orthographicFront"/>
            <a:lightRig rig="contrasting" dir="t"/>
          </a:scene3d>
          <a:sp3d prstMaterial="softEdge"/>
        </p:spPr>
      </p:pic>
      <p:sp>
        <p:nvSpPr>
          <p:cNvPr id="2" name="Title 1"/>
          <p:cNvSpPr>
            <a:spLocks noGrp="1"/>
          </p:cNvSpPr>
          <p:nvPr>
            <p:ph type="ctrTitle"/>
          </p:nvPr>
        </p:nvSpPr>
        <p:spPr>
          <a:xfrm>
            <a:off x="135081" y="103910"/>
            <a:ext cx="11668991" cy="1995054"/>
          </a:xfrm>
          <a:solidFill>
            <a:schemeClr val="accent4">
              <a:lumMod val="60000"/>
              <a:lumOff val="40000"/>
              <a:alpha val="52000"/>
            </a:schemeClr>
          </a:solidFill>
          <a:ln>
            <a:noFill/>
          </a:ln>
        </p:spPr>
        <p:txBody>
          <a:bodyPr>
            <a:normAutofit/>
          </a:bodyPr>
          <a:lstStyle/>
          <a:p>
            <a:pPr algn="l"/>
            <a:r>
              <a:rPr lang="en-US" sz="4000" dirty="0">
                <a:solidFill>
                  <a:schemeClr val="bg1"/>
                </a:solidFill>
                <a:latin typeface="Aharoni" panose="02010803020104030203" pitchFamily="2" charset="-79"/>
                <a:cs typeface="Aharoni" panose="02010803020104030203" pitchFamily="2" charset="-79"/>
              </a:rPr>
              <a:t>Global Surveillance and Forensic System </a:t>
            </a:r>
            <a:r>
              <a:rPr lang="en-US" sz="4000" dirty="0" smtClean="0">
                <a:solidFill>
                  <a:schemeClr val="bg1"/>
                </a:solidFill>
                <a:latin typeface="Aharoni" panose="02010803020104030203" pitchFamily="2" charset="-79"/>
                <a:cs typeface="Aharoni" panose="02010803020104030203" pitchFamily="2" charset="-79"/>
              </a:rPr>
              <a:t/>
            </a:r>
            <a:br>
              <a:rPr lang="en-US" sz="4000" dirty="0" smtClean="0">
                <a:solidFill>
                  <a:schemeClr val="bg1"/>
                </a:solidFill>
                <a:latin typeface="Aharoni" panose="02010803020104030203" pitchFamily="2" charset="-79"/>
                <a:cs typeface="Aharoni" panose="02010803020104030203" pitchFamily="2" charset="-79"/>
              </a:rPr>
            </a:br>
            <a:r>
              <a:rPr lang="en-US" sz="4000" dirty="0" smtClean="0">
                <a:solidFill>
                  <a:schemeClr val="bg1"/>
                </a:solidFill>
                <a:latin typeface="Aharoni" panose="02010803020104030203" pitchFamily="2" charset="-79"/>
                <a:cs typeface="Aharoni" panose="02010803020104030203" pitchFamily="2" charset="-79"/>
              </a:rPr>
              <a:t>for </a:t>
            </a:r>
            <a:r>
              <a:rPr lang="en-US" sz="4000" dirty="0">
                <a:solidFill>
                  <a:schemeClr val="bg1"/>
                </a:solidFill>
                <a:latin typeface="Aharoni" panose="02010803020104030203" pitchFamily="2" charset="-79"/>
                <a:cs typeface="Aharoni" panose="02010803020104030203" pitchFamily="2" charset="-79"/>
              </a:rPr>
              <a:t>Protecting Pharmaceutical Distribution Supply Chain</a:t>
            </a:r>
          </a:p>
        </p:txBody>
      </p:sp>
      <p:sp>
        <p:nvSpPr>
          <p:cNvPr id="3" name="Subtitle 2"/>
          <p:cNvSpPr>
            <a:spLocks noGrp="1"/>
          </p:cNvSpPr>
          <p:nvPr>
            <p:ph type="subTitle" idx="1"/>
          </p:nvPr>
        </p:nvSpPr>
        <p:spPr>
          <a:xfrm>
            <a:off x="8923283" y="5707117"/>
            <a:ext cx="3036652" cy="943064"/>
          </a:xfrm>
          <a:solidFill>
            <a:schemeClr val="accent4">
              <a:lumMod val="60000"/>
              <a:lumOff val="40000"/>
              <a:alpha val="46000"/>
            </a:schemeClr>
          </a:solidFill>
        </p:spPr>
        <p:txBody>
          <a:bodyPr>
            <a:normAutofit fontScale="77500" lnSpcReduction="20000"/>
          </a:bodyPr>
          <a:lstStyle/>
          <a:p>
            <a:r>
              <a:rPr lang="en-US" b="1" dirty="0" smtClean="0">
                <a:solidFill>
                  <a:schemeClr val="bg1">
                    <a:lumMod val="95000"/>
                    <a:lumOff val="5000"/>
                  </a:schemeClr>
                </a:solidFill>
              </a:rPr>
              <a:t>Presenter : Laksh Lumba</a:t>
            </a:r>
          </a:p>
          <a:p>
            <a:r>
              <a:rPr lang="en-US" b="1" dirty="0" smtClean="0">
                <a:solidFill>
                  <a:schemeClr val="bg1">
                    <a:lumMod val="95000"/>
                    <a:lumOff val="5000"/>
                  </a:schemeClr>
                </a:solidFill>
              </a:rPr>
              <a:t>MS in Information Systems</a:t>
            </a:r>
          </a:p>
          <a:p>
            <a:r>
              <a:rPr lang="en-US" b="1" dirty="0" smtClean="0">
                <a:solidFill>
                  <a:schemeClr val="bg1">
                    <a:lumMod val="95000"/>
                    <a:lumOff val="5000"/>
                  </a:schemeClr>
                </a:solidFill>
              </a:rPr>
              <a:t>Northeastern  University</a:t>
            </a:r>
            <a:endParaRPr lang="en-US" b="1" dirty="0">
              <a:solidFill>
                <a:schemeClr val="bg1">
                  <a:lumMod val="95000"/>
                  <a:lumOff val="5000"/>
                </a:schemeClr>
              </a:solidFill>
            </a:endParaRPr>
          </a:p>
        </p:txBody>
      </p:sp>
    </p:spTree>
    <p:extLst>
      <p:ext uri="{BB962C8B-B14F-4D97-AF65-F5344CB8AC3E}">
        <p14:creationId xmlns:p14="http://schemas.microsoft.com/office/powerpoint/2010/main" val="37009745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42" y="30946"/>
            <a:ext cx="11907181" cy="673247"/>
          </a:xfrm>
          <a:solidFill>
            <a:schemeClr val="accent4">
              <a:lumMod val="60000"/>
              <a:lumOff val="40000"/>
            </a:schemeClr>
          </a:solidFill>
        </p:spPr>
        <p:txBody>
          <a:bodyPr/>
          <a:lstStyle/>
          <a:p>
            <a:r>
              <a:rPr lang="en-US" dirty="0" smtClean="0"/>
              <a:t>USE CASE (PATIENT)</a:t>
            </a:r>
            <a:endParaRPr lang="en-US" dirty="0"/>
          </a:p>
        </p:txBody>
      </p:sp>
      <p:sp>
        <p:nvSpPr>
          <p:cNvPr id="3" name="Title 1"/>
          <p:cNvSpPr txBox="1">
            <a:spLocks/>
          </p:cNvSpPr>
          <p:nvPr/>
        </p:nvSpPr>
        <p:spPr>
          <a:xfrm>
            <a:off x="106142" y="840828"/>
            <a:ext cx="11870395" cy="59909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BUY PRODUCT</a:t>
            </a:r>
            <a:r>
              <a:rPr lang="en-US" sz="2000" dirty="0"/>
              <a:t>	</a:t>
            </a:r>
          </a:p>
        </p:txBody>
      </p:sp>
      <p:sp>
        <p:nvSpPr>
          <p:cNvPr id="4" name="Title 1"/>
          <p:cNvSpPr txBox="1">
            <a:spLocks/>
          </p:cNvSpPr>
          <p:nvPr/>
        </p:nvSpPr>
        <p:spPr>
          <a:xfrm>
            <a:off x="106142" y="1576553"/>
            <a:ext cx="11870395" cy="59909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REPORT AGAINST PRODUCT</a:t>
            </a:r>
            <a:r>
              <a:rPr lang="en-US" sz="2000" dirty="0"/>
              <a:t>	</a:t>
            </a:r>
          </a:p>
        </p:txBody>
      </p:sp>
      <p:sp>
        <p:nvSpPr>
          <p:cNvPr id="5" name="Title 1"/>
          <p:cNvSpPr txBox="1">
            <a:spLocks/>
          </p:cNvSpPr>
          <p:nvPr/>
        </p:nvSpPr>
        <p:spPr>
          <a:xfrm>
            <a:off x="124534" y="2312278"/>
            <a:ext cx="11870395" cy="59909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UPDATE CONTACT</a:t>
            </a:r>
            <a:r>
              <a:rPr lang="en-US" sz="2000" dirty="0"/>
              <a:t>	</a:t>
            </a:r>
          </a:p>
        </p:txBody>
      </p:sp>
    </p:spTree>
    <p:extLst>
      <p:ext uri="{BB962C8B-B14F-4D97-AF65-F5344CB8AC3E}">
        <p14:creationId xmlns:p14="http://schemas.microsoft.com/office/powerpoint/2010/main" val="3068241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1" y="2964945"/>
            <a:ext cx="11755825" cy="924618"/>
          </a:xfrm>
        </p:spPr>
        <p:txBody>
          <a:bodyPr>
            <a:noAutofit/>
          </a:bodyPr>
          <a:lstStyle/>
          <a:p>
            <a:pPr marL="342900" indent="-342900">
              <a:buFont typeface="Wingdings" panose="05000000000000000000" pitchFamily="2" charset="2"/>
              <a:buChar char="Ø"/>
            </a:pPr>
            <a:r>
              <a:rPr lang="en-US" sz="2000" dirty="0" smtClean="0">
                <a:solidFill>
                  <a:schemeClr val="bg1"/>
                </a:solidFill>
              </a:rPr>
              <a:t>Logging MECHANISM</a:t>
            </a:r>
            <a:br>
              <a:rPr lang="en-US" sz="2000" dirty="0" smtClean="0">
                <a:solidFill>
                  <a:schemeClr val="bg1"/>
                </a:solidFill>
              </a:rPr>
            </a:br>
            <a:r>
              <a:rPr lang="en-US" sz="1600" dirty="0" smtClean="0"/>
              <a:t>-helps in Troubleshooting during Production.</a:t>
            </a:r>
            <a:br>
              <a:rPr lang="en-US" sz="1600" dirty="0" smtClean="0"/>
            </a:br>
            <a:r>
              <a:rPr lang="en-US" sz="1600" dirty="0" smtClean="0"/>
              <a:t>-HELPS IN DEBUGGING THE CODE.</a:t>
            </a:r>
            <a:endParaRPr lang="en-US" sz="1600" dirty="0"/>
          </a:p>
        </p:txBody>
      </p:sp>
      <p:sp>
        <p:nvSpPr>
          <p:cNvPr id="3" name="Content Placeholder 2"/>
          <p:cNvSpPr>
            <a:spLocks noGrp="1"/>
          </p:cNvSpPr>
          <p:nvPr>
            <p:ph idx="1"/>
          </p:nvPr>
        </p:nvSpPr>
        <p:spPr>
          <a:xfrm>
            <a:off x="189187" y="105103"/>
            <a:ext cx="11824138" cy="620111"/>
          </a:xfrm>
          <a:solidFill>
            <a:schemeClr val="accent4">
              <a:lumMod val="60000"/>
              <a:lumOff val="40000"/>
            </a:schemeClr>
          </a:solidFill>
        </p:spPr>
        <p:txBody>
          <a:bodyPr>
            <a:noAutofit/>
          </a:bodyPr>
          <a:lstStyle/>
          <a:p>
            <a:pPr marL="0" indent="0">
              <a:buNone/>
            </a:pPr>
            <a:r>
              <a:rPr lang="en-US" sz="3600" b="1" dirty="0" smtClean="0"/>
              <a:t>SPECIAL FEATURES</a:t>
            </a:r>
            <a:endParaRPr lang="en-US" sz="3600" b="1" dirty="0"/>
          </a:p>
        </p:txBody>
      </p:sp>
      <p:sp>
        <p:nvSpPr>
          <p:cNvPr id="4" name="Title 1"/>
          <p:cNvSpPr txBox="1">
            <a:spLocks/>
          </p:cNvSpPr>
          <p:nvPr/>
        </p:nvSpPr>
        <p:spPr>
          <a:xfrm>
            <a:off x="47283" y="4448038"/>
            <a:ext cx="11729541" cy="5196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000" dirty="0" smtClean="0">
                <a:solidFill>
                  <a:schemeClr val="bg1"/>
                </a:solidFill>
              </a:rPr>
              <a:t>NOTIFICATION MAIL TO PHARAMA COMPANY.</a:t>
            </a:r>
            <a:endParaRPr lang="en-US" sz="2000" dirty="0">
              <a:solidFill>
                <a:schemeClr val="bg1"/>
              </a:solidFill>
            </a:endParaRPr>
          </a:p>
        </p:txBody>
      </p:sp>
      <p:sp>
        <p:nvSpPr>
          <p:cNvPr id="5" name="Title 1"/>
          <p:cNvSpPr txBox="1">
            <a:spLocks/>
          </p:cNvSpPr>
          <p:nvPr/>
        </p:nvSpPr>
        <p:spPr>
          <a:xfrm>
            <a:off x="63053" y="4898190"/>
            <a:ext cx="11687503" cy="52581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000" dirty="0" smtClean="0">
                <a:solidFill>
                  <a:schemeClr val="bg1"/>
                </a:solidFill>
              </a:rPr>
              <a:t>GENERATION OF INVOICE IN PDF FORM.</a:t>
            </a:r>
            <a:endParaRPr lang="en-US" sz="2000" dirty="0">
              <a:solidFill>
                <a:schemeClr val="bg1"/>
              </a:solidFill>
            </a:endParaRPr>
          </a:p>
        </p:txBody>
      </p:sp>
      <p:sp>
        <p:nvSpPr>
          <p:cNvPr id="6" name="Title 1"/>
          <p:cNvSpPr txBox="1">
            <a:spLocks/>
          </p:cNvSpPr>
          <p:nvPr/>
        </p:nvSpPr>
        <p:spPr>
          <a:xfrm>
            <a:off x="68315" y="5775434"/>
            <a:ext cx="11687503" cy="1082566"/>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000" dirty="0" smtClean="0">
                <a:solidFill>
                  <a:schemeClr val="bg1"/>
                </a:solidFill>
              </a:rPr>
              <a:t>PRODUCT REQUEST CAN BE ARRANGED BASED ON THE FOLLOWING ATTRIBUTES:</a:t>
            </a:r>
          </a:p>
          <a:p>
            <a:r>
              <a:rPr lang="en-US" sz="2000" dirty="0" smtClean="0">
                <a:solidFill>
                  <a:schemeClr val="bg1"/>
                </a:solidFill>
              </a:rPr>
              <a:t>     </a:t>
            </a:r>
            <a:r>
              <a:rPr lang="en-US" sz="2000" dirty="0" smtClean="0"/>
              <a:t>-</a:t>
            </a:r>
            <a:r>
              <a:rPr lang="en-US" sz="1600" dirty="0" smtClean="0"/>
              <a:t>PRIORITY(CRITICAL, HIGH, MEDIUM, LOW)</a:t>
            </a:r>
          </a:p>
          <a:p>
            <a:r>
              <a:rPr lang="en-US" sz="1600" dirty="0" smtClean="0"/>
              <a:t>      -QUANTITY OF PRODUCT.</a:t>
            </a:r>
          </a:p>
          <a:p>
            <a:r>
              <a:rPr lang="en-US" sz="1600" dirty="0"/>
              <a:t> </a:t>
            </a:r>
            <a:r>
              <a:rPr lang="en-US" sz="1600" dirty="0" smtClean="0"/>
              <a:t>     -REQUESTED DATE.</a:t>
            </a:r>
          </a:p>
          <a:p>
            <a:pPr marL="342900" indent="-342900">
              <a:buFont typeface="Arial" panose="020B0604020202020204" pitchFamily="34" charset="0"/>
              <a:buChar char="•"/>
            </a:pPr>
            <a:endParaRPr lang="en-US" sz="2000" dirty="0" smtClean="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sp>
        <p:nvSpPr>
          <p:cNvPr id="7" name="Title 1"/>
          <p:cNvSpPr txBox="1">
            <a:spLocks/>
          </p:cNvSpPr>
          <p:nvPr/>
        </p:nvSpPr>
        <p:spPr>
          <a:xfrm>
            <a:off x="63053" y="567850"/>
            <a:ext cx="11929245" cy="187084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000" dirty="0" smtClean="0">
                <a:solidFill>
                  <a:schemeClr val="bg1"/>
                </a:solidFill>
              </a:rPr>
              <a:t>FULL FORENSIC AND DISTRIBUTION SYSTEM ON GLOBAL SCALE.</a:t>
            </a:r>
            <a:br>
              <a:rPr lang="en-US" sz="2000" dirty="0" smtClean="0">
                <a:solidFill>
                  <a:schemeClr val="bg1"/>
                </a:solidFill>
              </a:rPr>
            </a:br>
            <a:r>
              <a:rPr lang="en-US" sz="1600" dirty="0" smtClean="0">
                <a:solidFill>
                  <a:schemeClr val="bg1"/>
                </a:solidFill>
              </a:rPr>
              <a:t>-</a:t>
            </a:r>
            <a:r>
              <a:rPr lang="en-US" sz="1600" dirty="0" smtClean="0"/>
              <a:t>GLOBAL FDI SYSTEM MANAGES GLOBAL PHARMA COMPANY.</a:t>
            </a:r>
            <a:br>
              <a:rPr lang="en-US" sz="1600" dirty="0" smtClean="0"/>
            </a:br>
            <a:r>
              <a:rPr lang="en-US" sz="1600" dirty="0" smtClean="0"/>
              <a:t>-REGIONAL FDI </a:t>
            </a:r>
            <a:r>
              <a:rPr lang="en-US" sz="1600" dirty="0"/>
              <a:t>MANAGES </a:t>
            </a:r>
            <a:r>
              <a:rPr lang="en-US" sz="1600" dirty="0" smtClean="0"/>
              <a:t>REGIONAL </a:t>
            </a:r>
            <a:r>
              <a:rPr lang="en-US" sz="1600" dirty="0"/>
              <a:t>DISTRIBUTORS AND </a:t>
            </a:r>
            <a:r>
              <a:rPr lang="en-US" sz="1600" dirty="0" smtClean="0"/>
              <a:t>REGIONAL </a:t>
            </a:r>
            <a:r>
              <a:rPr lang="en-US" sz="1600" dirty="0"/>
              <a:t>PHARMA </a:t>
            </a:r>
            <a:r>
              <a:rPr lang="en-US" sz="1600" dirty="0" smtClean="0"/>
              <a:t>COMPANY.</a:t>
            </a:r>
          </a:p>
          <a:p>
            <a:r>
              <a:rPr lang="en-US" sz="1600" dirty="0" smtClean="0"/>
              <a:t>      -NATIONAL FDI </a:t>
            </a:r>
            <a:r>
              <a:rPr lang="en-US" sz="1600" dirty="0"/>
              <a:t>MANAGES NATIONAL</a:t>
            </a:r>
            <a:r>
              <a:rPr lang="en-US" sz="1600" dirty="0" smtClean="0"/>
              <a:t> </a:t>
            </a:r>
            <a:r>
              <a:rPr lang="en-US" sz="1600" dirty="0"/>
              <a:t>DISTRIBUTORS AND </a:t>
            </a:r>
            <a:r>
              <a:rPr lang="en-US" sz="1600" dirty="0" smtClean="0"/>
              <a:t>NATIONAL </a:t>
            </a:r>
            <a:r>
              <a:rPr lang="en-US" sz="1600" dirty="0"/>
              <a:t>PHARMA COMPANY</a:t>
            </a:r>
            <a:r>
              <a:rPr lang="en-US" sz="1600" dirty="0" smtClean="0"/>
              <a:t>.</a:t>
            </a:r>
          </a:p>
          <a:p>
            <a:r>
              <a:rPr lang="en-US" sz="1600" dirty="0" smtClean="0"/>
              <a:t>      -STATE FDI </a:t>
            </a:r>
            <a:r>
              <a:rPr lang="en-US" sz="1600" dirty="0"/>
              <a:t>MANAGES STATE</a:t>
            </a:r>
            <a:r>
              <a:rPr lang="en-US" sz="1600" dirty="0" smtClean="0"/>
              <a:t> </a:t>
            </a:r>
            <a:r>
              <a:rPr lang="en-US" sz="1600" dirty="0"/>
              <a:t>DISTRIBUTORS AND </a:t>
            </a:r>
            <a:r>
              <a:rPr lang="en-US" sz="1600" dirty="0" smtClean="0"/>
              <a:t>STATE </a:t>
            </a:r>
            <a:r>
              <a:rPr lang="en-US" sz="1600" dirty="0"/>
              <a:t>PHARMA COMPANY</a:t>
            </a:r>
            <a:r>
              <a:rPr lang="en-US" sz="1600" dirty="0" smtClean="0"/>
              <a:t>.</a:t>
            </a:r>
          </a:p>
          <a:p>
            <a:r>
              <a:rPr lang="en-US" sz="1600" dirty="0"/>
              <a:t> </a:t>
            </a:r>
            <a:r>
              <a:rPr lang="en-US" sz="1600" dirty="0" smtClean="0"/>
              <a:t>     -</a:t>
            </a:r>
            <a:r>
              <a:rPr lang="en-US" sz="1600" dirty="0"/>
              <a:t>STATE FDI MANAGES CITY DISTRIBUTORS AND </a:t>
            </a:r>
            <a:r>
              <a:rPr lang="en-US" sz="1600" dirty="0" smtClean="0"/>
              <a:t>CITY ORGANIZATIONS.</a:t>
            </a:r>
            <a:endParaRPr lang="en-US" sz="1600" dirty="0"/>
          </a:p>
        </p:txBody>
      </p:sp>
      <p:sp>
        <p:nvSpPr>
          <p:cNvPr id="8" name="Title 1"/>
          <p:cNvSpPr txBox="1">
            <a:spLocks/>
          </p:cNvSpPr>
          <p:nvPr/>
        </p:nvSpPr>
        <p:spPr>
          <a:xfrm>
            <a:off x="97221" y="2455880"/>
            <a:ext cx="11729541" cy="5196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000" dirty="0" smtClean="0">
                <a:solidFill>
                  <a:schemeClr val="bg1"/>
                </a:solidFill>
              </a:rPr>
              <a:t>FULL ORDERING LIFE CYCLE includes ORDERING ,INVOICE, DELIVERY AND CANCEL ORDER.</a:t>
            </a:r>
            <a:endParaRPr lang="en-US" sz="2000" dirty="0">
              <a:solidFill>
                <a:schemeClr val="bg1"/>
              </a:solidFill>
            </a:endParaRPr>
          </a:p>
        </p:txBody>
      </p:sp>
      <p:sp>
        <p:nvSpPr>
          <p:cNvPr id="9" name="Title 1"/>
          <p:cNvSpPr txBox="1">
            <a:spLocks/>
          </p:cNvSpPr>
          <p:nvPr/>
        </p:nvSpPr>
        <p:spPr>
          <a:xfrm>
            <a:off x="63053" y="3870416"/>
            <a:ext cx="11729541" cy="5196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000" dirty="0" smtClean="0">
                <a:solidFill>
                  <a:schemeClr val="bg1"/>
                </a:solidFill>
              </a:rPr>
              <a:t>SPECIAL VALIDATION.(EXTENSIVE USE OF COLOR)</a:t>
            </a:r>
            <a:endParaRPr lang="en-US" sz="2000" dirty="0">
              <a:solidFill>
                <a:schemeClr val="bg1"/>
              </a:solidFill>
            </a:endParaRPr>
          </a:p>
        </p:txBody>
      </p:sp>
    </p:spTree>
    <p:extLst>
      <p:ext uri="{BB962C8B-B14F-4D97-AF65-F5344CB8AC3E}">
        <p14:creationId xmlns:p14="http://schemas.microsoft.com/office/powerpoint/2010/main" val="1635490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929719" cy="5515303"/>
          </a:xfrm>
        </p:spPr>
        <p:txBody>
          <a:bodyPr>
            <a:normAutofit/>
          </a:bodyPr>
          <a:lstStyle/>
          <a:p>
            <a:pPr marL="0" indent="0">
              <a:buNone/>
            </a:pPr>
            <a:r>
              <a:rPr lang="en-US" sz="9600" dirty="0" smtClean="0"/>
              <a:t>     THANK YOU!</a:t>
            </a:r>
            <a:endParaRPr lang="en-US" sz="9600" dirty="0"/>
          </a:p>
        </p:txBody>
      </p:sp>
    </p:spTree>
    <p:extLst>
      <p:ext uri="{BB962C8B-B14F-4D97-AF65-F5344CB8AC3E}">
        <p14:creationId xmlns:p14="http://schemas.microsoft.com/office/powerpoint/2010/main" val="46526268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40" y="3499946"/>
            <a:ext cx="11696974" cy="2701158"/>
          </a:xfrm>
        </p:spPr>
        <p:txBody>
          <a:bodyPr>
            <a:noAutofit/>
          </a:bodyPr>
          <a:lstStyle/>
          <a:p>
            <a:r>
              <a:rPr lang="en-US" sz="2000" dirty="0" smtClean="0">
                <a:solidFill>
                  <a:schemeClr val="bg1"/>
                </a:solidFill>
              </a:rPr>
              <a:t>to stop illegitimate drugs from infiltrating the drug distribution supply chain.</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investigating drug counterfeit crimes.</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Building a Robust Communication AND DATA KNOWLEDGE SHARING SYSTEM.</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Enable Patient, Pharmacist, DOCTOR, HOSPITAL to report to LAW Enforcement AGECNCIES.</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ALLOW PHARMA TO Fulfill MEDICATION ORDER to TRUSTED LICENSED PARTNERS.</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CAPTURE RECORD of MOVEMENT OF PRODUCT BETWEEN VARIOUS SUPPLY CHAIN.</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MAINTAIN DRUG INVENTORY AND HISTORY OF ILLIGIMATE PRODUCT.</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IMMIDITIATE  NOTIFICATION OF SUSPECT PRODUCT.</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MAINTAIN PROPER LICENSE TO PHARMA AND DISTRIBUTORS.</a:t>
            </a:r>
            <a:r>
              <a:rPr lang="en-US" sz="2000" dirty="0" smtClean="0"/>
              <a:t/>
            </a:r>
            <a:br>
              <a:rPr lang="en-US" sz="20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t>
            </a:r>
            <a:br>
              <a:rPr lang="en-US" sz="1800" dirty="0" smtClean="0"/>
            </a:br>
            <a:r>
              <a:rPr lang="en-US" sz="1800" dirty="0" smtClean="0"/>
              <a:t/>
            </a:r>
            <a:br>
              <a:rPr lang="en-US" sz="1800" dirty="0" smtClean="0"/>
            </a:br>
            <a:endParaRPr lang="en-US" sz="1800" dirty="0"/>
          </a:p>
        </p:txBody>
      </p:sp>
      <p:sp>
        <p:nvSpPr>
          <p:cNvPr id="3" name="Content Placeholder 2"/>
          <p:cNvSpPr>
            <a:spLocks noGrp="1"/>
          </p:cNvSpPr>
          <p:nvPr>
            <p:ph idx="1"/>
          </p:nvPr>
        </p:nvSpPr>
        <p:spPr>
          <a:xfrm>
            <a:off x="305840" y="191815"/>
            <a:ext cx="11696974" cy="649013"/>
          </a:xfrm>
          <a:solidFill>
            <a:schemeClr val="accent4">
              <a:lumMod val="60000"/>
              <a:lumOff val="40000"/>
            </a:schemeClr>
          </a:solidFill>
        </p:spPr>
        <p:txBody>
          <a:bodyPr>
            <a:normAutofit/>
          </a:bodyPr>
          <a:lstStyle/>
          <a:p>
            <a:pPr marL="0" indent="0">
              <a:buNone/>
            </a:pPr>
            <a:r>
              <a:rPr lang="en-US" sz="3600" b="1" dirty="0" smtClean="0">
                <a:solidFill>
                  <a:schemeClr val="bg1"/>
                </a:solidFill>
              </a:rPr>
              <a:t>OBJECTIVE</a:t>
            </a:r>
            <a:endParaRPr lang="en-US" sz="3600" b="1" dirty="0">
              <a:solidFill>
                <a:schemeClr val="bg1"/>
              </a:solidFill>
            </a:endParaRPr>
          </a:p>
        </p:txBody>
      </p:sp>
    </p:spTree>
    <p:extLst>
      <p:ext uri="{BB962C8B-B14F-4D97-AF65-F5344CB8AC3E}">
        <p14:creationId xmlns:p14="http://schemas.microsoft.com/office/powerpoint/2010/main" val="152303517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6" y="115613"/>
            <a:ext cx="11761076" cy="493987"/>
          </a:xfrm>
          <a:solidFill>
            <a:schemeClr val="accent4">
              <a:lumMod val="60000"/>
              <a:lumOff val="40000"/>
            </a:schemeClr>
          </a:solidFill>
        </p:spPr>
        <p:txBody>
          <a:bodyPr>
            <a:noAutofit/>
          </a:bodyPr>
          <a:lstStyle/>
          <a:p>
            <a:pPr marL="0" indent="0">
              <a:buNone/>
            </a:pPr>
            <a:r>
              <a:rPr lang="en-US" sz="3600" b="1" dirty="0" smtClean="0"/>
              <a:t>WORK FLOW MODEL</a:t>
            </a:r>
            <a:endParaRPr lang="en-US" sz="3600" b="1" dirty="0"/>
          </a:p>
        </p:txBody>
      </p:sp>
      <p:pic>
        <p:nvPicPr>
          <p:cNvPr id="6" name="Picture 5"/>
          <p:cNvPicPr>
            <a:picLocks noChangeAspect="1"/>
          </p:cNvPicPr>
          <p:nvPr/>
        </p:nvPicPr>
        <p:blipFill>
          <a:blip r:embed="rId2"/>
          <a:stretch>
            <a:fillRect/>
          </a:stretch>
        </p:blipFill>
        <p:spPr>
          <a:xfrm>
            <a:off x="147146" y="609600"/>
            <a:ext cx="11761076" cy="5854221"/>
          </a:xfrm>
          <a:prstGeom prst="rect">
            <a:avLst/>
          </a:prstGeom>
        </p:spPr>
      </p:pic>
      <p:sp>
        <p:nvSpPr>
          <p:cNvPr id="4" name="Oval 3"/>
          <p:cNvSpPr/>
          <p:nvPr/>
        </p:nvSpPr>
        <p:spPr>
          <a:xfrm>
            <a:off x="6169572" y="1334814"/>
            <a:ext cx="6127531" cy="5523186"/>
          </a:xfrm>
          <a:prstGeom prst="ellipse">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rot="2122439">
            <a:off x="10354239" y="708484"/>
            <a:ext cx="660400" cy="999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341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52" y="57515"/>
            <a:ext cx="11896671" cy="531064"/>
          </a:xfrm>
          <a:solidFill>
            <a:schemeClr val="accent4">
              <a:lumMod val="60000"/>
              <a:lumOff val="40000"/>
            </a:schemeClr>
          </a:solidFill>
        </p:spPr>
        <p:txBody>
          <a:bodyPr>
            <a:normAutofit fontScale="90000"/>
          </a:bodyPr>
          <a:lstStyle/>
          <a:p>
            <a:r>
              <a:rPr lang="en-US" dirty="0" smtClean="0">
                <a:solidFill>
                  <a:schemeClr val="bg1">
                    <a:lumMod val="95000"/>
                    <a:lumOff val="5000"/>
                  </a:schemeClr>
                </a:solidFill>
              </a:rPr>
              <a:t>BASIC OBJECT MODEL</a:t>
            </a:r>
            <a:endParaRPr lang="en-US" dirty="0">
              <a:solidFill>
                <a:schemeClr val="bg1">
                  <a:lumMod val="95000"/>
                  <a:lumOff val="5000"/>
                </a:schemeClr>
              </a:solidFill>
            </a:endParaRPr>
          </a:p>
        </p:txBody>
      </p:sp>
      <p:sp>
        <p:nvSpPr>
          <p:cNvPr id="4" name="Rectangle 3"/>
          <p:cNvSpPr/>
          <p:nvPr/>
        </p:nvSpPr>
        <p:spPr>
          <a:xfrm>
            <a:off x="4319751" y="588579"/>
            <a:ext cx="2280745" cy="3347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State Law Agency(ECOSYSTEM)</a:t>
            </a:r>
            <a:endParaRPr lang="en-US" sz="1050" dirty="0">
              <a:solidFill>
                <a:schemeClr val="bg1">
                  <a:lumMod val="95000"/>
                  <a:lumOff val="5000"/>
                </a:schemeClr>
              </a:solidFill>
            </a:endParaRPr>
          </a:p>
        </p:txBody>
      </p:sp>
      <p:sp>
        <p:nvSpPr>
          <p:cNvPr id="6" name="Rectangle 5"/>
          <p:cNvSpPr/>
          <p:nvPr/>
        </p:nvSpPr>
        <p:spPr>
          <a:xfrm>
            <a:off x="4566745" y="1204163"/>
            <a:ext cx="1755228" cy="2848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NETWORK</a:t>
            </a:r>
            <a:endParaRPr lang="en-US" sz="1050" dirty="0">
              <a:solidFill>
                <a:schemeClr val="bg1">
                  <a:lumMod val="95000"/>
                  <a:lumOff val="5000"/>
                </a:schemeClr>
              </a:solidFill>
            </a:endParaRPr>
          </a:p>
        </p:txBody>
      </p:sp>
      <p:cxnSp>
        <p:nvCxnSpPr>
          <p:cNvPr id="8" name="Straight Arrow Connector 7"/>
          <p:cNvCxnSpPr>
            <a:endCxn id="6" idx="0"/>
          </p:cNvCxnSpPr>
          <p:nvPr/>
        </p:nvCxnSpPr>
        <p:spPr>
          <a:xfrm flipH="1">
            <a:off x="5444359" y="923303"/>
            <a:ext cx="1" cy="28086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988676" y="1754374"/>
            <a:ext cx="2911366" cy="45960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CITY DISTRIBUTORS DIRECTORY(ENTERPRISE DIRECTORY)</a:t>
            </a:r>
            <a:endParaRPr lang="en-US" sz="1050" dirty="0">
              <a:solidFill>
                <a:schemeClr val="bg1">
                  <a:lumMod val="95000"/>
                  <a:lumOff val="5000"/>
                </a:schemeClr>
              </a:solidFill>
            </a:endParaRPr>
          </a:p>
        </p:txBody>
      </p:sp>
      <p:cxnSp>
        <p:nvCxnSpPr>
          <p:cNvPr id="12" name="Straight Arrow Connector 11"/>
          <p:cNvCxnSpPr>
            <a:stCxn id="6" idx="2"/>
            <a:endCxn id="11" idx="0"/>
          </p:cNvCxnSpPr>
          <p:nvPr/>
        </p:nvCxnSpPr>
        <p:spPr>
          <a:xfrm>
            <a:off x="5444359" y="1489014"/>
            <a:ext cx="0" cy="26536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72000" y="2779694"/>
            <a:ext cx="1749973" cy="3032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ENTERPRISE</a:t>
            </a:r>
            <a:endParaRPr lang="en-US" sz="1050" dirty="0">
              <a:solidFill>
                <a:schemeClr val="bg1">
                  <a:lumMod val="95000"/>
                  <a:lumOff val="5000"/>
                </a:schemeClr>
              </a:solidFill>
            </a:endParaRPr>
          </a:p>
        </p:txBody>
      </p:sp>
      <p:sp>
        <p:nvSpPr>
          <p:cNvPr id="18" name="Rectangle 17"/>
          <p:cNvSpPr/>
          <p:nvPr/>
        </p:nvSpPr>
        <p:spPr>
          <a:xfrm>
            <a:off x="4582509" y="3836694"/>
            <a:ext cx="1755228" cy="31744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Organization</a:t>
            </a:r>
            <a:endParaRPr lang="en-US" sz="1050" dirty="0">
              <a:solidFill>
                <a:schemeClr val="bg1">
                  <a:lumMod val="95000"/>
                  <a:lumOff val="5000"/>
                </a:schemeClr>
              </a:solidFill>
            </a:endParaRPr>
          </a:p>
        </p:txBody>
      </p:sp>
      <p:sp>
        <p:nvSpPr>
          <p:cNvPr id="20" name="Rectangle 19"/>
          <p:cNvSpPr/>
          <p:nvPr/>
        </p:nvSpPr>
        <p:spPr>
          <a:xfrm>
            <a:off x="1562100" y="4851185"/>
            <a:ext cx="1623848" cy="336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USER ACCOUNT DIRECTORY</a:t>
            </a:r>
            <a:endParaRPr lang="en-US" sz="1050" dirty="0">
              <a:solidFill>
                <a:schemeClr val="bg1">
                  <a:lumMod val="95000"/>
                  <a:lumOff val="5000"/>
                </a:schemeClr>
              </a:solidFill>
            </a:endParaRPr>
          </a:p>
        </p:txBody>
      </p:sp>
      <p:sp>
        <p:nvSpPr>
          <p:cNvPr id="21" name="Rectangle 20"/>
          <p:cNvSpPr/>
          <p:nvPr/>
        </p:nvSpPr>
        <p:spPr>
          <a:xfrm>
            <a:off x="4566745" y="4846514"/>
            <a:ext cx="1755228" cy="336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WORK QUEUE</a:t>
            </a:r>
            <a:endParaRPr lang="en-US" sz="1050" dirty="0">
              <a:solidFill>
                <a:schemeClr val="bg1">
                  <a:lumMod val="95000"/>
                  <a:lumOff val="5000"/>
                </a:schemeClr>
              </a:solidFill>
            </a:endParaRPr>
          </a:p>
        </p:txBody>
      </p:sp>
      <p:sp>
        <p:nvSpPr>
          <p:cNvPr id="22" name="Rectangle 21"/>
          <p:cNvSpPr/>
          <p:nvPr/>
        </p:nvSpPr>
        <p:spPr>
          <a:xfrm>
            <a:off x="7404538" y="4938263"/>
            <a:ext cx="1518744" cy="3421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PERSON DIRECTORY</a:t>
            </a:r>
            <a:endParaRPr lang="en-US" sz="1050" dirty="0">
              <a:solidFill>
                <a:schemeClr val="bg1">
                  <a:lumMod val="95000"/>
                  <a:lumOff val="5000"/>
                </a:schemeClr>
              </a:solidFill>
            </a:endParaRPr>
          </a:p>
        </p:txBody>
      </p:sp>
      <p:sp>
        <p:nvSpPr>
          <p:cNvPr id="23" name="Rectangle 22"/>
          <p:cNvSpPr/>
          <p:nvPr/>
        </p:nvSpPr>
        <p:spPr>
          <a:xfrm>
            <a:off x="1538452" y="5579170"/>
            <a:ext cx="1647496" cy="3053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USER ACCOUNT</a:t>
            </a:r>
            <a:endParaRPr lang="en-US" sz="1050" dirty="0">
              <a:solidFill>
                <a:schemeClr val="bg1">
                  <a:lumMod val="95000"/>
                  <a:lumOff val="5000"/>
                </a:schemeClr>
              </a:solidFill>
            </a:endParaRPr>
          </a:p>
        </p:txBody>
      </p:sp>
      <p:sp>
        <p:nvSpPr>
          <p:cNvPr id="24" name="Rectangle 23"/>
          <p:cNvSpPr/>
          <p:nvPr/>
        </p:nvSpPr>
        <p:spPr>
          <a:xfrm>
            <a:off x="4608785" y="5584718"/>
            <a:ext cx="1713187" cy="3053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WORK REQUEST</a:t>
            </a:r>
            <a:endParaRPr lang="en-US" sz="1050" dirty="0">
              <a:solidFill>
                <a:schemeClr val="bg1">
                  <a:lumMod val="95000"/>
                  <a:lumOff val="5000"/>
                </a:schemeClr>
              </a:solidFill>
            </a:endParaRPr>
          </a:p>
        </p:txBody>
      </p:sp>
      <p:sp>
        <p:nvSpPr>
          <p:cNvPr id="25" name="Rectangle 24"/>
          <p:cNvSpPr/>
          <p:nvPr/>
        </p:nvSpPr>
        <p:spPr>
          <a:xfrm>
            <a:off x="7404538" y="5584718"/>
            <a:ext cx="1560786" cy="3380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PERSON</a:t>
            </a:r>
            <a:endParaRPr lang="en-US" sz="1050" dirty="0">
              <a:solidFill>
                <a:schemeClr val="bg1">
                  <a:lumMod val="95000"/>
                  <a:lumOff val="5000"/>
                </a:schemeClr>
              </a:solidFill>
            </a:endParaRPr>
          </a:p>
        </p:txBody>
      </p:sp>
      <p:sp>
        <p:nvSpPr>
          <p:cNvPr id="26" name="Rectangle 25"/>
          <p:cNvSpPr/>
          <p:nvPr/>
        </p:nvSpPr>
        <p:spPr>
          <a:xfrm>
            <a:off x="116652" y="6227087"/>
            <a:ext cx="1596534" cy="34771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ROLE</a:t>
            </a:r>
            <a:endParaRPr lang="en-US" sz="1050" dirty="0">
              <a:solidFill>
                <a:schemeClr val="bg1">
                  <a:lumMod val="95000"/>
                  <a:lumOff val="5000"/>
                </a:schemeClr>
              </a:solidFill>
            </a:endParaRPr>
          </a:p>
        </p:txBody>
      </p:sp>
      <p:sp>
        <p:nvSpPr>
          <p:cNvPr id="27" name="Rectangle 26"/>
          <p:cNvSpPr/>
          <p:nvPr/>
        </p:nvSpPr>
        <p:spPr>
          <a:xfrm>
            <a:off x="2564524" y="6244787"/>
            <a:ext cx="1755228" cy="3123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PERSON</a:t>
            </a:r>
            <a:endParaRPr lang="en-US" sz="1050" dirty="0">
              <a:solidFill>
                <a:schemeClr val="bg1">
                  <a:lumMod val="95000"/>
                  <a:lumOff val="5000"/>
                </a:schemeClr>
              </a:solidFill>
            </a:endParaRPr>
          </a:p>
        </p:txBody>
      </p:sp>
      <p:sp>
        <p:nvSpPr>
          <p:cNvPr id="28" name="Rectangle 27"/>
          <p:cNvSpPr/>
          <p:nvPr/>
        </p:nvSpPr>
        <p:spPr>
          <a:xfrm>
            <a:off x="7404538" y="6227087"/>
            <a:ext cx="1560786" cy="3300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ADDRESS</a:t>
            </a:r>
            <a:endParaRPr lang="en-US" sz="1050" dirty="0">
              <a:solidFill>
                <a:schemeClr val="bg1">
                  <a:lumMod val="95000"/>
                  <a:lumOff val="5000"/>
                </a:schemeClr>
              </a:solidFill>
            </a:endParaRPr>
          </a:p>
        </p:txBody>
      </p:sp>
      <p:sp>
        <p:nvSpPr>
          <p:cNvPr id="29" name="Rectangle 28"/>
          <p:cNvSpPr/>
          <p:nvPr/>
        </p:nvSpPr>
        <p:spPr>
          <a:xfrm>
            <a:off x="7788165" y="2301765"/>
            <a:ext cx="1755228" cy="2365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STATE PHARMA CO.</a:t>
            </a:r>
            <a:endParaRPr lang="en-US" sz="1050" dirty="0">
              <a:solidFill>
                <a:schemeClr val="bg1">
                  <a:lumMod val="95000"/>
                  <a:lumOff val="5000"/>
                </a:schemeClr>
              </a:solidFill>
            </a:endParaRPr>
          </a:p>
        </p:txBody>
      </p:sp>
      <p:sp>
        <p:nvSpPr>
          <p:cNvPr id="30" name="Rectangle 29"/>
          <p:cNvSpPr/>
          <p:nvPr/>
        </p:nvSpPr>
        <p:spPr>
          <a:xfrm>
            <a:off x="7788165" y="2691957"/>
            <a:ext cx="1755228" cy="2222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CITY DISTRIBUTOR</a:t>
            </a:r>
            <a:endParaRPr lang="en-US" sz="1050" dirty="0">
              <a:solidFill>
                <a:schemeClr val="bg1">
                  <a:lumMod val="95000"/>
                  <a:lumOff val="5000"/>
                </a:schemeClr>
              </a:solidFill>
            </a:endParaRPr>
          </a:p>
        </p:txBody>
      </p:sp>
      <p:sp>
        <p:nvSpPr>
          <p:cNvPr id="31" name="Rectangle 30"/>
          <p:cNvSpPr/>
          <p:nvPr/>
        </p:nvSpPr>
        <p:spPr>
          <a:xfrm>
            <a:off x="7788165" y="1908202"/>
            <a:ext cx="1755228" cy="2398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CITY LAW AGENCY</a:t>
            </a:r>
            <a:endParaRPr lang="en-US" sz="1050" dirty="0">
              <a:solidFill>
                <a:schemeClr val="bg1">
                  <a:lumMod val="95000"/>
                  <a:lumOff val="5000"/>
                </a:schemeClr>
              </a:solidFill>
            </a:endParaRPr>
          </a:p>
        </p:txBody>
      </p:sp>
      <p:sp>
        <p:nvSpPr>
          <p:cNvPr id="34" name="Rectangle 33"/>
          <p:cNvSpPr/>
          <p:nvPr/>
        </p:nvSpPr>
        <p:spPr>
          <a:xfrm>
            <a:off x="7788165" y="3613109"/>
            <a:ext cx="1755228" cy="23655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CLINIC</a:t>
            </a:r>
            <a:endParaRPr lang="en-US" sz="1050" dirty="0">
              <a:solidFill>
                <a:schemeClr val="bg1">
                  <a:lumMod val="95000"/>
                  <a:lumOff val="5000"/>
                </a:schemeClr>
              </a:solidFill>
            </a:endParaRPr>
          </a:p>
        </p:txBody>
      </p:sp>
      <p:sp>
        <p:nvSpPr>
          <p:cNvPr id="35" name="Rectangle 34"/>
          <p:cNvSpPr/>
          <p:nvPr/>
        </p:nvSpPr>
        <p:spPr>
          <a:xfrm>
            <a:off x="7788165" y="3931893"/>
            <a:ext cx="1755228" cy="22225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HOSPITAL</a:t>
            </a:r>
            <a:endParaRPr lang="en-US" sz="1050" dirty="0">
              <a:solidFill>
                <a:schemeClr val="bg1">
                  <a:lumMod val="95000"/>
                  <a:lumOff val="5000"/>
                </a:schemeClr>
              </a:solidFill>
            </a:endParaRPr>
          </a:p>
        </p:txBody>
      </p:sp>
      <p:sp>
        <p:nvSpPr>
          <p:cNvPr id="36" name="Rectangle 35"/>
          <p:cNvSpPr/>
          <p:nvPr/>
        </p:nvSpPr>
        <p:spPr>
          <a:xfrm>
            <a:off x="7788165" y="3258878"/>
            <a:ext cx="1755228" cy="23984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PHARMACY</a:t>
            </a:r>
            <a:endParaRPr lang="en-US" sz="1050" dirty="0">
              <a:solidFill>
                <a:schemeClr val="bg1">
                  <a:lumMod val="95000"/>
                  <a:lumOff val="5000"/>
                </a:schemeClr>
              </a:solidFill>
            </a:endParaRPr>
          </a:p>
        </p:txBody>
      </p:sp>
      <p:sp>
        <p:nvSpPr>
          <p:cNvPr id="47" name="Rectangle 46"/>
          <p:cNvSpPr/>
          <p:nvPr/>
        </p:nvSpPr>
        <p:spPr>
          <a:xfrm>
            <a:off x="7788165" y="4242626"/>
            <a:ext cx="1755228" cy="22225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DISPENSARY</a:t>
            </a:r>
            <a:endParaRPr lang="en-US" sz="1050" dirty="0">
              <a:solidFill>
                <a:schemeClr val="bg1">
                  <a:lumMod val="95000"/>
                  <a:lumOff val="5000"/>
                </a:schemeClr>
              </a:solidFill>
            </a:endParaRPr>
          </a:p>
        </p:txBody>
      </p:sp>
      <p:sp>
        <p:nvSpPr>
          <p:cNvPr id="48" name="Rectangle 47"/>
          <p:cNvSpPr/>
          <p:nvPr/>
        </p:nvSpPr>
        <p:spPr>
          <a:xfrm>
            <a:off x="7788165" y="4546911"/>
            <a:ext cx="1755228" cy="22225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95000"/>
                    <a:lumOff val="5000"/>
                  </a:schemeClr>
                </a:solidFill>
              </a:rPr>
              <a:t>PATIENT</a:t>
            </a:r>
            <a:endParaRPr lang="en-US" sz="1050" dirty="0">
              <a:solidFill>
                <a:schemeClr val="bg1">
                  <a:lumMod val="95000"/>
                  <a:lumOff val="5000"/>
                </a:schemeClr>
              </a:solidFill>
            </a:endParaRPr>
          </a:p>
        </p:txBody>
      </p:sp>
      <p:cxnSp>
        <p:nvCxnSpPr>
          <p:cNvPr id="52" name="Straight Arrow Connector 51"/>
          <p:cNvCxnSpPr>
            <a:endCxn id="16" idx="0"/>
          </p:cNvCxnSpPr>
          <p:nvPr/>
        </p:nvCxnSpPr>
        <p:spPr>
          <a:xfrm>
            <a:off x="5444359" y="2213983"/>
            <a:ext cx="2628" cy="565711"/>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6" idx="2"/>
            <a:endCxn id="18" idx="0"/>
          </p:cNvCxnSpPr>
          <p:nvPr/>
        </p:nvCxnSpPr>
        <p:spPr>
          <a:xfrm>
            <a:off x="5446987" y="3082961"/>
            <a:ext cx="13136" cy="753733"/>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1" idx="0"/>
          </p:cNvCxnSpPr>
          <p:nvPr/>
        </p:nvCxnSpPr>
        <p:spPr>
          <a:xfrm>
            <a:off x="5437791" y="4151837"/>
            <a:ext cx="6568" cy="694677"/>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6" idx="3"/>
            <a:endCxn id="30" idx="1"/>
          </p:cNvCxnSpPr>
          <p:nvPr/>
        </p:nvCxnSpPr>
        <p:spPr>
          <a:xfrm flipV="1">
            <a:off x="6321973" y="2803082"/>
            <a:ext cx="1466192" cy="128246"/>
          </a:xfrm>
          <a:prstGeom prst="straightConnector1">
            <a:avLst/>
          </a:prstGeom>
          <a:ln>
            <a:solidFill>
              <a:schemeClr val="tx1">
                <a:lumMod val="9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6" idx="3"/>
            <a:endCxn id="29" idx="1"/>
          </p:cNvCxnSpPr>
          <p:nvPr/>
        </p:nvCxnSpPr>
        <p:spPr>
          <a:xfrm flipV="1">
            <a:off x="6321973" y="2420043"/>
            <a:ext cx="1466192" cy="511285"/>
          </a:xfrm>
          <a:prstGeom prst="straightConnector1">
            <a:avLst/>
          </a:prstGeom>
          <a:ln>
            <a:solidFill>
              <a:schemeClr val="tx1">
                <a:lumMod val="9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6" idx="3"/>
            <a:endCxn id="31" idx="1"/>
          </p:cNvCxnSpPr>
          <p:nvPr/>
        </p:nvCxnSpPr>
        <p:spPr>
          <a:xfrm flipV="1">
            <a:off x="6321973" y="2028123"/>
            <a:ext cx="1466192" cy="903205"/>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8" idx="3"/>
            <a:endCxn id="48" idx="1"/>
          </p:cNvCxnSpPr>
          <p:nvPr/>
        </p:nvCxnSpPr>
        <p:spPr>
          <a:xfrm>
            <a:off x="6337737" y="3995419"/>
            <a:ext cx="1450428" cy="662617"/>
          </a:xfrm>
          <a:prstGeom prst="straightConnector1">
            <a:avLst/>
          </a:prstGeom>
          <a:ln>
            <a:solidFill>
              <a:schemeClr val="tx1">
                <a:lumMod val="9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8" idx="3"/>
            <a:endCxn id="47" idx="1"/>
          </p:cNvCxnSpPr>
          <p:nvPr/>
        </p:nvCxnSpPr>
        <p:spPr>
          <a:xfrm>
            <a:off x="6337737" y="3995419"/>
            <a:ext cx="1450428" cy="358332"/>
          </a:xfrm>
          <a:prstGeom prst="straightConnector1">
            <a:avLst/>
          </a:prstGeom>
          <a:ln>
            <a:solidFill>
              <a:schemeClr val="tx1">
                <a:lumMod val="9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8" idx="3"/>
            <a:endCxn id="35" idx="1"/>
          </p:cNvCxnSpPr>
          <p:nvPr/>
        </p:nvCxnSpPr>
        <p:spPr>
          <a:xfrm>
            <a:off x="6337737" y="3995419"/>
            <a:ext cx="1450428" cy="47599"/>
          </a:xfrm>
          <a:prstGeom prst="straightConnector1">
            <a:avLst/>
          </a:prstGeom>
          <a:ln>
            <a:solidFill>
              <a:schemeClr val="tx1">
                <a:lumMod val="9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8" idx="3"/>
            <a:endCxn id="34" idx="1"/>
          </p:cNvCxnSpPr>
          <p:nvPr/>
        </p:nvCxnSpPr>
        <p:spPr>
          <a:xfrm flipV="1">
            <a:off x="6337737" y="3731387"/>
            <a:ext cx="1450428" cy="264032"/>
          </a:xfrm>
          <a:prstGeom prst="straightConnector1">
            <a:avLst/>
          </a:prstGeom>
          <a:ln>
            <a:solidFill>
              <a:schemeClr val="tx1">
                <a:lumMod val="9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8" idx="3"/>
            <a:endCxn id="36" idx="1"/>
          </p:cNvCxnSpPr>
          <p:nvPr/>
        </p:nvCxnSpPr>
        <p:spPr>
          <a:xfrm flipV="1">
            <a:off x="6337737" y="3378799"/>
            <a:ext cx="1450428" cy="616620"/>
          </a:xfrm>
          <a:prstGeom prst="straightConnector1">
            <a:avLst/>
          </a:prstGeom>
          <a:ln>
            <a:solidFill>
              <a:schemeClr val="tx1">
                <a:lumMod val="9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0" idx="2"/>
          </p:cNvCxnSpPr>
          <p:nvPr/>
        </p:nvCxnSpPr>
        <p:spPr>
          <a:xfrm>
            <a:off x="2374024" y="5187225"/>
            <a:ext cx="7883" cy="385451"/>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26" idx="0"/>
          </p:cNvCxnSpPr>
          <p:nvPr/>
        </p:nvCxnSpPr>
        <p:spPr>
          <a:xfrm flipH="1">
            <a:off x="914919" y="5922802"/>
            <a:ext cx="1251525" cy="304285"/>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2166444" y="5922802"/>
            <a:ext cx="851338" cy="304285"/>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5460123" y="5193719"/>
            <a:ext cx="7883" cy="385451"/>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22" idx="2"/>
            <a:endCxn id="25" idx="0"/>
          </p:cNvCxnSpPr>
          <p:nvPr/>
        </p:nvCxnSpPr>
        <p:spPr>
          <a:xfrm>
            <a:off x="8163910" y="5280433"/>
            <a:ext cx="21021" cy="304285"/>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5" idx="2"/>
            <a:endCxn id="28" idx="0"/>
          </p:cNvCxnSpPr>
          <p:nvPr/>
        </p:nvCxnSpPr>
        <p:spPr>
          <a:xfrm>
            <a:off x="8184931" y="5922802"/>
            <a:ext cx="0" cy="304285"/>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6337737" y="4011303"/>
            <a:ext cx="1566042" cy="910765"/>
          </a:xfrm>
          <a:prstGeom prst="straightConnector1">
            <a:avLst/>
          </a:prstGeom>
          <a:ln>
            <a:solidFill>
              <a:schemeClr val="tx1">
                <a:lumMod val="9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8" idx="1"/>
            <a:endCxn id="20" idx="0"/>
          </p:cNvCxnSpPr>
          <p:nvPr/>
        </p:nvCxnSpPr>
        <p:spPr>
          <a:xfrm rot="10800000" flipV="1">
            <a:off x="2374025" y="3995419"/>
            <a:ext cx="2208485" cy="855766"/>
          </a:xfrm>
          <a:prstGeom prst="bentConnector2">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flipV="1">
            <a:off x="2362200" y="676000"/>
            <a:ext cx="1957551" cy="8637"/>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2" name="Elbow Connector 131"/>
          <p:cNvCxnSpPr/>
          <p:nvPr/>
        </p:nvCxnSpPr>
        <p:spPr>
          <a:xfrm rot="16200000" flipH="1">
            <a:off x="1847502" y="1179163"/>
            <a:ext cx="3270729" cy="2220309"/>
          </a:xfrm>
          <a:prstGeom prst="bentConnector2">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8296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inVertical)">
                                      <p:cBhvr>
                                        <p:cTn id="43" dur="500"/>
                                        <p:tgtEl>
                                          <p:spTgt spid="2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arn(inVertical)">
                                      <p:cBhvr>
                                        <p:cTn id="55" dur="500"/>
                                        <p:tgtEl>
                                          <p:spTgt spid="29"/>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barn(inVertical)">
                                      <p:cBhvr>
                                        <p:cTn id="58" dur="500"/>
                                        <p:tgtEl>
                                          <p:spTgt spid="30"/>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arn(inVertical)">
                                      <p:cBhvr>
                                        <p:cTn id="61" dur="500"/>
                                        <p:tgtEl>
                                          <p:spTgt spid="31"/>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arn(inVertical)">
                                      <p:cBhvr>
                                        <p:cTn id="64" dur="500"/>
                                        <p:tgtEl>
                                          <p:spTgt spid="34"/>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arn(inVertical)">
                                      <p:cBhvr>
                                        <p:cTn id="67" dur="500"/>
                                        <p:tgtEl>
                                          <p:spTgt spid="3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barn(inVertical)">
                                      <p:cBhvr>
                                        <p:cTn id="70" dur="500"/>
                                        <p:tgtEl>
                                          <p:spTgt spid="3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barn(inVertical)">
                                      <p:cBhvr>
                                        <p:cTn id="73" dur="500"/>
                                        <p:tgtEl>
                                          <p:spTgt spid="47"/>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arn(inVertical)">
                                      <p:cBhvr>
                                        <p:cTn id="76" dur="500"/>
                                        <p:tgtEl>
                                          <p:spTgt spid="48"/>
                                        </p:tgtEl>
                                      </p:cBhvr>
                                    </p:animEffect>
                                  </p:childTnLst>
                                </p:cTn>
                              </p:par>
                              <p:par>
                                <p:cTn id="77" presetID="16" presetClass="entr" presetSubtype="21"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barn(inVertical)">
                                      <p:cBhvr>
                                        <p:cTn id="79" dur="500"/>
                                        <p:tgtEl>
                                          <p:spTgt spid="52"/>
                                        </p:tgtEl>
                                      </p:cBhvr>
                                    </p:animEffect>
                                  </p:childTnLst>
                                </p:cTn>
                              </p:par>
                              <p:par>
                                <p:cTn id="80" presetID="16" presetClass="entr" presetSubtype="21" fill="hold"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barn(inVertical)">
                                      <p:cBhvr>
                                        <p:cTn id="82" dur="500"/>
                                        <p:tgtEl>
                                          <p:spTgt spid="54"/>
                                        </p:tgtEl>
                                      </p:cBhvr>
                                    </p:animEffect>
                                  </p:childTnLst>
                                </p:cTn>
                              </p:par>
                              <p:par>
                                <p:cTn id="83" presetID="16" presetClass="entr" presetSubtype="21"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arn(inVertical)">
                                      <p:cBhvr>
                                        <p:cTn id="85" dur="500"/>
                                        <p:tgtEl>
                                          <p:spTgt spid="57"/>
                                        </p:tgtEl>
                                      </p:cBhvr>
                                    </p:animEffect>
                                  </p:childTnLst>
                                </p:cTn>
                              </p:par>
                              <p:par>
                                <p:cTn id="86" presetID="16" presetClass="entr" presetSubtype="21" fill="hold" nodeType="with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barn(inVertical)">
                                      <p:cBhvr>
                                        <p:cTn id="88" dur="500"/>
                                        <p:tgtEl>
                                          <p:spTgt spid="64"/>
                                        </p:tgtEl>
                                      </p:cBhvr>
                                    </p:animEffect>
                                  </p:childTnLst>
                                </p:cTn>
                              </p:par>
                              <p:par>
                                <p:cTn id="89" presetID="16" presetClass="entr" presetSubtype="21" fill="hold"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barn(inVertical)">
                                      <p:cBhvr>
                                        <p:cTn id="91" dur="500"/>
                                        <p:tgtEl>
                                          <p:spTgt spid="67"/>
                                        </p:tgtEl>
                                      </p:cBhvr>
                                    </p:animEffect>
                                  </p:childTnLst>
                                </p:cTn>
                              </p:par>
                              <p:par>
                                <p:cTn id="92" presetID="16" presetClass="entr" presetSubtype="21"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barn(inVertical)">
                                      <p:cBhvr>
                                        <p:cTn id="94" dur="500"/>
                                        <p:tgtEl>
                                          <p:spTgt spid="70"/>
                                        </p:tgtEl>
                                      </p:cBhvr>
                                    </p:animEffect>
                                  </p:childTnLst>
                                </p:cTn>
                              </p:par>
                              <p:par>
                                <p:cTn id="95" presetID="16" presetClass="entr" presetSubtype="21"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barn(inVertical)">
                                      <p:cBhvr>
                                        <p:cTn id="97" dur="500"/>
                                        <p:tgtEl>
                                          <p:spTgt spid="73"/>
                                        </p:tgtEl>
                                      </p:cBhvr>
                                    </p:animEffect>
                                  </p:childTnLst>
                                </p:cTn>
                              </p:par>
                              <p:par>
                                <p:cTn id="98" presetID="16" presetClass="entr" presetSubtype="21" fill="hold" nodeType="withEffect">
                                  <p:stCondLst>
                                    <p:cond delay="0"/>
                                  </p:stCondLst>
                                  <p:childTnLst>
                                    <p:set>
                                      <p:cBhvr>
                                        <p:cTn id="99" dur="1" fill="hold">
                                          <p:stCondLst>
                                            <p:cond delay="0"/>
                                          </p:stCondLst>
                                        </p:cTn>
                                        <p:tgtEl>
                                          <p:spTgt spid="76"/>
                                        </p:tgtEl>
                                        <p:attrNameLst>
                                          <p:attrName>style.visibility</p:attrName>
                                        </p:attrNameLst>
                                      </p:cBhvr>
                                      <p:to>
                                        <p:strVal val="visible"/>
                                      </p:to>
                                    </p:set>
                                    <p:animEffect transition="in" filter="barn(inVertical)">
                                      <p:cBhvr>
                                        <p:cTn id="100" dur="500"/>
                                        <p:tgtEl>
                                          <p:spTgt spid="76"/>
                                        </p:tgtEl>
                                      </p:cBhvr>
                                    </p:animEffect>
                                  </p:childTnLst>
                                </p:cTn>
                              </p:par>
                              <p:par>
                                <p:cTn id="101" presetID="16" presetClass="entr" presetSubtype="21" fill="hold" nodeType="with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barn(inVertical)">
                                      <p:cBhvr>
                                        <p:cTn id="103" dur="500"/>
                                        <p:tgtEl>
                                          <p:spTgt spid="79"/>
                                        </p:tgtEl>
                                      </p:cBhvr>
                                    </p:animEffect>
                                  </p:childTnLst>
                                </p:cTn>
                              </p:par>
                              <p:par>
                                <p:cTn id="104" presetID="16" presetClass="entr" presetSubtype="21" fill="hold" nodeType="withEffect">
                                  <p:stCondLst>
                                    <p:cond delay="0"/>
                                  </p:stCondLst>
                                  <p:childTnLst>
                                    <p:set>
                                      <p:cBhvr>
                                        <p:cTn id="105" dur="1" fill="hold">
                                          <p:stCondLst>
                                            <p:cond delay="0"/>
                                          </p:stCondLst>
                                        </p:cTn>
                                        <p:tgtEl>
                                          <p:spTgt spid="82"/>
                                        </p:tgtEl>
                                        <p:attrNameLst>
                                          <p:attrName>style.visibility</p:attrName>
                                        </p:attrNameLst>
                                      </p:cBhvr>
                                      <p:to>
                                        <p:strVal val="visible"/>
                                      </p:to>
                                    </p:set>
                                    <p:animEffect transition="in" filter="barn(inVertical)">
                                      <p:cBhvr>
                                        <p:cTn id="106" dur="500"/>
                                        <p:tgtEl>
                                          <p:spTgt spid="82"/>
                                        </p:tgtEl>
                                      </p:cBhvr>
                                    </p:animEffect>
                                  </p:childTnLst>
                                </p:cTn>
                              </p:par>
                              <p:par>
                                <p:cTn id="107" presetID="16" presetClass="entr" presetSubtype="21"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barn(inVertical)">
                                      <p:cBhvr>
                                        <p:cTn id="109" dur="500"/>
                                        <p:tgtEl>
                                          <p:spTgt spid="84"/>
                                        </p:tgtEl>
                                      </p:cBhvr>
                                    </p:animEffect>
                                  </p:childTnLst>
                                </p:cTn>
                              </p:par>
                              <p:par>
                                <p:cTn id="110" presetID="16" presetClass="entr" presetSubtype="21" fill="hold" nodeType="withEffect">
                                  <p:stCondLst>
                                    <p:cond delay="0"/>
                                  </p:stCondLst>
                                  <p:childTnLst>
                                    <p:set>
                                      <p:cBhvr>
                                        <p:cTn id="111" dur="1" fill="hold">
                                          <p:stCondLst>
                                            <p:cond delay="0"/>
                                          </p:stCondLst>
                                        </p:cTn>
                                        <p:tgtEl>
                                          <p:spTgt spid="95"/>
                                        </p:tgtEl>
                                        <p:attrNameLst>
                                          <p:attrName>style.visibility</p:attrName>
                                        </p:attrNameLst>
                                      </p:cBhvr>
                                      <p:to>
                                        <p:strVal val="visible"/>
                                      </p:to>
                                    </p:set>
                                    <p:animEffect transition="in" filter="barn(inVertical)">
                                      <p:cBhvr>
                                        <p:cTn id="112" dur="500"/>
                                        <p:tgtEl>
                                          <p:spTgt spid="95"/>
                                        </p:tgtEl>
                                      </p:cBhvr>
                                    </p:animEffect>
                                  </p:childTnLst>
                                </p:cTn>
                              </p:par>
                              <p:par>
                                <p:cTn id="113" presetID="16" presetClass="entr" presetSubtype="21" fill="hold" nodeType="withEffect">
                                  <p:stCondLst>
                                    <p:cond delay="0"/>
                                  </p:stCondLst>
                                  <p:childTnLst>
                                    <p:set>
                                      <p:cBhvr>
                                        <p:cTn id="114" dur="1" fill="hold">
                                          <p:stCondLst>
                                            <p:cond delay="0"/>
                                          </p:stCondLst>
                                        </p:cTn>
                                        <p:tgtEl>
                                          <p:spTgt spid="99"/>
                                        </p:tgtEl>
                                        <p:attrNameLst>
                                          <p:attrName>style.visibility</p:attrName>
                                        </p:attrNameLst>
                                      </p:cBhvr>
                                      <p:to>
                                        <p:strVal val="visible"/>
                                      </p:to>
                                    </p:set>
                                    <p:animEffect transition="in" filter="barn(inVertical)">
                                      <p:cBhvr>
                                        <p:cTn id="115" dur="500"/>
                                        <p:tgtEl>
                                          <p:spTgt spid="99"/>
                                        </p:tgtEl>
                                      </p:cBhvr>
                                    </p:animEffect>
                                  </p:childTnLst>
                                </p:cTn>
                              </p:par>
                              <p:par>
                                <p:cTn id="116" presetID="16" presetClass="entr" presetSubtype="21" fill="hold" nodeType="withEffect">
                                  <p:stCondLst>
                                    <p:cond delay="0"/>
                                  </p:stCondLst>
                                  <p:childTnLst>
                                    <p:set>
                                      <p:cBhvr>
                                        <p:cTn id="117" dur="1" fill="hold">
                                          <p:stCondLst>
                                            <p:cond delay="0"/>
                                          </p:stCondLst>
                                        </p:cTn>
                                        <p:tgtEl>
                                          <p:spTgt spid="101"/>
                                        </p:tgtEl>
                                        <p:attrNameLst>
                                          <p:attrName>style.visibility</p:attrName>
                                        </p:attrNameLst>
                                      </p:cBhvr>
                                      <p:to>
                                        <p:strVal val="visible"/>
                                      </p:to>
                                    </p:set>
                                    <p:animEffect transition="in" filter="barn(inVertical)">
                                      <p:cBhvr>
                                        <p:cTn id="118" dur="500"/>
                                        <p:tgtEl>
                                          <p:spTgt spid="101"/>
                                        </p:tgtEl>
                                      </p:cBhvr>
                                    </p:animEffect>
                                  </p:childTnLst>
                                </p:cTn>
                              </p:par>
                              <p:par>
                                <p:cTn id="119" presetID="16" presetClass="entr" presetSubtype="21" fill="hold" nodeType="withEffect">
                                  <p:stCondLst>
                                    <p:cond delay="0"/>
                                  </p:stCondLst>
                                  <p:childTnLst>
                                    <p:set>
                                      <p:cBhvr>
                                        <p:cTn id="120" dur="1" fill="hold">
                                          <p:stCondLst>
                                            <p:cond delay="0"/>
                                          </p:stCondLst>
                                        </p:cTn>
                                        <p:tgtEl>
                                          <p:spTgt spid="103"/>
                                        </p:tgtEl>
                                        <p:attrNameLst>
                                          <p:attrName>style.visibility</p:attrName>
                                        </p:attrNameLst>
                                      </p:cBhvr>
                                      <p:to>
                                        <p:strVal val="visible"/>
                                      </p:to>
                                    </p:set>
                                    <p:animEffect transition="in" filter="barn(inVertical)">
                                      <p:cBhvr>
                                        <p:cTn id="121" dur="500"/>
                                        <p:tgtEl>
                                          <p:spTgt spid="103"/>
                                        </p:tgtEl>
                                      </p:cBhvr>
                                    </p:animEffect>
                                  </p:childTnLst>
                                </p:cTn>
                              </p:par>
                              <p:par>
                                <p:cTn id="122" presetID="16" presetClass="entr" presetSubtype="21" fill="hold" nodeType="withEffect">
                                  <p:stCondLst>
                                    <p:cond delay="0"/>
                                  </p:stCondLst>
                                  <p:childTnLst>
                                    <p:set>
                                      <p:cBhvr>
                                        <p:cTn id="123" dur="1" fill="hold">
                                          <p:stCondLst>
                                            <p:cond delay="0"/>
                                          </p:stCondLst>
                                        </p:cTn>
                                        <p:tgtEl>
                                          <p:spTgt spid="104"/>
                                        </p:tgtEl>
                                        <p:attrNameLst>
                                          <p:attrName>style.visibility</p:attrName>
                                        </p:attrNameLst>
                                      </p:cBhvr>
                                      <p:to>
                                        <p:strVal val="visible"/>
                                      </p:to>
                                    </p:set>
                                    <p:animEffect transition="in" filter="barn(inVertical)">
                                      <p:cBhvr>
                                        <p:cTn id="124" dur="500"/>
                                        <p:tgtEl>
                                          <p:spTgt spid="104"/>
                                        </p:tgtEl>
                                      </p:cBhvr>
                                    </p:animEffect>
                                  </p:childTnLst>
                                </p:cTn>
                              </p:par>
                              <p:par>
                                <p:cTn id="125" presetID="16" presetClass="entr" presetSubtype="21" fill="hold" nodeType="withEffect">
                                  <p:stCondLst>
                                    <p:cond delay="0"/>
                                  </p:stCondLst>
                                  <p:childTnLst>
                                    <p:set>
                                      <p:cBhvr>
                                        <p:cTn id="126" dur="1" fill="hold">
                                          <p:stCondLst>
                                            <p:cond delay="0"/>
                                          </p:stCondLst>
                                        </p:cTn>
                                        <p:tgtEl>
                                          <p:spTgt spid="108"/>
                                        </p:tgtEl>
                                        <p:attrNameLst>
                                          <p:attrName>style.visibility</p:attrName>
                                        </p:attrNameLst>
                                      </p:cBhvr>
                                      <p:to>
                                        <p:strVal val="visible"/>
                                      </p:to>
                                    </p:set>
                                    <p:animEffect transition="in" filter="barn(inVertical)">
                                      <p:cBhvr>
                                        <p:cTn id="127" dur="500"/>
                                        <p:tgtEl>
                                          <p:spTgt spid="108"/>
                                        </p:tgtEl>
                                      </p:cBhvr>
                                    </p:animEffect>
                                  </p:childTnLst>
                                </p:cTn>
                              </p:par>
                              <p:par>
                                <p:cTn id="128" presetID="16" presetClass="entr" presetSubtype="21" fill="hold" nodeType="withEffect">
                                  <p:stCondLst>
                                    <p:cond delay="0"/>
                                  </p:stCondLst>
                                  <p:childTnLst>
                                    <p:set>
                                      <p:cBhvr>
                                        <p:cTn id="129" dur="1" fill="hold">
                                          <p:stCondLst>
                                            <p:cond delay="0"/>
                                          </p:stCondLst>
                                        </p:cTn>
                                        <p:tgtEl>
                                          <p:spTgt spid="114"/>
                                        </p:tgtEl>
                                        <p:attrNameLst>
                                          <p:attrName>style.visibility</p:attrName>
                                        </p:attrNameLst>
                                      </p:cBhvr>
                                      <p:to>
                                        <p:strVal val="visible"/>
                                      </p:to>
                                    </p:set>
                                    <p:animEffect transition="in" filter="barn(inVertical)">
                                      <p:cBhvr>
                                        <p:cTn id="130" dur="500"/>
                                        <p:tgtEl>
                                          <p:spTgt spid="114"/>
                                        </p:tgtEl>
                                      </p:cBhvr>
                                    </p:animEffect>
                                  </p:childTnLst>
                                </p:cTn>
                              </p:par>
                              <p:par>
                                <p:cTn id="131" presetID="16" presetClass="entr" presetSubtype="21" fill="hold" nodeType="withEffect">
                                  <p:stCondLst>
                                    <p:cond delay="0"/>
                                  </p:stCondLst>
                                  <p:childTnLst>
                                    <p:set>
                                      <p:cBhvr>
                                        <p:cTn id="132" dur="1" fill="hold">
                                          <p:stCondLst>
                                            <p:cond delay="0"/>
                                          </p:stCondLst>
                                        </p:cTn>
                                        <p:tgtEl>
                                          <p:spTgt spid="121"/>
                                        </p:tgtEl>
                                        <p:attrNameLst>
                                          <p:attrName>style.visibility</p:attrName>
                                        </p:attrNameLst>
                                      </p:cBhvr>
                                      <p:to>
                                        <p:strVal val="visible"/>
                                      </p:to>
                                    </p:set>
                                    <p:animEffect transition="in" filter="barn(inVertical)">
                                      <p:cBhvr>
                                        <p:cTn id="133" dur="500"/>
                                        <p:tgtEl>
                                          <p:spTgt spid="121"/>
                                        </p:tgtEl>
                                      </p:cBhvr>
                                    </p:animEffect>
                                  </p:childTnLst>
                                </p:cTn>
                              </p:par>
                              <p:par>
                                <p:cTn id="134" presetID="16" presetClass="entr" presetSubtype="21" fill="hold" nodeType="withEffect">
                                  <p:stCondLst>
                                    <p:cond delay="0"/>
                                  </p:stCondLst>
                                  <p:childTnLst>
                                    <p:set>
                                      <p:cBhvr>
                                        <p:cTn id="135" dur="1" fill="hold">
                                          <p:stCondLst>
                                            <p:cond delay="0"/>
                                          </p:stCondLst>
                                        </p:cTn>
                                        <p:tgtEl>
                                          <p:spTgt spid="129"/>
                                        </p:tgtEl>
                                        <p:attrNameLst>
                                          <p:attrName>style.visibility</p:attrName>
                                        </p:attrNameLst>
                                      </p:cBhvr>
                                      <p:to>
                                        <p:strVal val="visible"/>
                                      </p:to>
                                    </p:set>
                                    <p:animEffect transition="in" filter="barn(inVertical)">
                                      <p:cBhvr>
                                        <p:cTn id="136" dur="500"/>
                                        <p:tgtEl>
                                          <p:spTgt spid="129"/>
                                        </p:tgtEl>
                                      </p:cBhvr>
                                    </p:animEffect>
                                  </p:childTnLst>
                                </p:cTn>
                              </p:par>
                              <p:par>
                                <p:cTn id="137" presetID="16" presetClass="entr" presetSubtype="21" fill="hold" nodeType="with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barn(inVertical)">
                                      <p:cBhvr>
                                        <p:cTn id="139"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animBg="1"/>
      <p:bldP spid="16"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4" grpId="0" animBg="1"/>
      <p:bldP spid="35" grpId="0" animBg="1"/>
      <p:bldP spid="36" grpId="0" animBg="1"/>
      <p:bldP spid="47"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56" y="157071"/>
            <a:ext cx="11675953" cy="683758"/>
          </a:xfrm>
          <a:solidFill>
            <a:schemeClr val="accent4">
              <a:lumMod val="60000"/>
              <a:lumOff val="40000"/>
            </a:schemeClr>
          </a:solidFill>
        </p:spPr>
        <p:txBody>
          <a:bodyPr/>
          <a:lstStyle/>
          <a:p>
            <a:r>
              <a:rPr lang="en-US" b="1" dirty="0" smtClean="0">
                <a:solidFill>
                  <a:schemeClr val="bg1"/>
                </a:solidFill>
              </a:rPr>
              <a:t>USE CASE (LAW AGENCY)</a:t>
            </a:r>
            <a:endParaRPr lang="en-US" b="1" dirty="0">
              <a:solidFill>
                <a:schemeClr val="bg1"/>
              </a:solidFill>
            </a:endParaRPr>
          </a:p>
        </p:txBody>
      </p:sp>
      <p:sp>
        <p:nvSpPr>
          <p:cNvPr id="3" name="Title 1"/>
          <p:cNvSpPr txBox="1">
            <a:spLocks/>
          </p:cNvSpPr>
          <p:nvPr/>
        </p:nvSpPr>
        <p:spPr>
          <a:xfrm>
            <a:off x="221755" y="840828"/>
            <a:ext cx="11675953" cy="2900855"/>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800" dirty="0" smtClean="0">
                <a:solidFill>
                  <a:schemeClr val="bg1"/>
                </a:solidFill>
              </a:rPr>
              <a:t>GLOBAL LAW AGENCY</a:t>
            </a:r>
          </a:p>
          <a:p>
            <a:r>
              <a:rPr lang="en-US" sz="2000" dirty="0" smtClean="0">
                <a:solidFill>
                  <a:schemeClr val="bg1">
                    <a:lumMod val="95000"/>
                    <a:lumOff val="5000"/>
                  </a:schemeClr>
                </a:solidFill>
              </a:rPr>
              <a:t>	 -MANAGE INTERNATIONAL PHARMACEUTICAL COMPANY.</a:t>
            </a:r>
          </a:p>
          <a:p>
            <a:r>
              <a:rPr lang="en-US" sz="2000" dirty="0"/>
              <a:t>	</a:t>
            </a:r>
            <a:r>
              <a:rPr lang="en-US" sz="2000" dirty="0" smtClean="0"/>
              <a:t>	# REGISTER NEW </a:t>
            </a:r>
            <a:r>
              <a:rPr lang="en-US" sz="2000" dirty="0"/>
              <a:t>INTERNATIONAL PHARMACEUTICAL COMPANY</a:t>
            </a:r>
            <a:r>
              <a:rPr lang="en-US" sz="2000" dirty="0" smtClean="0"/>
              <a:t>.</a:t>
            </a:r>
          </a:p>
          <a:p>
            <a:r>
              <a:rPr lang="en-US" sz="2000" dirty="0"/>
              <a:t>	</a:t>
            </a:r>
            <a:r>
              <a:rPr lang="en-US" sz="2000" dirty="0" smtClean="0"/>
              <a:t>	# TRACK MEDICINE.</a:t>
            </a:r>
          </a:p>
          <a:p>
            <a:r>
              <a:rPr lang="en-US" sz="2000" dirty="0"/>
              <a:t>	</a:t>
            </a:r>
            <a:r>
              <a:rPr lang="en-US" sz="2000" dirty="0" smtClean="0"/>
              <a:t>	# Manage License.</a:t>
            </a:r>
          </a:p>
          <a:p>
            <a:r>
              <a:rPr lang="en-US" sz="2000" dirty="0"/>
              <a:t>	</a:t>
            </a:r>
            <a:r>
              <a:rPr lang="en-US" sz="2000" dirty="0" smtClean="0"/>
              <a:t>	# MANAGE PHARMA COMPANY REQUEST.</a:t>
            </a:r>
          </a:p>
          <a:p>
            <a:r>
              <a:rPr lang="en-US" sz="2000" dirty="0" smtClean="0">
                <a:solidFill>
                  <a:schemeClr val="bg1">
                    <a:lumMod val="95000"/>
                    <a:lumOff val="5000"/>
                  </a:schemeClr>
                </a:solidFill>
              </a:rPr>
              <a:t>	-MANAGE REGIONAL LAW ENFORCEMENT AGENCIES.</a:t>
            </a:r>
          </a:p>
          <a:p>
            <a:r>
              <a:rPr lang="en-US" sz="2000" dirty="0"/>
              <a:t>	</a:t>
            </a:r>
            <a:r>
              <a:rPr lang="en-US" sz="2000" dirty="0" smtClean="0"/>
              <a:t>	# </a:t>
            </a:r>
            <a:r>
              <a:rPr lang="en-US" sz="2000" dirty="0"/>
              <a:t>REGISTER </a:t>
            </a:r>
            <a:r>
              <a:rPr lang="en-US" sz="2000" dirty="0" smtClean="0"/>
              <a:t>REGIONAL LAW AGENCY.</a:t>
            </a:r>
            <a:endParaRPr lang="en-US" sz="2000" dirty="0"/>
          </a:p>
          <a:p>
            <a:r>
              <a:rPr lang="en-US" sz="2000" dirty="0"/>
              <a:t>	</a:t>
            </a:r>
            <a:r>
              <a:rPr lang="en-US" sz="2000" dirty="0" smtClean="0"/>
              <a:t>	# MANAGE REQUEST.</a:t>
            </a:r>
            <a:r>
              <a:rPr lang="en-US" sz="2000" dirty="0"/>
              <a:t>	</a:t>
            </a:r>
          </a:p>
        </p:txBody>
      </p:sp>
      <p:sp>
        <p:nvSpPr>
          <p:cNvPr id="5" name="Title 1"/>
          <p:cNvSpPr txBox="1">
            <a:spLocks/>
          </p:cNvSpPr>
          <p:nvPr/>
        </p:nvSpPr>
        <p:spPr>
          <a:xfrm>
            <a:off x="221755" y="3741684"/>
            <a:ext cx="11675953" cy="2039006"/>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800" dirty="0" smtClean="0">
                <a:solidFill>
                  <a:schemeClr val="bg1"/>
                </a:solidFill>
              </a:rPr>
              <a:t>REGIONAL LAW AGENCY</a:t>
            </a:r>
          </a:p>
          <a:p>
            <a:r>
              <a:rPr lang="en-US" sz="2000" dirty="0" smtClean="0">
                <a:solidFill>
                  <a:schemeClr val="bg1">
                    <a:lumMod val="95000"/>
                    <a:lumOff val="5000"/>
                  </a:schemeClr>
                </a:solidFill>
              </a:rPr>
              <a:t>	- MANAGE REGIONAL PHARMACEUTICAL COMPANY.</a:t>
            </a:r>
          </a:p>
          <a:p>
            <a:r>
              <a:rPr lang="en-US" sz="2000" dirty="0" smtClean="0">
                <a:solidFill>
                  <a:schemeClr val="bg1">
                    <a:lumMod val="95000"/>
                    <a:lumOff val="5000"/>
                  </a:schemeClr>
                </a:solidFill>
              </a:rPr>
              <a:t>	- MANAGE NATIONAL LAW ENFORCEMENT AGENCIES.</a:t>
            </a:r>
          </a:p>
          <a:p>
            <a:r>
              <a:rPr lang="en-US" sz="2000" dirty="0" smtClean="0">
                <a:solidFill>
                  <a:schemeClr val="bg1">
                    <a:lumMod val="95000"/>
                    <a:lumOff val="5000"/>
                  </a:schemeClr>
                </a:solidFill>
              </a:rPr>
              <a:t> 	- MANAGE REGIONAL DISTRIBUTORS.</a:t>
            </a:r>
          </a:p>
          <a:p>
            <a:r>
              <a:rPr lang="en-US" sz="2000" dirty="0">
                <a:solidFill>
                  <a:schemeClr val="bg1">
                    <a:lumMod val="95000"/>
                    <a:lumOff val="5000"/>
                  </a:schemeClr>
                </a:solidFill>
              </a:rPr>
              <a:t>	</a:t>
            </a:r>
            <a:r>
              <a:rPr lang="en-US" sz="2000" dirty="0" smtClean="0">
                <a:solidFill>
                  <a:schemeClr val="bg1">
                    <a:lumMod val="95000"/>
                    <a:lumOff val="5000"/>
                  </a:schemeClr>
                </a:solidFill>
              </a:rPr>
              <a:t>- create CASE (SEND REQUEST TO GLOBAL AGENCY).</a:t>
            </a:r>
          </a:p>
          <a:p>
            <a:r>
              <a:rPr lang="en-US" sz="2000" dirty="0">
                <a:solidFill>
                  <a:schemeClr val="bg1">
                    <a:lumMod val="95000"/>
                    <a:lumOff val="5000"/>
                  </a:schemeClr>
                </a:solidFill>
              </a:rPr>
              <a:t>	</a:t>
            </a:r>
            <a:r>
              <a:rPr lang="en-US" sz="2000" dirty="0" smtClean="0">
                <a:solidFill>
                  <a:schemeClr val="bg1">
                    <a:lumMod val="95000"/>
                    <a:lumOff val="5000"/>
                  </a:schemeClr>
                </a:solidFill>
              </a:rPr>
              <a:t>- UPDATE CONATCT.</a:t>
            </a:r>
            <a:endParaRPr lang="en-US" sz="2000" dirty="0"/>
          </a:p>
        </p:txBody>
      </p:sp>
    </p:spTree>
    <p:extLst>
      <p:ext uri="{BB962C8B-B14F-4D97-AF65-F5344CB8AC3E}">
        <p14:creationId xmlns:p14="http://schemas.microsoft.com/office/powerpoint/2010/main" val="4033615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 calcmode="lin" valueType="num">
                                      <p:cBhvr additive="base">
                                        <p:cTn id="4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anim calcmode="lin" valueType="num">
                                      <p:cBhvr additive="base">
                                        <p:cTn id="4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 calcmode="lin" valueType="num">
                                      <p:cBhvr additive="base">
                                        <p:cTn id="5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 calcmode="lin" valueType="num">
                                      <p:cBhvr additive="base">
                                        <p:cTn id="5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 calcmode="lin" valueType="num">
                                      <p:cBhvr additive="base">
                                        <p:cTn id="6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xEl>
                                              <p:pRg st="5" end="5"/>
                                            </p:txEl>
                                          </p:spTgt>
                                        </p:tgtEl>
                                        <p:attrNameLst>
                                          <p:attrName>style.visibility</p:attrName>
                                        </p:attrNameLst>
                                      </p:cBhvr>
                                      <p:to>
                                        <p:strVal val="visible"/>
                                      </p:to>
                                    </p:set>
                                    <p:anim calcmode="lin" valueType="num">
                                      <p:cBhvr additive="base">
                                        <p:cTn id="6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35" y="157070"/>
            <a:ext cx="11581362" cy="673247"/>
          </a:xfrm>
          <a:solidFill>
            <a:schemeClr val="accent4">
              <a:lumMod val="60000"/>
              <a:lumOff val="40000"/>
            </a:schemeClr>
          </a:solidFill>
        </p:spPr>
        <p:txBody>
          <a:bodyPr/>
          <a:lstStyle/>
          <a:p>
            <a:r>
              <a:rPr lang="en-US" b="1" dirty="0" smtClean="0">
                <a:solidFill>
                  <a:schemeClr val="bg1"/>
                </a:solidFill>
              </a:rPr>
              <a:t>USE </a:t>
            </a:r>
            <a:r>
              <a:rPr lang="en-US" b="1" dirty="0">
                <a:solidFill>
                  <a:schemeClr val="bg1"/>
                </a:solidFill>
              </a:rPr>
              <a:t>CASE (LAW AGENCY</a:t>
            </a:r>
            <a:r>
              <a:rPr lang="en-US" b="1" dirty="0" smtClean="0">
                <a:solidFill>
                  <a:schemeClr val="bg1"/>
                </a:solidFill>
              </a:rPr>
              <a:t>)  CONTINUED…….</a:t>
            </a:r>
            <a:endParaRPr lang="en-US" dirty="0"/>
          </a:p>
        </p:txBody>
      </p:sp>
      <p:sp>
        <p:nvSpPr>
          <p:cNvPr id="4" name="Title 1"/>
          <p:cNvSpPr txBox="1">
            <a:spLocks/>
          </p:cNvSpPr>
          <p:nvPr/>
        </p:nvSpPr>
        <p:spPr>
          <a:xfrm>
            <a:off x="79866" y="924910"/>
            <a:ext cx="11486770" cy="2144111"/>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800" dirty="0" smtClean="0">
                <a:solidFill>
                  <a:schemeClr val="bg1"/>
                </a:solidFill>
              </a:rPr>
              <a:t>NATIONAL LAW AGENCY</a:t>
            </a:r>
          </a:p>
          <a:p>
            <a:r>
              <a:rPr lang="en-US" sz="2000" dirty="0" smtClean="0">
                <a:solidFill>
                  <a:schemeClr val="bg1">
                    <a:lumMod val="95000"/>
                    <a:lumOff val="5000"/>
                  </a:schemeClr>
                </a:solidFill>
              </a:rPr>
              <a:t> 	- </a:t>
            </a:r>
            <a:r>
              <a:rPr lang="en-US" sz="2000" dirty="0">
                <a:solidFill>
                  <a:schemeClr val="bg1">
                    <a:lumMod val="95000"/>
                    <a:lumOff val="5000"/>
                  </a:schemeClr>
                </a:solidFill>
              </a:rPr>
              <a:t>MANAGE </a:t>
            </a:r>
            <a:r>
              <a:rPr lang="en-US" sz="2000" dirty="0" smtClean="0">
                <a:solidFill>
                  <a:schemeClr val="bg1">
                    <a:lumMod val="95000"/>
                    <a:lumOff val="5000"/>
                  </a:schemeClr>
                </a:solidFill>
              </a:rPr>
              <a:t>NATIONAL PHARMACEUTICAL </a:t>
            </a:r>
            <a:r>
              <a:rPr lang="en-US" sz="2000" dirty="0">
                <a:solidFill>
                  <a:schemeClr val="bg1">
                    <a:lumMod val="95000"/>
                    <a:lumOff val="5000"/>
                  </a:schemeClr>
                </a:solidFill>
              </a:rPr>
              <a:t>COMPANY.</a:t>
            </a:r>
          </a:p>
          <a:p>
            <a:r>
              <a:rPr lang="en-US" sz="2000" dirty="0">
                <a:solidFill>
                  <a:schemeClr val="bg1">
                    <a:lumMod val="95000"/>
                    <a:lumOff val="5000"/>
                  </a:schemeClr>
                </a:solidFill>
              </a:rPr>
              <a:t>	- MANAGE </a:t>
            </a:r>
            <a:r>
              <a:rPr lang="en-US" sz="2000" dirty="0" smtClean="0">
                <a:solidFill>
                  <a:schemeClr val="bg1">
                    <a:lumMod val="95000"/>
                    <a:lumOff val="5000"/>
                  </a:schemeClr>
                </a:solidFill>
              </a:rPr>
              <a:t>STATE </a:t>
            </a:r>
            <a:r>
              <a:rPr lang="en-US" sz="2000" dirty="0">
                <a:solidFill>
                  <a:schemeClr val="bg1">
                    <a:lumMod val="95000"/>
                    <a:lumOff val="5000"/>
                  </a:schemeClr>
                </a:solidFill>
              </a:rPr>
              <a:t>LAW ENFORCEMENT AGENCIES.</a:t>
            </a:r>
          </a:p>
          <a:p>
            <a:r>
              <a:rPr lang="en-US" sz="2000" dirty="0">
                <a:solidFill>
                  <a:schemeClr val="bg1">
                    <a:lumMod val="95000"/>
                    <a:lumOff val="5000"/>
                  </a:schemeClr>
                </a:solidFill>
              </a:rPr>
              <a:t> 	- MANAGE </a:t>
            </a:r>
            <a:r>
              <a:rPr lang="en-US" sz="2000" dirty="0" smtClean="0">
                <a:solidFill>
                  <a:schemeClr val="bg1">
                    <a:lumMod val="95000"/>
                    <a:lumOff val="5000"/>
                  </a:schemeClr>
                </a:solidFill>
              </a:rPr>
              <a:t>NATIONAL </a:t>
            </a:r>
            <a:r>
              <a:rPr lang="en-US" sz="2000" dirty="0">
                <a:solidFill>
                  <a:schemeClr val="bg1">
                    <a:lumMod val="95000"/>
                    <a:lumOff val="5000"/>
                  </a:schemeClr>
                </a:solidFill>
              </a:rPr>
              <a:t>DISTRIBUTORS.</a:t>
            </a:r>
          </a:p>
          <a:p>
            <a:r>
              <a:rPr lang="en-US" sz="2000" dirty="0">
                <a:solidFill>
                  <a:schemeClr val="bg1">
                    <a:lumMod val="95000"/>
                    <a:lumOff val="5000"/>
                  </a:schemeClr>
                </a:solidFill>
              </a:rPr>
              <a:t>	- create CASE (SEND REQUEST TO </a:t>
            </a:r>
            <a:r>
              <a:rPr lang="en-US" sz="2000" dirty="0" smtClean="0">
                <a:solidFill>
                  <a:schemeClr val="bg1">
                    <a:lumMod val="95000"/>
                    <a:lumOff val="5000"/>
                  </a:schemeClr>
                </a:solidFill>
              </a:rPr>
              <a:t>REGIONAL </a:t>
            </a:r>
            <a:r>
              <a:rPr lang="en-US" sz="2000" dirty="0">
                <a:solidFill>
                  <a:schemeClr val="bg1">
                    <a:lumMod val="95000"/>
                    <a:lumOff val="5000"/>
                  </a:schemeClr>
                </a:solidFill>
              </a:rPr>
              <a:t>AGENCY).</a:t>
            </a:r>
          </a:p>
          <a:p>
            <a:r>
              <a:rPr lang="en-US" sz="2000" dirty="0">
                <a:solidFill>
                  <a:schemeClr val="bg1">
                    <a:lumMod val="95000"/>
                    <a:lumOff val="5000"/>
                  </a:schemeClr>
                </a:solidFill>
              </a:rPr>
              <a:t>	- UPDATE CONATCT.</a:t>
            </a:r>
            <a:endParaRPr lang="en-US" sz="2000" dirty="0"/>
          </a:p>
          <a:p>
            <a:r>
              <a:rPr lang="en-US" sz="2000" dirty="0"/>
              <a:t>	</a:t>
            </a:r>
          </a:p>
        </p:txBody>
      </p:sp>
      <p:sp>
        <p:nvSpPr>
          <p:cNvPr id="5" name="Title 1"/>
          <p:cNvSpPr txBox="1">
            <a:spLocks/>
          </p:cNvSpPr>
          <p:nvPr/>
        </p:nvSpPr>
        <p:spPr>
          <a:xfrm>
            <a:off x="79866" y="2801007"/>
            <a:ext cx="11486770" cy="2133600"/>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800" dirty="0" smtClean="0">
                <a:solidFill>
                  <a:schemeClr val="bg1"/>
                </a:solidFill>
              </a:rPr>
              <a:t>STATE LAW AGENCY</a:t>
            </a:r>
          </a:p>
          <a:p>
            <a:r>
              <a:rPr lang="en-US" sz="2000" dirty="0" smtClean="0">
                <a:solidFill>
                  <a:schemeClr val="bg1">
                    <a:lumMod val="95000"/>
                    <a:lumOff val="5000"/>
                  </a:schemeClr>
                </a:solidFill>
              </a:rPr>
              <a:t> 	- </a:t>
            </a:r>
            <a:r>
              <a:rPr lang="en-US" sz="2000" dirty="0">
                <a:solidFill>
                  <a:schemeClr val="bg1">
                    <a:lumMod val="95000"/>
                    <a:lumOff val="5000"/>
                  </a:schemeClr>
                </a:solidFill>
              </a:rPr>
              <a:t>MANAGE </a:t>
            </a:r>
            <a:r>
              <a:rPr lang="en-US" sz="2000" dirty="0" smtClean="0">
                <a:solidFill>
                  <a:schemeClr val="bg1">
                    <a:lumMod val="95000"/>
                    <a:lumOff val="5000"/>
                  </a:schemeClr>
                </a:solidFill>
              </a:rPr>
              <a:t>STATE PHARMACEUTICAL </a:t>
            </a:r>
            <a:r>
              <a:rPr lang="en-US" sz="2000" dirty="0">
                <a:solidFill>
                  <a:schemeClr val="bg1">
                    <a:lumMod val="95000"/>
                    <a:lumOff val="5000"/>
                  </a:schemeClr>
                </a:solidFill>
              </a:rPr>
              <a:t>COMPANY.</a:t>
            </a:r>
          </a:p>
          <a:p>
            <a:r>
              <a:rPr lang="en-US" sz="2000" dirty="0">
                <a:solidFill>
                  <a:schemeClr val="bg1">
                    <a:lumMod val="95000"/>
                    <a:lumOff val="5000"/>
                  </a:schemeClr>
                </a:solidFill>
              </a:rPr>
              <a:t>	- MANAGE </a:t>
            </a:r>
            <a:r>
              <a:rPr lang="en-US" sz="2000" dirty="0" smtClean="0">
                <a:solidFill>
                  <a:schemeClr val="bg1">
                    <a:lumMod val="95000"/>
                    <a:lumOff val="5000"/>
                  </a:schemeClr>
                </a:solidFill>
              </a:rPr>
              <a:t>CITY </a:t>
            </a:r>
            <a:r>
              <a:rPr lang="en-US" sz="2000" dirty="0">
                <a:solidFill>
                  <a:schemeClr val="bg1">
                    <a:lumMod val="95000"/>
                    <a:lumOff val="5000"/>
                  </a:schemeClr>
                </a:solidFill>
              </a:rPr>
              <a:t>LAW ENFORCEMENT AGENCIES.</a:t>
            </a:r>
          </a:p>
          <a:p>
            <a:r>
              <a:rPr lang="en-US" sz="2000" dirty="0">
                <a:solidFill>
                  <a:schemeClr val="bg1">
                    <a:lumMod val="95000"/>
                    <a:lumOff val="5000"/>
                  </a:schemeClr>
                </a:solidFill>
              </a:rPr>
              <a:t> 	- MANAGE </a:t>
            </a:r>
            <a:r>
              <a:rPr lang="en-US" sz="2000" dirty="0" smtClean="0">
                <a:solidFill>
                  <a:schemeClr val="bg1">
                    <a:lumMod val="95000"/>
                    <a:lumOff val="5000"/>
                  </a:schemeClr>
                </a:solidFill>
              </a:rPr>
              <a:t>STATE </a:t>
            </a:r>
            <a:r>
              <a:rPr lang="en-US" sz="2000" dirty="0">
                <a:solidFill>
                  <a:schemeClr val="bg1">
                    <a:lumMod val="95000"/>
                    <a:lumOff val="5000"/>
                  </a:schemeClr>
                </a:solidFill>
              </a:rPr>
              <a:t>DISTRIBUTORS.</a:t>
            </a:r>
          </a:p>
          <a:p>
            <a:r>
              <a:rPr lang="en-US" sz="2000" dirty="0">
                <a:solidFill>
                  <a:schemeClr val="bg1">
                    <a:lumMod val="95000"/>
                    <a:lumOff val="5000"/>
                  </a:schemeClr>
                </a:solidFill>
              </a:rPr>
              <a:t>	- create CASE (SEND REQUEST TO </a:t>
            </a:r>
            <a:r>
              <a:rPr lang="en-US" sz="2000" dirty="0" smtClean="0">
                <a:solidFill>
                  <a:schemeClr val="bg1">
                    <a:lumMod val="95000"/>
                    <a:lumOff val="5000"/>
                  </a:schemeClr>
                </a:solidFill>
              </a:rPr>
              <a:t>NATIONAL </a:t>
            </a:r>
            <a:r>
              <a:rPr lang="en-US" sz="2000" dirty="0">
                <a:solidFill>
                  <a:schemeClr val="bg1">
                    <a:lumMod val="95000"/>
                    <a:lumOff val="5000"/>
                  </a:schemeClr>
                </a:solidFill>
              </a:rPr>
              <a:t>AGENCY).</a:t>
            </a:r>
          </a:p>
          <a:p>
            <a:r>
              <a:rPr lang="en-US" sz="2000" dirty="0">
                <a:solidFill>
                  <a:schemeClr val="bg1">
                    <a:lumMod val="95000"/>
                    <a:lumOff val="5000"/>
                  </a:schemeClr>
                </a:solidFill>
              </a:rPr>
              <a:t>	- UPDATE CONATCT.</a:t>
            </a:r>
            <a:endParaRPr lang="en-US" sz="2000" dirty="0"/>
          </a:p>
          <a:p>
            <a:r>
              <a:rPr lang="en-US" sz="2000" dirty="0"/>
              <a:t>	</a:t>
            </a:r>
          </a:p>
        </p:txBody>
      </p:sp>
      <p:sp>
        <p:nvSpPr>
          <p:cNvPr id="6" name="Title 1"/>
          <p:cNvSpPr txBox="1">
            <a:spLocks/>
          </p:cNvSpPr>
          <p:nvPr/>
        </p:nvSpPr>
        <p:spPr>
          <a:xfrm>
            <a:off x="79866" y="4619297"/>
            <a:ext cx="11486770" cy="2286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800" dirty="0" smtClean="0">
                <a:solidFill>
                  <a:schemeClr val="bg1"/>
                </a:solidFill>
              </a:rPr>
              <a:t>CITY LAW AGENCY</a:t>
            </a:r>
            <a:endParaRPr lang="en-US" sz="2000" dirty="0">
              <a:solidFill>
                <a:schemeClr val="bg1">
                  <a:lumMod val="95000"/>
                  <a:lumOff val="5000"/>
                </a:schemeClr>
              </a:solidFill>
            </a:endParaRPr>
          </a:p>
          <a:p>
            <a:r>
              <a:rPr lang="en-US" sz="2000" dirty="0">
                <a:solidFill>
                  <a:schemeClr val="bg1">
                    <a:lumMod val="95000"/>
                    <a:lumOff val="5000"/>
                  </a:schemeClr>
                </a:solidFill>
              </a:rPr>
              <a:t>	</a:t>
            </a:r>
            <a:r>
              <a:rPr lang="en-US" sz="2000" dirty="0" smtClean="0">
                <a:solidFill>
                  <a:schemeClr val="bg1">
                    <a:lumMod val="95000"/>
                    <a:lumOff val="5000"/>
                  </a:schemeClr>
                </a:solidFill>
              </a:rPr>
              <a:t>- </a:t>
            </a:r>
            <a:r>
              <a:rPr lang="en-US" sz="2000" dirty="0">
                <a:solidFill>
                  <a:schemeClr val="bg1">
                    <a:lumMod val="95000"/>
                    <a:lumOff val="5000"/>
                  </a:schemeClr>
                </a:solidFill>
              </a:rPr>
              <a:t>MANAGE </a:t>
            </a:r>
            <a:r>
              <a:rPr lang="en-US" sz="2000" dirty="0" smtClean="0">
                <a:solidFill>
                  <a:schemeClr val="bg1">
                    <a:lumMod val="95000"/>
                    <a:lumOff val="5000"/>
                  </a:schemeClr>
                </a:solidFill>
              </a:rPr>
              <a:t>CITY ORGANIZATIONS(PHARMACIES, HOSPITALs, PATIENT  &amp; DOCTORS).</a:t>
            </a:r>
          </a:p>
          <a:p>
            <a:r>
              <a:rPr lang="en-US" sz="2000" dirty="0" smtClean="0">
                <a:solidFill>
                  <a:schemeClr val="bg1">
                    <a:lumMod val="95000"/>
                    <a:lumOff val="5000"/>
                  </a:schemeClr>
                </a:solidFill>
              </a:rPr>
              <a:t>	- </a:t>
            </a:r>
            <a:r>
              <a:rPr lang="en-US" sz="2000" dirty="0">
                <a:solidFill>
                  <a:schemeClr val="bg1">
                    <a:lumMod val="95000"/>
                    <a:lumOff val="5000"/>
                  </a:schemeClr>
                </a:solidFill>
              </a:rPr>
              <a:t>MANAGE STATE DISTRIBUTORS.</a:t>
            </a:r>
          </a:p>
          <a:p>
            <a:r>
              <a:rPr lang="en-US" sz="2000" dirty="0">
                <a:solidFill>
                  <a:schemeClr val="bg1">
                    <a:lumMod val="95000"/>
                    <a:lumOff val="5000"/>
                  </a:schemeClr>
                </a:solidFill>
              </a:rPr>
              <a:t>	- create CASE (SEND REQUEST TO </a:t>
            </a:r>
            <a:r>
              <a:rPr lang="en-US" sz="2000" dirty="0" smtClean="0">
                <a:solidFill>
                  <a:schemeClr val="bg1">
                    <a:lumMod val="95000"/>
                    <a:lumOff val="5000"/>
                  </a:schemeClr>
                </a:solidFill>
              </a:rPr>
              <a:t>STATE </a:t>
            </a:r>
            <a:r>
              <a:rPr lang="en-US" sz="2000" dirty="0">
                <a:solidFill>
                  <a:schemeClr val="bg1">
                    <a:lumMod val="95000"/>
                    <a:lumOff val="5000"/>
                  </a:schemeClr>
                </a:solidFill>
              </a:rPr>
              <a:t>AGENCY).</a:t>
            </a:r>
          </a:p>
          <a:p>
            <a:r>
              <a:rPr lang="en-US" sz="2000" dirty="0">
                <a:solidFill>
                  <a:schemeClr val="bg1">
                    <a:lumMod val="95000"/>
                    <a:lumOff val="5000"/>
                  </a:schemeClr>
                </a:solidFill>
              </a:rPr>
              <a:t>	- UPDATE CONATCT.</a:t>
            </a:r>
            <a:endParaRPr lang="en-US" sz="2000" dirty="0"/>
          </a:p>
          <a:p>
            <a:r>
              <a:rPr lang="en-US" sz="2000" dirty="0"/>
              <a:t>	</a:t>
            </a:r>
          </a:p>
        </p:txBody>
      </p:sp>
    </p:spTree>
    <p:extLst>
      <p:ext uri="{BB962C8B-B14F-4D97-AF65-F5344CB8AC3E}">
        <p14:creationId xmlns:p14="http://schemas.microsoft.com/office/powerpoint/2010/main" val="41907931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additive="base">
                                        <p:cTn id="3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 calcmode="lin" valueType="num">
                                      <p:cBhvr additive="base">
                                        <p:cTn id="4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additive="base">
                                        <p:cTn id="4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 calcmode="lin" valueType="num">
                                      <p:cBhvr additive="base">
                                        <p:cTn id="5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anim calcmode="lin" valueType="num">
                                      <p:cBhvr additive="base">
                                        <p:cTn id="6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 calcmode="lin" valueType="num">
                                      <p:cBhvr additive="base">
                                        <p:cTn id="6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
                                            <p:txEl>
                                              <p:pRg st="3" end="3"/>
                                            </p:txEl>
                                          </p:spTgt>
                                        </p:tgtEl>
                                        <p:attrNameLst>
                                          <p:attrName>style.visibility</p:attrName>
                                        </p:attrNameLst>
                                      </p:cBhvr>
                                      <p:to>
                                        <p:strVal val="visible"/>
                                      </p:to>
                                    </p:set>
                                    <p:anim calcmode="lin" valueType="num">
                                      <p:cBhvr additive="base">
                                        <p:cTn id="7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
                                            <p:txEl>
                                              <p:pRg st="4" end="4"/>
                                            </p:txEl>
                                          </p:spTgt>
                                        </p:tgtEl>
                                        <p:attrNameLst>
                                          <p:attrName>style.visibility</p:attrName>
                                        </p:attrNameLst>
                                      </p:cBhvr>
                                      <p:to>
                                        <p:strVal val="visible"/>
                                      </p:to>
                                    </p:set>
                                    <p:anim calcmode="lin" valueType="num">
                                      <p:cBhvr additive="base">
                                        <p:cTn id="7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45" y="136050"/>
            <a:ext cx="11770547" cy="662736"/>
          </a:xfrm>
          <a:solidFill>
            <a:schemeClr val="accent4">
              <a:lumMod val="60000"/>
              <a:lumOff val="40000"/>
            </a:schemeClr>
          </a:solidFill>
        </p:spPr>
        <p:txBody>
          <a:bodyPr>
            <a:normAutofit/>
          </a:bodyPr>
          <a:lstStyle/>
          <a:p>
            <a:r>
              <a:rPr lang="en-US" b="1" dirty="0">
                <a:solidFill>
                  <a:schemeClr val="bg1"/>
                </a:solidFill>
              </a:rPr>
              <a:t>USE CASE </a:t>
            </a:r>
            <a:r>
              <a:rPr lang="en-US" b="1" dirty="0" smtClean="0">
                <a:solidFill>
                  <a:schemeClr val="bg1"/>
                </a:solidFill>
              </a:rPr>
              <a:t>(PHARMACEUTICAL COMAPANY)</a:t>
            </a:r>
            <a:endParaRPr lang="en-US" dirty="0"/>
          </a:p>
        </p:txBody>
      </p:sp>
      <p:sp>
        <p:nvSpPr>
          <p:cNvPr id="4" name="Title 1"/>
          <p:cNvSpPr txBox="1">
            <a:spLocks/>
          </p:cNvSpPr>
          <p:nvPr/>
        </p:nvSpPr>
        <p:spPr>
          <a:xfrm>
            <a:off x="65527" y="831631"/>
            <a:ext cx="11870395" cy="1219198"/>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800" dirty="0" smtClean="0">
                <a:solidFill>
                  <a:schemeClr val="bg1"/>
                </a:solidFill>
              </a:rPr>
              <a:t>INTERNATIONAL PHARMACEUTICAL COMPANY</a:t>
            </a:r>
            <a:endParaRPr lang="en-US" sz="2000" dirty="0">
              <a:solidFill>
                <a:schemeClr val="bg1">
                  <a:lumMod val="95000"/>
                  <a:lumOff val="5000"/>
                </a:schemeClr>
              </a:solidFill>
            </a:endParaRPr>
          </a:p>
          <a:p>
            <a:r>
              <a:rPr lang="en-US" sz="2200" dirty="0">
                <a:solidFill>
                  <a:schemeClr val="bg1">
                    <a:lumMod val="95000"/>
                    <a:lumOff val="5000"/>
                  </a:schemeClr>
                </a:solidFill>
              </a:rPr>
              <a:t>	- </a:t>
            </a:r>
            <a:r>
              <a:rPr lang="en-US" sz="2200" dirty="0" smtClean="0">
                <a:solidFill>
                  <a:schemeClr val="bg1">
                    <a:lumMod val="95000"/>
                    <a:lumOff val="5000"/>
                  </a:schemeClr>
                </a:solidFill>
              </a:rPr>
              <a:t>CREATE REQUEST TO GLOBAL LAW AGENCY.</a:t>
            </a:r>
            <a:endParaRPr lang="en-US" sz="2200" dirty="0">
              <a:solidFill>
                <a:schemeClr val="bg1">
                  <a:lumMod val="95000"/>
                  <a:lumOff val="5000"/>
                </a:schemeClr>
              </a:solidFill>
            </a:endParaRPr>
          </a:p>
          <a:p>
            <a:r>
              <a:rPr lang="en-US" sz="2200" dirty="0">
                <a:solidFill>
                  <a:schemeClr val="bg1">
                    <a:lumMod val="95000"/>
                    <a:lumOff val="5000"/>
                  </a:schemeClr>
                </a:solidFill>
              </a:rPr>
              <a:t> 	- </a:t>
            </a:r>
            <a:r>
              <a:rPr lang="en-US" sz="2200" dirty="0" smtClean="0">
                <a:solidFill>
                  <a:schemeClr val="bg1">
                    <a:lumMod val="95000"/>
                    <a:lumOff val="5000"/>
                  </a:schemeClr>
                </a:solidFill>
              </a:rPr>
              <a:t>MANAGE REGIONAL </a:t>
            </a:r>
            <a:r>
              <a:rPr lang="en-US" sz="2200" dirty="0">
                <a:solidFill>
                  <a:schemeClr val="bg1">
                    <a:lumMod val="95000"/>
                    <a:lumOff val="5000"/>
                  </a:schemeClr>
                </a:solidFill>
              </a:rPr>
              <a:t>DISTRIBUTORS</a:t>
            </a:r>
            <a:r>
              <a:rPr lang="en-US" sz="2200" dirty="0" smtClean="0">
                <a:solidFill>
                  <a:schemeClr val="bg1">
                    <a:lumMod val="95000"/>
                    <a:lumOff val="5000"/>
                  </a:schemeClr>
                </a:solidFill>
              </a:rPr>
              <a:t>.</a:t>
            </a:r>
            <a:endParaRPr lang="en-US" sz="2200" dirty="0"/>
          </a:p>
          <a:p>
            <a:r>
              <a:rPr lang="en-US" sz="2000" dirty="0"/>
              <a:t>	</a:t>
            </a:r>
          </a:p>
        </p:txBody>
      </p:sp>
      <p:sp>
        <p:nvSpPr>
          <p:cNvPr id="6" name="Title 1"/>
          <p:cNvSpPr txBox="1">
            <a:spLocks/>
          </p:cNvSpPr>
          <p:nvPr/>
        </p:nvSpPr>
        <p:spPr>
          <a:xfrm>
            <a:off x="32278" y="1784133"/>
            <a:ext cx="11870395" cy="1229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600" dirty="0" smtClean="0">
                <a:solidFill>
                  <a:schemeClr val="bg1"/>
                </a:solidFill>
              </a:rPr>
              <a:t>REGIONAL PHARMACEUTICAL COMPANY</a:t>
            </a:r>
          </a:p>
          <a:p>
            <a:r>
              <a:rPr lang="en-US" sz="2000" dirty="0" smtClean="0">
                <a:solidFill>
                  <a:schemeClr val="bg1">
                    <a:lumMod val="95000"/>
                    <a:lumOff val="5000"/>
                  </a:schemeClr>
                </a:solidFill>
              </a:rPr>
              <a:t> 	- CREATE REQUEST TO ASSIGNED REGIONAL LAW AGENCY.</a:t>
            </a:r>
            <a:endParaRPr lang="en-US" sz="2000" dirty="0">
              <a:solidFill>
                <a:schemeClr val="bg1">
                  <a:lumMod val="95000"/>
                  <a:lumOff val="5000"/>
                </a:schemeClr>
              </a:solidFill>
            </a:endParaRPr>
          </a:p>
          <a:p>
            <a:r>
              <a:rPr lang="en-US" sz="2000" dirty="0">
                <a:solidFill>
                  <a:schemeClr val="bg1">
                    <a:lumMod val="95000"/>
                    <a:lumOff val="5000"/>
                  </a:schemeClr>
                </a:solidFill>
              </a:rPr>
              <a:t> 	- MANAGE </a:t>
            </a:r>
            <a:r>
              <a:rPr lang="en-US" sz="2000" dirty="0" smtClean="0">
                <a:solidFill>
                  <a:schemeClr val="bg1">
                    <a:lumMod val="95000"/>
                    <a:lumOff val="5000"/>
                  </a:schemeClr>
                </a:solidFill>
              </a:rPr>
              <a:t>NATIONAL </a:t>
            </a:r>
            <a:r>
              <a:rPr lang="en-US" sz="2000" dirty="0">
                <a:solidFill>
                  <a:schemeClr val="bg1">
                    <a:lumMod val="95000"/>
                    <a:lumOff val="5000"/>
                  </a:schemeClr>
                </a:solidFill>
              </a:rPr>
              <a:t>DISTRIBUTORS</a:t>
            </a:r>
            <a:r>
              <a:rPr lang="en-US" sz="2000" dirty="0" smtClean="0">
                <a:solidFill>
                  <a:schemeClr val="bg1">
                    <a:lumMod val="95000"/>
                    <a:lumOff val="5000"/>
                  </a:schemeClr>
                </a:solidFill>
              </a:rPr>
              <a:t>.</a:t>
            </a:r>
            <a:r>
              <a:rPr lang="en-US" sz="2000" dirty="0"/>
              <a:t>	</a:t>
            </a:r>
          </a:p>
        </p:txBody>
      </p:sp>
      <p:sp>
        <p:nvSpPr>
          <p:cNvPr id="7" name="Title 1"/>
          <p:cNvSpPr txBox="1">
            <a:spLocks/>
          </p:cNvSpPr>
          <p:nvPr/>
        </p:nvSpPr>
        <p:spPr>
          <a:xfrm>
            <a:off x="22968" y="2969171"/>
            <a:ext cx="11870395" cy="126386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600" dirty="0" smtClean="0">
                <a:solidFill>
                  <a:schemeClr val="bg1"/>
                </a:solidFill>
              </a:rPr>
              <a:t>NATIONAL PHARMACEUTICAL COMPANY</a:t>
            </a:r>
            <a:endParaRPr lang="en-US" sz="2600" dirty="0">
              <a:solidFill>
                <a:schemeClr val="bg1">
                  <a:lumMod val="95000"/>
                  <a:lumOff val="5000"/>
                </a:schemeClr>
              </a:solidFill>
            </a:endParaRPr>
          </a:p>
          <a:p>
            <a:r>
              <a:rPr lang="en-US" sz="2000" dirty="0">
                <a:solidFill>
                  <a:schemeClr val="bg1">
                    <a:lumMod val="95000"/>
                    <a:lumOff val="5000"/>
                  </a:schemeClr>
                </a:solidFill>
              </a:rPr>
              <a:t>	- </a:t>
            </a:r>
            <a:r>
              <a:rPr lang="en-US" sz="2000" dirty="0" smtClean="0">
                <a:solidFill>
                  <a:schemeClr val="bg1">
                    <a:lumMod val="95000"/>
                    <a:lumOff val="5000"/>
                  </a:schemeClr>
                </a:solidFill>
              </a:rPr>
              <a:t>CREATE REQUEST TO ASSIGNED NATIONAL LAW AGENCY.</a:t>
            </a:r>
            <a:endParaRPr lang="en-US" sz="2000" dirty="0">
              <a:solidFill>
                <a:schemeClr val="bg1">
                  <a:lumMod val="95000"/>
                  <a:lumOff val="5000"/>
                </a:schemeClr>
              </a:solidFill>
            </a:endParaRPr>
          </a:p>
          <a:p>
            <a:r>
              <a:rPr lang="en-US" sz="2000" dirty="0">
                <a:solidFill>
                  <a:schemeClr val="bg1">
                    <a:lumMod val="95000"/>
                    <a:lumOff val="5000"/>
                  </a:schemeClr>
                </a:solidFill>
              </a:rPr>
              <a:t> 	- MANAGE </a:t>
            </a:r>
            <a:r>
              <a:rPr lang="en-US" sz="2000" dirty="0" smtClean="0">
                <a:solidFill>
                  <a:schemeClr val="bg1">
                    <a:lumMod val="95000"/>
                    <a:lumOff val="5000"/>
                  </a:schemeClr>
                </a:solidFill>
              </a:rPr>
              <a:t>STATE DISTRIBUTORS.</a:t>
            </a:r>
            <a:endParaRPr lang="en-US" sz="2000" dirty="0"/>
          </a:p>
        </p:txBody>
      </p:sp>
      <p:sp>
        <p:nvSpPr>
          <p:cNvPr id="8" name="Title 1"/>
          <p:cNvSpPr txBox="1">
            <a:spLocks/>
          </p:cNvSpPr>
          <p:nvPr/>
        </p:nvSpPr>
        <p:spPr>
          <a:xfrm>
            <a:off x="65526" y="4233040"/>
            <a:ext cx="11870395" cy="125335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600" dirty="0" smtClean="0">
                <a:solidFill>
                  <a:schemeClr val="bg1"/>
                </a:solidFill>
              </a:rPr>
              <a:t>STATE PHARMACEUTICAL COMPANY</a:t>
            </a:r>
            <a:endParaRPr lang="en-US" sz="2600" dirty="0">
              <a:solidFill>
                <a:schemeClr val="bg1">
                  <a:lumMod val="95000"/>
                  <a:lumOff val="5000"/>
                </a:schemeClr>
              </a:solidFill>
            </a:endParaRPr>
          </a:p>
          <a:p>
            <a:r>
              <a:rPr lang="en-US" sz="2000" dirty="0">
                <a:solidFill>
                  <a:schemeClr val="bg1">
                    <a:lumMod val="95000"/>
                    <a:lumOff val="5000"/>
                  </a:schemeClr>
                </a:solidFill>
              </a:rPr>
              <a:t>	- </a:t>
            </a:r>
            <a:r>
              <a:rPr lang="en-US" sz="2000" dirty="0" smtClean="0">
                <a:solidFill>
                  <a:schemeClr val="bg1">
                    <a:lumMod val="95000"/>
                    <a:lumOff val="5000"/>
                  </a:schemeClr>
                </a:solidFill>
              </a:rPr>
              <a:t>CREATE REQUEST TO ASSIGNED STATE LAW AGENCY.</a:t>
            </a:r>
            <a:endParaRPr lang="en-US" sz="2000" dirty="0">
              <a:solidFill>
                <a:schemeClr val="bg1">
                  <a:lumMod val="95000"/>
                  <a:lumOff val="5000"/>
                </a:schemeClr>
              </a:solidFill>
            </a:endParaRPr>
          </a:p>
          <a:p>
            <a:r>
              <a:rPr lang="en-US" sz="2000" dirty="0">
                <a:solidFill>
                  <a:schemeClr val="bg1">
                    <a:lumMod val="95000"/>
                    <a:lumOff val="5000"/>
                  </a:schemeClr>
                </a:solidFill>
              </a:rPr>
              <a:t> 	- MANAGE </a:t>
            </a:r>
            <a:r>
              <a:rPr lang="en-US" sz="2000" dirty="0" smtClean="0">
                <a:solidFill>
                  <a:schemeClr val="bg1">
                    <a:lumMod val="95000"/>
                    <a:lumOff val="5000"/>
                  </a:schemeClr>
                </a:solidFill>
              </a:rPr>
              <a:t>CITY DISTRIBUTORS.</a:t>
            </a:r>
            <a:endParaRPr lang="en-US" sz="2000" dirty="0">
              <a:solidFill>
                <a:schemeClr val="bg1">
                  <a:lumMod val="95000"/>
                  <a:lumOff val="5000"/>
                </a:schemeClr>
              </a:solidFill>
            </a:endParaRPr>
          </a:p>
        </p:txBody>
      </p:sp>
      <p:sp>
        <p:nvSpPr>
          <p:cNvPr id="9" name="Title 1"/>
          <p:cNvSpPr txBox="1">
            <a:spLocks/>
          </p:cNvSpPr>
          <p:nvPr/>
        </p:nvSpPr>
        <p:spPr>
          <a:xfrm>
            <a:off x="105683" y="5749158"/>
            <a:ext cx="12002234" cy="888127"/>
          </a:xfrm>
          <a:prstGeom prst="rect">
            <a:avLst/>
          </a:prstGeom>
          <a:solidFill>
            <a:schemeClr val="tx1"/>
          </a:solidFill>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US" sz="2400" dirty="0" smtClean="0">
                <a:solidFill>
                  <a:schemeClr val="bg1"/>
                </a:solidFill>
              </a:rPr>
              <a:t>COMMON FEATURES</a:t>
            </a:r>
          </a:p>
          <a:p>
            <a:r>
              <a:rPr lang="en-US" sz="200" dirty="0" smtClean="0">
                <a:solidFill>
                  <a:schemeClr val="bg1">
                    <a:lumMod val="95000"/>
                    <a:lumOff val="5000"/>
                  </a:schemeClr>
                </a:solidFill>
              </a:rPr>
              <a:t> 	</a:t>
            </a:r>
            <a:r>
              <a:rPr lang="en-US" sz="1800" dirty="0">
                <a:solidFill>
                  <a:schemeClr val="bg1">
                    <a:lumMod val="95000"/>
                    <a:lumOff val="5000"/>
                  </a:schemeClr>
                </a:solidFill>
              </a:rPr>
              <a:t> </a:t>
            </a:r>
            <a:r>
              <a:rPr lang="en-US" sz="1800" dirty="0" smtClean="0">
                <a:solidFill>
                  <a:schemeClr val="bg1">
                    <a:lumMod val="95000"/>
                    <a:lumOff val="5000"/>
                  </a:schemeClr>
                </a:solidFill>
              </a:rPr>
              <a:t>-MANAGE DRUG INVENTORY</a:t>
            </a:r>
          </a:p>
          <a:p>
            <a:r>
              <a:rPr lang="en-US" sz="1800" dirty="0">
                <a:solidFill>
                  <a:schemeClr val="bg1">
                    <a:lumMod val="95000"/>
                    <a:lumOff val="5000"/>
                  </a:schemeClr>
                </a:solidFill>
              </a:rPr>
              <a:t>	</a:t>
            </a:r>
            <a:r>
              <a:rPr lang="en-US" sz="1800" dirty="0" smtClean="0">
                <a:solidFill>
                  <a:schemeClr val="bg1">
                    <a:lumMod val="95000"/>
                    <a:lumOff val="5000"/>
                  </a:schemeClr>
                </a:solidFill>
              </a:rPr>
              <a:t> -UPDATE CONTACT</a:t>
            </a:r>
            <a:endParaRPr lang="en-US" sz="1800" dirty="0"/>
          </a:p>
        </p:txBody>
      </p:sp>
    </p:spTree>
    <p:extLst>
      <p:ext uri="{BB962C8B-B14F-4D97-AF65-F5344CB8AC3E}">
        <p14:creationId xmlns:p14="http://schemas.microsoft.com/office/powerpoint/2010/main" val="2843894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additive="base">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 calcmode="lin" valueType="num">
                                      <p:cBhvr additive="base">
                                        <p:cTn id="4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 calcmode="lin" valueType="num">
                                      <p:cBhvr additive="base">
                                        <p:cTn id="5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 calcmode="lin" valueType="num">
                                      <p:cBhvr additive="base">
                                        <p:cTn id="5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 calcmode="lin" valueType="num">
                                      <p:cBhvr additive="base">
                                        <p:cTn id="6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
                                            <p:txEl>
                                              <p:pRg st="1" end="1"/>
                                            </p:txEl>
                                          </p:spTgt>
                                        </p:tgtEl>
                                        <p:attrNameLst>
                                          <p:attrName>style.visibility</p:attrName>
                                        </p:attrNameLst>
                                      </p:cBhvr>
                                      <p:to>
                                        <p:strVal val="visible"/>
                                      </p:to>
                                    </p:set>
                                    <p:anim calcmode="lin" valueType="num">
                                      <p:cBhvr additive="base">
                                        <p:cTn id="6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8">
                                            <p:txEl>
                                              <p:pRg st="2" end="2"/>
                                            </p:txEl>
                                          </p:spTgt>
                                        </p:tgtEl>
                                        <p:attrNameLst>
                                          <p:attrName>style.visibility</p:attrName>
                                        </p:attrNameLst>
                                      </p:cBhvr>
                                      <p:to>
                                        <p:strVal val="visible"/>
                                      </p:to>
                                    </p:set>
                                    <p:anim calcmode="lin" valueType="num">
                                      <p:cBhvr additive="base">
                                        <p:cTn id="7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1245" y="136050"/>
            <a:ext cx="11770547" cy="662736"/>
          </a:xfrm>
          <a:solidFill>
            <a:schemeClr val="accent4">
              <a:lumMod val="60000"/>
              <a:lumOff val="40000"/>
            </a:schemeClr>
          </a:solidFill>
        </p:spPr>
        <p:txBody>
          <a:bodyPr>
            <a:normAutofit/>
          </a:bodyPr>
          <a:lstStyle/>
          <a:p>
            <a:r>
              <a:rPr lang="en-US" b="1" dirty="0">
                <a:solidFill>
                  <a:schemeClr val="bg1"/>
                </a:solidFill>
              </a:rPr>
              <a:t>USE CASE </a:t>
            </a:r>
            <a:r>
              <a:rPr lang="en-US" b="1" dirty="0" smtClean="0">
                <a:solidFill>
                  <a:schemeClr val="bg1"/>
                </a:solidFill>
              </a:rPr>
              <a:t>(DISTRIBUTORS)</a:t>
            </a:r>
            <a:endParaRPr lang="en-US" dirty="0"/>
          </a:p>
        </p:txBody>
      </p:sp>
      <p:sp>
        <p:nvSpPr>
          <p:cNvPr id="5" name="Title 1"/>
          <p:cNvSpPr txBox="1">
            <a:spLocks/>
          </p:cNvSpPr>
          <p:nvPr/>
        </p:nvSpPr>
        <p:spPr>
          <a:xfrm>
            <a:off x="65526" y="798786"/>
            <a:ext cx="11870395" cy="122839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REGIONAL DISTRIBUTOR</a:t>
            </a:r>
            <a:endParaRPr lang="en-US" sz="2400" dirty="0">
              <a:solidFill>
                <a:schemeClr val="bg1">
                  <a:lumMod val="95000"/>
                  <a:lumOff val="5000"/>
                </a:schemeClr>
              </a:solidFill>
            </a:endParaRPr>
          </a:p>
          <a:p>
            <a:r>
              <a:rPr lang="en-US" sz="2200" dirty="0">
                <a:solidFill>
                  <a:schemeClr val="bg1">
                    <a:lumMod val="95000"/>
                    <a:lumOff val="5000"/>
                  </a:schemeClr>
                </a:solidFill>
              </a:rPr>
              <a:t>	</a:t>
            </a:r>
            <a:r>
              <a:rPr lang="en-US" sz="2000" dirty="0">
                <a:solidFill>
                  <a:schemeClr val="bg1">
                    <a:lumMod val="95000"/>
                    <a:lumOff val="5000"/>
                  </a:schemeClr>
                </a:solidFill>
              </a:rPr>
              <a:t>- </a:t>
            </a:r>
            <a:r>
              <a:rPr lang="en-US" sz="2000" dirty="0" smtClean="0">
                <a:solidFill>
                  <a:schemeClr val="bg1">
                    <a:lumMod val="95000"/>
                    <a:lumOff val="5000"/>
                  </a:schemeClr>
                </a:solidFill>
              </a:rPr>
              <a:t>MANAGE NATIONAL DISTRIBUTORS.</a:t>
            </a:r>
            <a:endParaRPr lang="en-US" sz="2000" dirty="0">
              <a:solidFill>
                <a:schemeClr val="bg1">
                  <a:lumMod val="95000"/>
                  <a:lumOff val="5000"/>
                </a:schemeClr>
              </a:solidFill>
            </a:endParaRPr>
          </a:p>
          <a:p>
            <a:r>
              <a:rPr lang="en-US" sz="2000" dirty="0">
                <a:solidFill>
                  <a:schemeClr val="bg1">
                    <a:lumMod val="95000"/>
                    <a:lumOff val="5000"/>
                  </a:schemeClr>
                </a:solidFill>
              </a:rPr>
              <a:t> 	</a:t>
            </a:r>
            <a:r>
              <a:rPr lang="en-US" sz="2000" dirty="0" smtClean="0">
                <a:solidFill>
                  <a:schemeClr val="bg1">
                    <a:lumMod val="95000"/>
                    <a:lumOff val="5000"/>
                  </a:schemeClr>
                </a:solidFill>
              </a:rPr>
              <a:t>- REQUEST TO REGIONAL LAW AGENCY.</a:t>
            </a:r>
            <a:r>
              <a:rPr lang="en-US" sz="2000" dirty="0"/>
              <a:t>	</a:t>
            </a:r>
          </a:p>
        </p:txBody>
      </p:sp>
      <p:sp>
        <p:nvSpPr>
          <p:cNvPr id="6" name="Title 1"/>
          <p:cNvSpPr txBox="1">
            <a:spLocks/>
          </p:cNvSpPr>
          <p:nvPr/>
        </p:nvSpPr>
        <p:spPr>
          <a:xfrm>
            <a:off x="65526" y="1940472"/>
            <a:ext cx="11870395" cy="122839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NATIONAL DISTRIBUTOR</a:t>
            </a:r>
            <a:endParaRPr lang="en-US" sz="2400" dirty="0">
              <a:solidFill>
                <a:schemeClr val="bg1">
                  <a:lumMod val="95000"/>
                  <a:lumOff val="5000"/>
                </a:schemeClr>
              </a:solidFill>
            </a:endParaRPr>
          </a:p>
          <a:p>
            <a:r>
              <a:rPr lang="en-US" sz="2200" dirty="0">
                <a:solidFill>
                  <a:schemeClr val="bg1">
                    <a:lumMod val="95000"/>
                    <a:lumOff val="5000"/>
                  </a:schemeClr>
                </a:solidFill>
              </a:rPr>
              <a:t>	</a:t>
            </a:r>
            <a:r>
              <a:rPr lang="en-US" sz="2000" dirty="0">
                <a:solidFill>
                  <a:schemeClr val="bg1">
                    <a:lumMod val="95000"/>
                    <a:lumOff val="5000"/>
                  </a:schemeClr>
                </a:solidFill>
              </a:rPr>
              <a:t>- </a:t>
            </a:r>
            <a:r>
              <a:rPr lang="en-US" sz="2000" dirty="0" smtClean="0">
                <a:solidFill>
                  <a:schemeClr val="bg1">
                    <a:lumMod val="95000"/>
                    <a:lumOff val="5000"/>
                  </a:schemeClr>
                </a:solidFill>
              </a:rPr>
              <a:t>MANAGE STATE DISTRIBUTORS.</a:t>
            </a:r>
            <a:endParaRPr lang="en-US" sz="2000" dirty="0">
              <a:solidFill>
                <a:schemeClr val="bg1">
                  <a:lumMod val="95000"/>
                  <a:lumOff val="5000"/>
                </a:schemeClr>
              </a:solidFill>
            </a:endParaRPr>
          </a:p>
          <a:p>
            <a:r>
              <a:rPr lang="en-US" sz="2000" dirty="0">
                <a:solidFill>
                  <a:schemeClr val="bg1">
                    <a:lumMod val="95000"/>
                    <a:lumOff val="5000"/>
                  </a:schemeClr>
                </a:solidFill>
              </a:rPr>
              <a:t> 	</a:t>
            </a:r>
            <a:r>
              <a:rPr lang="en-US" sz="2000" dirty="0" smtClean="0">
                <a:solidFill>
                  <a:schemeClr val="bg1">
                    <a:lumMod val="95000"/>
                    <a:lumOff val="5000"/>
                  </a:schemeClr>
                </a:solidFill>
              </a:rPr>
              <a:t>- REQUEST TO NATIONAL LAW AGENCY.</a:t>
            </a:r>
            <a:r>
              <a:rPr lang="en-US" sz="2000" dirty="0"/>
              <a:t>	</a:t>
            </a:r>
          </a:p>
        </p:txBody>
      </p:sp>
      <p:sp>
        <p:nvSpPr>
          <p:cNvPr id="7" name="Title 1"/>
          <p:cNvSpPr txBox="1">
            <a:spLocks/>
          </p:cNvSpPr>
          <p:nvPr/>
        </p:nvSpPr>
        <p:spPr>
          <a:xfrm>
            <a:off x="32049" y="3025663"/>
            <a:ext cx="11870395" cy="122839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STATE DISTRIBUTOR</a:t>
            </a:r>
            <a:endParaRPr lang="en-US" sz="2400" dirty="0">
              <a:solidFill>
                <a:schemeClr val="bg1">
                  <a:lumMod val="95000"/>
                  <a:lumOff val="5000"/>
                </a:schemeClr>
              </a:solidFill>
            </a:endParaRPr>
          </a:p>
          <a:p>
            <a:r>
              <a:rPr lang="en-US" sz="2200" dirty="0">
                <a:solidFill>
                  <a:schemeClr val="bg1">
                    <a:lumMod val="95000"/>
                    <a:lumOff val="5000"/>
                  </a:schemeClr>
                </a:solidFill>
              </a:rPr>
              <a:t>	</a:t>
            </a:r>
            <a:r>
              <a:rPr lang="en-US" sz="2000" dirty="0">
                <a:solidFill>
                  <a:schemeClr val="bg1">
                    <a:lumMod val="95000"/>
                    <a:lumOff val="5000"/>
                  </a:schemeClr>
                </a:solidFill>
              </a:rPr>
              <a:t>- </a:t>
            </a:r>
            <a:r>
              <a:rPr lang="en-US" sz="2000" dirty="0" smtClean="0">
                <a:solidFill>
                  <a:schemeClr val="bg1">
                    <a:lumMod val="95000"/>
                    <a:lumOff val="5000"/>
                  </a:schemeClr>
                </a:solidFill>
              </a:rPr>
              <a:t>MANAGE CITY DISTRIBUTORS.</a:t>
            </a:r>
            <a:endParaRPr lang="en-US" sz="2000" dirty="0">
              <a:solidFill>
                <a:schemeClr val="bg1">
                  <a:lumMod val="95000"/>
                  <a:lumOff val="5000"/>
                </a:schemeClr>
              </a:solidFill>
            </a:endParaRPr>
          </a:p>
          <a:p>
            <a:r>
              <a:rPr lang="en-US" sz="2000" dirty="0">
                <a:solidFill>
                  <a:schemeClr val="bg1">
                    <a:lumMod val="95000"/>
                    <a:lumOff val="5000"/>
                  </a:schemeClr>
                </a:solidFill>
              </a:rPr>
              <a:t> 	</a:t>
            </a:r>
            <a:r>
              <a:rPr lang="en-US" sz="2000" dirty="0" smtClean="0">
                <a:solidFill>
                  <a:schemeClr val="bg1">
                    <a:lumMod val="95000"/>
                    <a:lumOff val="5000"/>
                  </a:schemeClr>
                </a:solidFill>
              </a:rPr>
              <a:t>- REQUEST TO STATE LAW AGENCY.</a:t>
            </a:r>
            <a:r>
              <a:rPr lang="en-US" sz="2000" dirty="0"/>
              <a:t>	</a:t>
            </a:r>
          </a:p>
        </p:txBody>
      </p:sp>
      <p:sp>
        <p:nvSpPr>
          <p:cNvPr id="8" name="Title 1"/>
          <p:cNvSpPr txBox="1">
            <a:spLocks/>
          </p:cNvSpPr>
          <p:nvPr/>
        </p:nvSpPr>
        <p:spPr>
          <a:xfrm>
            <a:off x="43138" y="4177860"/>
            <a:ext cx="11870395" cy="122839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CITY DISTRIBUTOR</a:t>
            </a:r>
            <a:endParaRPr lang="en-US" sz="2400" dirty="0">
              <a:solidFill>
                <a:schemeClr val="bg1">
                  <a:lumMod val="95000"/>
                  <a:lumOff val="5000"/>
                </a:schemeClr>
              </a:solidFill>
            </a:endParaRPr>
          </a:p>
          <a:p>
            <a:r>
              <a:rPr lang="en-US" sz="2200" dirty="0">
                <a:solidFill>
                  <a:schemeClr val="bg1">
                    <a:lumMod val="95000"/>
                    <a:lumOff val="5000"/>
                  </a:schemeClr>
                </a:solidFill>
              </a:rPr>
              <a:t>	</a:t>
            </a:r>
            <a:r>
              <a:rPr lang="en-US" sz="2000" dirty="0">
                <a:solidFill>
                  <a:schemeClr val="bg1">
                    <a:lumMod val="95000"/>
                    <a:lumOff val="5000"/>
                  </a:schemeClr>
                </a:solidFill>
              </a:rPr>
              <a:t>- </a:t>
            </a:r>
            <a:r>
              <a:rPr lang="en-US" sz="2000" dirty="0" smtClean="0">
                <a:solidFill>
                  <a:schemeClr val="bg1">
                    <a:lumMod val="95000"/>
                    <a:lumOff val="5000"/>
                  </a:schemeClr>
                </a:solidFill>
              </a:rPr>
              <a:t>MANAGE CITY ORGANIZATION.</a:t>
            </a:r>
            <a:endParaRPr lang="en-US" sz="2000" dirty="0">
              <a:solidFill>
                <a:schemeClr val="bg1">
                  <a:lumMod val="95000"/>
                  <a:lumOff val="5000"/>
                </a:schemeClr>
              </a:solidFill>
            </a:endParaRPr>
          </a:p>
          <a:p>
            <a:r>
              <a:rPr lang="en-US" sz="2000" dirty="0">
                <a:solidFill>
                  <a:schemeClr val="bg1">
                    <a:lumMod val="95000"/>
                    <a:lumOff val="5000"/>
                  </a:schemeClr>
                </a:solidFill>
              </a:rPr>
              <a:t> 	</a:t>
            </a:r>
            <a:r>
              <a:rPr lang="en-US" sz="2000" dirty="0" smtClean="0">
                <a:solidFill>
                  <a:schemeClr val="bg1">
                    <a:lumMod val="95000"/>
                    <a:lumOff val="5000"/>
                  </a:schemeClr>
                </a:solidFill>
              </a:rPr>
              <a:t>- REQUEST TO CITY LAW AGENCY.</a:t>
            </a:r>
            <a:r>
              <a:rPr lang="en-US" sz="2000" dirty="0"/>
              <a:t>	</a:t>
            </a:r>
          </a:p>
        </p:txBody>
      </p:sp>
      <p:sp>
        <p:nvSpPr>
          <p:cNvPr id="9" name="Title 1"/>
          <p:cNvSpPr txBox="1">
            <a:spLocks/>
          </p:cNvSpPr>
          <p:nvPr/>
        </p:nvSpPr>
        <p:spPr>
          <a:xfrm>
            <a:off x="211245" y="5403626"/>
            <a:ext cx="11770547" cy="1344016"/>
          </a:xfrm>
          <a:prstGeom prst="rect">
            <a:avLst/>
          </a:prstGeom>
          <a:solidFill>
            <a:schemeClr val="tx1"/>
          </a:solidFill>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000" dirty="0" smtClean="0">
                <a:solidFill>
                  <a:schemeClr val="bg1"/>
                </a:solidFill>
              </a:rPr>
              <a:t>COMMON FEATURES</a:t>
            </a:r>
            <a:endParaRPr lang="en-US" sz="2000" dirty="0">
              <a:solidFill>
                <a:schemeClr val="bg1">
                  <a:lumMod val="95000"/>
                  <a:lumOff val="5000"/>
                </a:schemeClr>
              </a:solidFill>
            </a:endParaRPr>
          </a:p>
          <a:p>
            <a:r>
              <a:rPr lang="en-US" sz="1900" dirty="0">
                <a:solidFill>
                  <a:schemeClr val="bg1">
                    <a:lumMod val="95000"/>
                    <a:lumOff val="5000"/>
                  </a:schemeClr>
                </a:solidFill>
              </a:rPr>
              <a:t>	- </a:t>
            </a:r>
            <a:r>
              <a:rPr lang="en-US" sz="1900" dirty="0" smtClean="0">
                <a:solidFill>
                  <a:schemeClr val="bg1">
                    <a:lumMod val="95000"/>
                    <a:lumOff val="5000"/>
                  </a:schemeClr>
                </a:solidFill>
              </a:rPr>
              <a:t>MANAGE DRUG INVENTORY.</a:t>
            </a:r>
            <a:endParaRPr lang="en-US" sz="1900" dirty="0">
              <a:solidFill>
                <a:schemeClr val="bg1">
                  <a:lumMod val="95000"/>
                  <a:lumOff val="5000"/>
                </a:schemeClr>
              </a:solidFill>
            </a:endParaRPr>
          </a:p>
          <a:p>
            <a:r>
              <a:rPr lang="en-US" sz="1900" dirty="0">
                <a:solidFill>
                  <a:schemeClr val="bg1">
                    <a:lumMod val="95000"/>
                    <a:lumOff val="5000"/>
                  </a:schemeClr>
                </a:solidFill>
              </a:rPr>
              <a:t> 	</a:t>
            </a:r>
            <a:r>
              <a:rPr lang="en-US" sz="1900" dirty="0" smtClean="0">
                <a:solidFill>
                  <a:schemeClr val="bg1">
                    <a:lumMod val="95000"/>
                    <a:lumOff val="5000"/>
                  </a:schemeClr>
                </a:solidFill>
              </a:rPr>
              <a:t>- sHOP</a:t>
            </a:r>
            <a:r>
              <a:rPr lang="en-US" sz="1900" dirty="0">
                <a:solidFill>
                  <a:schemeClr val="bg1">
                    <a:lumMod val="95000"/>
                    <a:lumOff val="5000"/>
                  </a:schemeClr>
                </a:solidFill>
              </a:rPr>
              <a:t> </a:t>
            </a:r>
            <a:r>
              <a:rPr lang="en-US" sz="1900" dirty="0" smtClean="0">
                <a:solidFill>
                  <a:schemeClr val="bg1">
                    <a:lumMod val="95000"/>
                    <a:lumOff val="5000"/>
                  </a:schemeClr>
                </a:solidFill>
              </a:rPr>
              <a:t>PRODUCT.</a:t>
            </a:r>
          </a:p>
          <a:p>
            <a:r>
              <a:rPr lang="en-US" sz="1900" dirty="0">
                <a:solidFill>
                  <a:schemeClr val="bg1">
                    <a:lumMod val="95000"/>
                    <a:lumOff val="5000"/>
                  </a:schemeClr>
                </a:solidFill>
              </a:rPr>
              <a:t>	</a:t>
            </a:r>
            <a:r>
              <a:rPr lang="en-US" sz="1900" dirty="0" smtClean="0">
                <a:solidFill>
                  <a:schemeClr val="bg1">
                    <a:lumMod val="95000"/>
                    <a:lumOff val="5000"/>
                  </a:schemeClr>
                </a:solidFill>
              </a:rPr>
              <a:t>- REQUEST MORE PRODUCT.</a:t>
            </a:r>
          </a:p>
          <a:p>
            <a:r>
              <a:rPr lang="en-US" sz="1900" dirty="0">
                <a:solidFill>
                  <a:schemeClr val="bg1">
                    <a:lumMod val="95000"/>
                    <a:lumOff val="5000"/>
                  </a:schemeClr>
                </a:solidFill>
              </a:rPr>
              <a:t>	</a:t>
            </a:r>
            <a:r>
              <a:rPr lang="en-US" sz="1900" dirty="0" smtClean="0">
                <a:solidFill>
                  <a:schemeClr val="bg1">
                    <a:lumMod val="95000"/>
                    <a:lumOff val="5000"/>
                  </a:schemeClr>
                </a:solidFill>
              </a:rPr>
              <a:t>- UPDATE CONTACT.</a:t>
            </a:r>
            <a:endParaRPr lang="en-US" sz="2000" dirty="0"/>
          </a:p>
        </p:txBody>
      </p:sp>
    </p:spTree>
    <p:extLst>
      <p:ext uri="{BB962C8B-B14F-4D97-AF65-F5344CB8AC3E}">
        <p14:creationId xmlns:p14="http://schemas.microsoft.com/office/powerpoint/2010/main" val="348831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 calcmode="lin" valueType="num">
                                      <p:cBhvr additive="base">
                                        <p:cTn id="3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 calcmode="lin" valueType="num">
                                      <p:cBhvr additive="base">
                                        <p:cTn id="4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 calcmode="lin" valueType="num">
                                      <p:cBhvr additive="base">
                                        <p:cTn id="5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 calcmode="lin" valueType="num">
                                      <p:cBhvr additive="base">
                                        <p:cTn id="5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 calcmode="lin" valueType="num">
                                      <p:cBhvr additive="base">
                                        <p:cTn id="6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 calcmode="lin" valueType="num">
                                      <p:cBhvr additive="base">
                                        <p:cTn id="6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
                                            <p:txEl>
                                              <p:pRg st="0" end="0"/>
                                            </p:txEl>
                                          </p:spTgt>
                                        </p:tgtEl>
                                        <p:attrNameLst>
                                          <p:attrName>style.visibility</p:attrName>
                                        </p:attrNameLst>
                                      </p:cBhvr>
                                      <p:to>
                                        <p:strVal val="visible"/>
                                      </p:to>
                                    </p:set>
                                    <p:anim calcmode="lin" valueType="num">
                                      <p:cBhvr additive="base">
                                        <p:cTn id="7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
                                            <p:txEl>
                                              <p:pRg st="1" end="1"/>
                                            </p:txEl>
                                          </p:spTgt>
                                        </p:tgtEl>
                                        <p:attrNameLst>
                                          <p:attrName>style.visibility</p:attrName>
                                        </p:attrNameLst>
                                      </p:cBhvr>
                                      <p:to>
                                        <p:strVal val="visible"/>
                                      </p:to>
                                    </p:set>
                                    <p:anim calcmode="lin" valueType="num">
                                      <p:cBhvr additive="base">
                                        <p:cTn id="7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8">
                                            <p:txEl>
                                              <p:pRg st="1" end="1"/>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8">
                                            <p:txEl>
                                              <p:pRg st="2" end="2"/>
                                            </p:txEl>
                                          </p:spTgt>
                                        </p:tgtEl>
                                        <p:attrNameLst>
                                          <p:attrName>style.visibility</p:attrName>
                                        </p:attrNameLst>
                                      </p:cBhvr>
                                      <p:to>
                                        <p:strVal val="visible"/>
                                      </p:to>
                                    </p:set>
                                    <p:anim calcmode="lin" valueType="num">
                                      <p:cBhvr additive="base">
                                        <p:cTn id="7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05" y="115029"/>
            <a:ext cx="11865140" cy="725799"/>
          </a:xfrm>
          <a:solidFill>
            <a:schemeClr val="accent4">
              <a:lumMod val="60000"/>
              <a:lumOff val="40000"/>
            </a:schemeClr>
          </a:solidFill>
        </p:spPr>
        <p:txBody>
          <a:bodyPr/>
          <a:lstStyle/>
          <a:p>
            <a:r>
              <a:rPr lang="en-US" dirty="0" smtClean="0"/>
              <a:t>USE Case (CITY ORGANIZATIONS)</a:t>
            </a:r>
            <a:endParaRPr lang="en-US" dirty="0"/>
          </a:p>
        </p:txBody>
      </p:sp>
      <p:sp>
        <p:nvSpPr>
          <p:cNvPr id="3" name="Title 1"/>
          <p:cNvSpPr txBox="1">
            <a:spLocks/>
          </p:cNvSpPr>
          <p:nvPr/>
        </p:nvSpPr>
        <p:spPr>
          <a:xfrm>
            <a:off x="74669" y="840828"/>
            <a:ext cx="11870395" cy="59909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PHARMACY</a:t>
            </a:r>
            <a:r>
              <a:rPr lang="en-US" sz="2000" dirty="0"/>
              <a:t>	</a:t>
            </a:r>
          </a:p>
        </p:txBody>
      </p:sp>
      <p:sp>
        <p:nvSpPr>
          <p:cNvPr id="5" name="Title 1"/>
          <p:cNvSpPr txBox="1">
            <a:spLocks/>
          </p:cNvSpPr>
          <p:nvPr/>
        </p:nvSpPr>
        <p:spPr>
          <a:xfrm>
            <a:off x="74669" y="1781504"/>
            <a:ext cx="11870395" cy="59909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DISPENSARY</a:t>
            </a:r>
            <a:r>
              <a:rPr lang="en-US" sz="2000" dirty="0"/>
              <a:t>	</a:t>
            </a:r>
          </a:p>
        </p:txBody>
      </p:sp>
      <p:sp>
        <p:nvSpPr>
          <p:cNvPr id="6" name="Title 1"/>
          <p:cNvSpPr txBox="1">
            <a:spLocks/>
          </p:cNvSpPr>
          <p:nvPr/>
        </p:nvSpPr>
        <p:spPr>
          <a:xfrm>
            <a:off x="82811" y="2360888"/>
            <a:ext cx="11870395" cy="59909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CLINICs</a:t>
            </a:r>
            <a:r>
              <a:rPr lang="en-US" sz="2000" dirty="0"/>
              <a:t>	</a:t>
            </a:r>
          </a:p>
        </p:txBody>
      </p:sp>
      <p:sp>
        <p:nvSpPr>
          <p:cNvPr id="7" name="Title 1"/>
          <p:cNvSpPr txBox="1">
            <a:spLocks/>
          </p:cNvSpPr>
          <p:nvPr/>
        </p:nvSpPr>
        <p:spPr>
          <a:xfrm>
            <a:off x="107239" y="2940271"/>
            <a:ext cx="11870395" cy="59909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Doctors</a:t>
            </a:r>
            <a:r>
              <a:rPr lang="en-US" sz="2000" dirty="0"/>
              <a:t>	</a:t>
            </a:r>
          </a:p>
        </p:txBody>
      </p:sp>
      <p:sp>
        <p:nvSpPr>
          <p:cNvPr id="8" name="Title 1"/>
          <p:cNvSpPr txBox="1">
            <a:spLocks/>
          </p:cNvSpPr>
          <p:nvPr/>
        </p:nvSpPr>
        <p:spPr>
          <a:xfrm>
            <a:off x="82811" y="1273067"/>
            <a:ext cx="11870395" cy="59909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400" dirty="0" smtClean="0">
                <a:solidFill>
                  <a:schemeClr val="bg1"/>
                </a:solidFill>
              </a:rPr>
              <a:t>HOSPITAL</a:t>
            </a:r>
            <a:r>
              <a:rPr lang="en-US" sz="2000" dirty="0"/>
              <a:t>	</a:t>
            </a:r>
          </a:p>
        </p:txBody>
      </p:sp>
      <p:sp>
        <p:nvSpPr>
          <p:cNvPr id="9" name="Title 1"/>
          <p:cNvSpPr txBox="1">
            <a:spLocks/>
          </p:cNvSpPr>
          <p:nvPr/>
        </p:nvSpPr>
        <p:spPr>
          <a:xfrm>
            <a:off x="211245" y="3689131"/>
            <a:ext cx="11770547" cy="3058511"/>
          </a:xfrm>
          <a:prstGeom prst="rect">
            <a:avLst/>
          </a:prstGeom>
          <a:solidFill>
            <a:schemeClr val="tx1"/>
          </a:solidFill>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000" dirty="0" smtClean="0">
                <a:solidFill>
                  <a:schemeClr val="bg1"/>
                </a:solidFill>
              </a:rPr>
              <a:t>COMMON FEATURES</a:t>
            </a:r>
            <a:endParaRPr lang="en-US" sz="2000" dirty="0">
              <a:solidFill>
                <a:schemeClr val="bg1">
                  <a:lumMod val="95000"/>
                  <a:lumOff val="5000"/>
                </a:schemeClr>
              </a:solidFill>
            </a:endParaRPr>
          </a:p>
          <a:p>
            <a:r>
              <a:rPr lang="en-US" sz="1900" dirty="0">
                <a:solidFill>
                  <a:schemeClr val="bg1">
                    <a:lumMod val="95000"/>
                    <a:lumOff val="5000"/>
                  </a:schemeClr>
                </a:solidFill>
              </a:rPr>
              <a:t>	- </a:t>
            </a:r>
            <a:r>
              <a:rPr lang="en-US" sz="1900" dirty="0" smtClean="0">
                <a:solidFill>
                  <a:schemeClr val="bg1">
                    <a:lumMod val="95000"/>
                    <a:lumOff val="5000"/>
                  </a:schemeClr>
                </a:solidFill>
              </a:rPr>
              <a:t>MANAGE DRUG INVENTORY.</a:t>
            </a:r>
            <a:endParaRPr lang="en-US" sz="1900" dirty="0">
              <a:solidFill>
                <a:schemeClr val="bg1">
                  <a:lumMod val="95000"/>
                  <a:lumOff val="5000"/>
                </a:schemeClr>
              </a:solidFill>
            </a:endParaRPr>
          </a:p>
          <a:p>
            <a:r>
              <a:rPr lang="en-US" sz="1900" dirty="0">
                <a:solidFill>
                  <a:schemeClr val="bg1">
                    <a:lumMod val="95000"/>
                    <a:lumOff val="5000"/>
                  </a:schemeClr>
                </a:solidFill>
              </a:rPr>
              <a:t> 	</a:t>
            </a:r>
            <a:r>
              <a:rPr lang="en-US" sz="1900" dirty="0" smtClean="0">
                <a:solidFill>
                  <a:schemeClr val="bg1">
                    <a:lumMod val="95000"/>
                    <a:lumOff val="5000"/>
                  </a:schemeClr>
                </a:solidFill>
              </a:rPr>
              <a:t>- sHOP</a:t>
            </a:r>
            <a:r>
              <a:rPr lang="en-US" sz="1900" dirty="0">
                <a:solidFill>
                  <a:schemeClr val="bg1">
                    <a:lumMod val="95000"/>
                    <a:lumOff val="5000"/>
                  </a:schemeClr>
                </a:solidFill>
              </a:rPr>
              <a:t> </a:t>
            </a:r>
            <a:r>
              <a:rPr lang="en-US" sz="1900" dirty="0" smtClean="0">
                <a:solidFill>
                  <a:schemeClr val="bg1">
                    <a:lumMod val="95000"/>
                    <a:lumOff val="5000"/>
                  </a:schemeClr>
                </a:solidFill>
              </a:rPr>
              <a:t>PRODUCT.</a:t>
            </a:r>
          </a:p>
          <a:p>
            <a:r>
              <a:rPr lang="en-US" sz="1900" dirty="0">
                <a:solidFill>
                  <a:schemeClr val="bg1">
                    <a:lumMod val="95000"/>
                    <a:lumOff val="5000"/>
                  </a:schemeClr>
                </a:solidFill>
              </a:rPr>
              <a:t>	</a:t>
            </a:r>
            <a:r>
              <a:rPr lang="en-US" sz="1900" dirty="0" smtClean="0">
                <a:solidFill>
                  <a:schemeClr val="bg1">
                    <a:lumMod val="95000"/>
                    <a:lumOff val="5000"/>
                  </a:schemeClr>
                </a:solidFill>
              </a:rPr>
              <a:t>- REQUEST MORE PRODUCT.</a:t>
            </a:r>
          </a:p>
          <a:p>
            <a:r>
              <a:rPr lang="en-US" sz="1900" dirty="0">
                <a:solidFill>
                  <a:schemeClr val="bg1">
                    <a:lumMod val="95000"/>
                    <a:lumOff val="5000"/>
                  </a:schemeClr>
                </a:solidFill>
              </a:rPr>
              <a:t>	</a:t>
            </a:r>
            <a:r>
              <a:rPr lang="en-US" sz="1900" dirty="0" smtClean="0">
                <a:solidFill>
                  <a:schemeClr val="bg1">
                    <a:lumMod val="95000"/>
                    <a:lumOff val="5000"/>
                  </a:schemeClr>
                </a:solidFill>
              </a:rPr>
              <a:t>- UPDATE CONTACT.</a:t>
            </a:r>
          </a:p>
          <a:p>
            <a:r>
              <a:rPr lang="en-US" sz="1900" dirty="0">
                <a:solidFill>
                  <a:schemeClr val="bg1">
                    <a:lumMod val="95000"/>
                    <a:lumOff val="5000"/>
                  </a:schemeClr>
                </a:solidFill>
              </a:rPr>
              <a:t>	</a:t>
            </a:r>
            <a:r>
              <a:rPr lang="en-US" sz="1900" dirty="0" smtClean="0">
                <a:solidFill>
                  <a:schemeClr val="bg1">
                    <a:lumMod val="95000"/>
                    <a:lumOff val="5000"/>
                  </a:schemeClr>
                </a:solidFill>
              </a:rPr>
              <a:t>- REPORT CASE AGAINST PRODUCT.</a:t>
            </a:r>
          </a:p>
          <a:p>
            <a:r>
              <a:rPr lang="en-US" sz="1900" dirty="0">
                <a:solidFill>
                  <a:schemeClr val="bg1">
                    <a:lumMod val="95000"/>
                    <a:lumOff val="5000"/>
                  </a:schemeClr>
                </a:solidFill>
              </a:rPr>
              <a:t>	</a:t>
            </a:r>
            <a:r>
              <a:rPr lang="en-US" sz="1900" dirty="0" smtClean="0">
                <a:solidFill>
                  <a:schemeClr val="bg1">
                    <a:lumMod val="95000"/>
                    <a:lumOff val="5000"/>
                  </a:schemeClr>
                </a:solidFill>
              </a:rPr>
              <a:t>- REGISTER PATIENT.</a:t>
            </a:r>
            <a:endParaRPr lang="en-US" sz="2000" dirty="0"/>
          </a:p>
        </p:txBody>
      </p:sp>
    </p:spTree>
    <p:extLst>
      <p:ext uri="{BB962C8B-B14F-4D97-AF65-F5344CB8AC3E}">
        <p14:creationId xmlns:p14="http://schemas.microsoft.com/office/powerpoint/2010/main" val="2230077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 calcmode="lin" valueType="num">
                                      <p:cBhvr additive="base">
                                        <p:cTn id="4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 calcmode="lin" valueType="num">
                                      <p:cBhvr additive="base">
                                        <p:cTn id="4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 calcmode="lin" valueType="num">
                                      <p:cBhvr additive="base">
                                        <p:cTn id="4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 calcmode="lin" valueType="num">
                                      <p:cBhvr additive="base">
                                        <p:cTn id="5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9">
                                            <p:txEl>
                                              <p:pRg st="5" end="5"/>
                                            </p:txEl>
                                          </p:spTgt>
                                        </p:tgtEl>
                                        <p:attrNameLst>
                                          <p:attrName>style.visibility</p:attrName>
                                        </p:attrNameLst>
                                      </p:cBhvr>
                                      <p:to>
                                        <p:strVal val="visible"/>
                                      </p:to>
                                    </p:set>
                                    <p:anim calcmode="lin" valueType="num">
                                      <p:cBhvr additive="base">
                                        <p:cTn id="5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 calcmode="lin" valueType="num">
                                      <p:cBhvr additive="base">
                                        <p:cTn id="6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748</TotalTime>
  <Words>252</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Century Gothic</vt:lpstr>
      <vt:lpstr>Wingdings</vt:lpstr>
      <vt:lpstr>Wingdings 3</vt:lpstr>
      <vt:lpstr>Slice</vt:lpstr>
      <vt:lpstr>Global Surveillance and Forensic System  for Protecting Pharmaceutical Distribution Supply Chain</vt:lpstr>
      <vt:lpstr>to stop illegitimate drugs from infiltrating the drug distribution supply chain.  investigating drug counterfeit crimes.  Building a Robust Communication AND DATA KNOWLEDGE SHARING SYSTEM.  Enable Patient, Pharmacist, DOCTOR, HOSPITAL to report to LAW Enforcement AGECNCIES.  ALLOW PHARMA TO Fulfill MEDICATION ORDER to TRUSTED LICENSED PARTNERS.  CAPTURE RECORD of MOVEMENT OF PRODUCT BETWEEN VARIOUS SUPPLY CHAIN.  MAINTAIN DRUG INVENTORY AND HISTORY OF ILLIGIMATE PRODUCT.  IMMIDITIATE  NOTIFICATION OF SUSPECT PRODUCT.  MAINTAIN PROPER LICENSE TO PHARMA AND DISTRIBUTORS.          </vt:lpstr>
      <vt:lpstr>PowerPoint Presentation</vt:lpstr>
      <vt:lpstr>BASIC OBJECT MODEL</vt:lpstr>
      <vt:lpstr>USE CASE (LAW AGENCY)</vt:lpstr>
      <vt:lpstr>USE CASE (LAW AGENCY)  CONTINUED…….</vt:lpstr>
      <vt:lpstr>USE CASE (PHARMACEUTICAL COMAPANY)</vt:lpstr>
      <vt:lpstr>USE CASE (DISTRIBUTORS)</vt:lpstr>
      <vt:lpstr>USE Case (CITY ORGANIZATIONS)</vt:lpstr>
      <vt:lpstr>USE CASE (PATIENT)</vt:lpstr>
      <vt:lpstr>Logging MECHANISM -helps in Troubleshooting during Production. -HELPS IN DEBUGGING THE 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 Lumba</dc:creator>
  <cp:lastModifiedBy>Laksh Lumba</cp:lastModifiedBy>
  <cp:revision>56</cp:revision>
  <dcterms:created xsi:type="dcterms:W3CDTF">2014-12-05T03:30:37Z</dcterms:created>
  <dcterms:modified xsi:type="dcterms:W3CDTF">2014-12-06T02:02:47Z</dcterms:modified>
</cp:coreProperties>
</file>