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74" r:id="rId9"/>
    <p:sldId id="273" r:id="rId10"/>
    <p:sldId id="275" r:id="rId11"/>
    <p:sldId id="276" r:id="rId12"/>
    <p:sldId id="257" r:id="rId13"/>
    <p:sldId id="258" r:id="rId14"/>
    <p:sldId id="260" r:id="rId15"/>
    <p:sldId id="261" r:id="rId16"/>
    <p:sldId id="262" r:id="rId17"/>
    <p:sldId id="263" r:id="rId18"/>
    <p:sldId id="277" r:id="rId19"/>
    <p:sldId id="278" r:id="rId20"/>
    <p:sldId id="282" r:id="rId21"/>
    <p:sldId id="279" r:id="rId22"/>
    <p:sldId id="283" r:id="rId23"/>
    <p:sldId id="284" r:id="rId24"/>
    <p:sldId id="280" r:id="rId25"/>
    <p:sldId id="286" r:id="rId26"/>
    <p:sldId id="281" r:id="rId27"/>
    <p:sldId id="285" r:id="rId28"/>
    <p:sldId id="264" r:id="rId29"/>
    <p:sldId id="265" r:id="rId30"/>
    <p:sldId id="266" r:id="rId31"/>
    <p:sldId id="292" r:id="rId32"/>
    <p:sldId id="290" r:id="rId33"/>
    <p:sldId id="291" r:id="rId34"/>
    <p:sldId id="294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5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505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8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93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3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41A8-7B02-49BC-9261-DDF83FC8DCF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075A46-39AA-449D-B6E2-E7ED727F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allthingshadoop.com/2013/12/16/getting-started-with-apache-mesos-and-apache-aurora-using-vagrant/" TargetMode="External"/><Relationship Id="rId3" Type="http://schemas.openxmlformats.org/officeDocument/2006/relationships/hyperlink" Target="https://cwiki.apache.org/confluence/display/FLINK/Akka+and+Actors" TargetMode="External"/><Relationship Id="rId7" Type="http://schemas.openxmlformats.org/officeDocument/2006/relationships/hyperlink" Target="http://oozie.apache.org/" TargetMode="External"/><Relationship Id="rId2" Type="http://schemas.openxmlformats.org/officeDocument/2006/relationships/hyperlink" Target="http://www.typesafe.com/activator/template/spark-streaming-scala-ak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rtonworks.com/hadoop/oozie/" TargetMode="External"/><Relationship Id="rId5" Type="http://schemas.openxmlformats.org/officeDocument/2006/relationships/hyperlink" Target="http://aurora.apache.org/documentation/latest/" TargetMode="External"/><Relationship Id="rId10" Type="http://schemas.openxmlformats.org/officeDocument/2006/relationships/hyperlink" Target="https://github.com/apache/oozie" TargetMode="External"/><Relationship Id="rId4" Type="http://schemas.openxmlformats.org/officeDocument/2006/relationships/hyperlink" Target="https://github.com/jaceklaskowski/spark-activator#master" TargetMode="External"/><Relationship Id="rId9" Type="http://schemas.openxmlformats.org/officeDocument/2006/relationships/hyperlink" Target="https://dzone.com/articles/getting-started-apache-mes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ZOOKEEPER, OOZIE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j-lt"/>
              </a:rPr>
              <a:t>AURORA, AKKA</a:t>
            </a: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34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168481"/>
            <a:ext cx="10881852" cy="883572"/>
          </a:xfrm>
        </p:spPr>
        <p:txBody>
          <a:bodyPr/>
          <a:lstStyle/>
          <a:p>
            <a:r>
              <a:rPr lang="en-US" dirty="0" smtClean="0"/>
              <a:t>Language Bindings and who uses ZK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248698"/>
            <a:ext cx="10881852" cy="4928265"/>
          </a:xfrm>
        </p:spPr>
        <p:txBody>
          <a:bodyPr/>
          <a:lstStyle/>
          <a:p>
            <a:r>
              <a:rPr lang="en-US" sz="2000" dirty="0" smtClean="0"/>
              <a:t>Zookeeper </a:t>
            </a:r>
            <a:r>
              <a:rPr lang="en-US" sz="2000" dirty="0"/>
              <a:t>ships client libraries in:</a:t>
            </a:r>
          </a:p>
          <a:p>
            <a:pPr lvl="1"/>
            <a:r>
              <a:rPr lang="en-US" sz="2000" dirty="0"/>
              <a:t>Java</a:t>
            </a:r>
          </a:p>
          <a:p>
            <a:pPr lvl="1"/>
            <a:r>
              <a:rPr lang="en-US" sz="2000" dirty="0"/>
              <a:t>C</a:t>
            </a:r>
          </a:p>
          <a:p>
            <a:pPr lvl="1"/>
            <a:r>
              <a:rPr lang="en-US" sz="2000" dirty="0"/>
              <a:t>Perl</a:t>
            </a:r>
          </a:p>
          <a:p>
            <a:pPr lvl="1"/>
            <a:r>
              <a:rPr lang="en-US" sz="2000" dirty="0"/>
              <a:t>Python</a:t>
            </a:r>
          </a:p>
          <a:p>
            <a:r>
              <a:rPr lang="en-US" sz="2000" dirty="0"/>
              <a:t>Community contributed client bindings available for Scala, C#, Node.js, Ruby, </a:t>
            </a:r>
            <a:r>
              <a:rPr lang="en-US" sz="2000" dirty="0" err="1" smtClean="0"/>
              <a:t>Erlang</a:t>
            </a:r>
            <a:r>
              <a:rPr lang="en-US" sz="2000" dirty="0"/>
              <a:t>, Go, </a:t>
            </a:r>
            <a:r>
              <a:rPr lang="en-US" sz="2000" dirty="0" smtClean="0"/>
              <a:t>Haskell.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5742" y="4277032"/>
            <a:ext cx="4050891" cy="2303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Companies:</a:t>
            </a:r>
          </a:p>
          <a:p>
            <a:pPr lvl="1"/>
            <a:r>
              <a:rPr lang="en-US" sz="2000" dirty="0" smtClean="0"/>
              <a:t>Yahoo!</a:t>
            </a:r>
          </a:p>
          <a:p>
            <a:pPr lvl="1"/>
            <a:r>
              <a:rPr lang="en-US" sz="2000" dirty="0" smtClean="0"/>
              <a:t>Zynga</a:t>
            </a:r>
          </a:p>
          <a:p>
            <a:pPr lvl="1"/>
            <a:r>
              <a:rPr lang="en-US" sz="2000" dirty="0" smtClean="0"/>
              <a:t>Rackspace</a:t>
            </a:r>
          </a:p>
          <a:p>
            <a:pPr lvl="1"/>
            <a:r>
              <a:rPr lang="en-US" sz="2000" dirty="0" smtClean="0"/>
              <a:t>LinkedIn</a:t>
            </a:r>
          </a:p>
          <a:p>
            <a:pPr lvl="1"/>
            <a:r>
              <a:rPr lang="en-US" sz="2000" dirty="0" smtClean="0"/>
              <a:t>Netflix</a:t>
            </a:r>
          </a:p>
          <a:p>
            <a:pPr lvl="1"/>
            <a:r>
              <a:rPr lang="en-US" sz="2000" dirty="0" smtClean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17239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32" y="23414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NEXT</a:t>
            </a:r>
            <a:r>
              <a:rPr lang="en-US" dirty="0" smtClean="0"/>
              <a:t>  </a:t>
            </a:r>
            <a:r>
              <a:rPr lang="en-US" sz="10700" dirty="0" smtClean="0"/>
              <a:t>&gt;&gt;</a:t>
            </a:r>
            <a:endParaRPr lang="en-US" sz="10700" dirty="0"/>
          </a:p>
        </p:txBody>
      </p:sp>
    </p:spTree>
    <p:extLst>
      <p:ext uri="{BB962C8B-B14F-4D97-AF65-F5344CB8AC3E}">
        <p14:creationId xmlns:p14="http://schemas.microsoft.com/office/powerpoint/2010/main" val="25558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is OOZIE 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Why use OOZIE 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OOZIE Architecture</a:t>
            </a:r>
          </a:p>
          <a:p>
            <a:endParaRPr lang="en-US" sz="2000" dirty="0" smtClean="0"/>
          </a:p>
          <a:p>
            <a:r>
              <a:rPr lang="en-US" sz="2000" dirty="0" smtClean="0"/>
              <a:t>How </a:t>
            </a:r>
            <a:r>
              <a:rPr lang="en-US" sz="2000" dirty="0" err="1" smtClean="0"/>
              <a:t>Oozie</a:t>
            </a:r>
            <a:r>
              <a:rPr lang="en-US" sz="2000" dirty="0" smtClean="0"/>
              <a:t> works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989217" y="609600"/>
            <a:ext cx="4334040" cy="1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6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78" y="353029"/>
            <a:ext cx="112158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  </a:t>
            </a:r>
            <a:r>
              <a:rPr lang="en-US" sz="3600" dirty="0" smtClean="0"/>
              <a:t>What is OOZIE 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Provides operation services for Hadoop Cluster such as :-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Work Flow scheduler for Hadoop</a:t>
            </a:r>
          </a:p>
          <a:p>
            <a:pPr lvl="1"/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Manages Hadoop Jobs</a:t>
            </a:r>
          </a:p>
          <a:p>
            <a:pPr lvl="1"/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Supports Hadoop jobs for Apache Map Reduce, Apache Pig, Apache Hive, Apache </a:t>
            </a:r>
            <a:r>
              <a:rPr lang="en-US" sz="2000" dirty="0" err="1" smtClean="0"/>
              <a:t>Sqoop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Type of </a:t>
            </a:r>
            <a:r>
              <a:rPr lang="en-US" sz="2400" dirty="0" err="1" smtClean="0"/>
              <a:t>Oozie</a:t>
            </a:r>
            <a:r>
              <a:rPr lang="en-US" sz="2400" dirty="0" smtClean="0"/>
              <a:t> Jobs 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Oozie</a:t>
            </a:r>
            <a:r>
              <a:rPr lang="en-US" sz="2000" dirty="0" smtClean="0"/>
              <a:t> Workflow jobs – Directed </a:t>
            </a:r>
            <a:r>
              <a:rPr lang="en-US" sz="2000" dirty="0" err="1" smtClean="0"/>
              <a:t>Acyclical</a:t>
            </a:r>
            <a:r>
              <a:rPr lang="en-US" sz="2000" dirty="0" smtClean="0"/>
              <a:t> Graphs(DAG’s)</a:t>
            </a:r>
          </a:p>
          <a:p>
            <a:pPr lvl="1"/>
            <a:r>
              <a:rPr lang="en-US" sz="2000" dirty="0" smtClean="0"/>
              <a:t>	Specify sequence of action to execute</a:t>
            </a:r>
          </a:p>
          <a:p>
            <a:pPr lvl="1"/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Oozie</a:t>
            </a:r>
            <a:r>
              <a:rPr lang="en-US" sz="2000" dirty="0" smtClean="0"/>
              <a:t> Coordinators – Recurrent </a:t>
            </a:r>
            <a:r>
              <a:rPr lang="en-US" sz="2000" dirty="0" err="1" smtClean="0"/>
              <a:t>Oozie</a:t>
            </a:r>
            <a:r>
              <a:rPr lang="en-US" sz="2000" dirty="0" smtClean="0"/>
              <a:t> Workflow jobs</a:t>
            </a:r>
          </a:p>
          <a:p>
            <a:pPr lvl="1"/>
            <a:r>
              <a:rPr lang="en-US" sz="2000" dirty="0" smtClean="0"/>
              <a:t>	Triggered by time and data availability</a:t>
            </a: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191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78" y="353029"/>
            <a:ext cx="1121586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smtClean="0"/>
              <a:t>Why use </a:t>
            </a:r>
            <a:r>
              <a:rPr lang="en-US" sz="2800" dirty="0" err="1" smtClean="0"/>
              <a:t>Oozie</a:t>
            </a:r>
            <a:r>
              <a:rPr lang="en-US" sz="2800" dirty="0" smtClean="0"/>
              <a:t> ?</a:t>
            </a:r>
          </a:p>
          <a:p>
            <a:pPr lvl="1" algn="ctr"/>
            <a:endParaRPr lang="en-US" sz="2800" dirty="0"/>
          </a:p>
          <a:p>
            <a:pPr lvl="1"/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Workflow scheduled based on data availability or frequency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Monitoring capabilities, automatic retry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Allows you to design task work flows</a:t>
            </a:r>
          </a:p>
          <a:p>
            <a:pPr lvl="1"/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Extensible and pluggable architecture to allow arbitrary grid programming paradigms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78" y="353029"/>
            <a:ext cx="112158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err="1" smtClean="0"/>
              <a:t>Oozie</a:t>
            </a:r>
            <a:r>
              <a:rPr lang="en-US" sz="2800" dirty="0" smtClean="0"/>
              <a:t> Architecture</a:t>
            </a:r>
          </a:p>
          <a:p>
            <a:pPr lvl="1" algn="ctr"/>
            <a:endParaRPr lang="en-US" sz="2800" dirty="0"/>
          </a:p>
          <a:p>
            <a:pPr lvl="1" algn="ctr"/>
            <a:endParaRPr lang="en-US" sz="2800" dirty="0" smtClean="0"/>
          </a:p>
          <a:p>
            <a:pPr lvl="1" algn="ctr"/>
            <a:endParaRPr lang="en-US" sz="2800" dirty="0"/>
          </a:p>
          <a:p>
            <a:pPr lvl="1"/>
            <a:endParaRPr lang="en-US" sz="2400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70715" y="1040082"/>
            <a:ext cx="8100000" cy="52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8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78" y="353029"/>
            <a:ext cx="1121586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err="1" smtClean="0"/>
              <a:t>Oozie</a:t>
            </a:r>
            <a:r>
              <a:rPr lang="en-US" sz="2800" dirty="0" smtClean="0"/>
              <a:t> Architecture</a:t>
            </a:r>
          </a:p>
          <a:p>
            <a:pPr lvl="1" algn="ctr"/>
            <a:endParaRPr lang="en-US" dirty="0"/>
          </a:p>
          <a:p>
            <a:pPr lvl="1" algn="ctr"/>
            <a:r>
              <a:rPr lang="en-US" dirty="0" smtClean="0"/>
              <a:t>--Based on concept of hot </a:t>
            </a:r>
            <a:r>
              <a:rPr lang="en-US" dirty="0" err="1" smtClean="0"/>
              <a:t>hot</a:t>
            </a:r>
            <a:r>
              <a:rPr lang="en-US" dirty="0" smtClean="0"/>
              <a:t> HA</a:t>
            </a:r>
          </a:p>
          <a:p>
            <a:pPr lvl="1" algn="ctr"/>
            <a:r>
              <a:rPr lang="en-US" dirty="0" smtClean="0"/>
              <a:t>HA - (sys with </a:t>
            </a:r>
            <a:r>
              <a:rPr lang="en-US" dirty="0" smtClean="0"/>
              <a:t>no</a:t>
            </a:r>
            <a:r>
              <a:rPr lang="en-US" dirty="0" smtClean="0"/>
              <a:t>-planned </a:t>
            </a:r>
            <a:r>
              <a:rPr lang="en-US" dirty="0" smtClean="0"/>
              <a:t>downtime)</a:t>
            </a:r>
          </a:p>
          <a:p>
            <a:pPr lvl="1" algn="ctr"/>
            <a:r>
              <a:rPr lang="en-US" dirty="0" smtClean="0"/>
              <a:t>-- </a:t>
            </a:r>
            <a:r>
              <a:rPr lang="en-US" dirty="0" err="1" smtClean="0"/>
              <a:t>Oozie</a:t>
            </a:r>
            <a:r>
              <a:rPr lang="en-US" dirty="0" smtClean="0"/>
              <a:t> was designed to be stateless    </a:t>
            </a:r>
          </a:p>
          <a:p>
            <a:pPr lvl="1" algn="ctr"/>
            <a:r>
              <a:rPr lang="en-US" dirty="0" smtClean="0"/>
              <a:t>--        -- Nothing lost when </a:t>
            </a:r>
            <a:r>
              <a:rPr lang="en-US" dirty="0" err="1" smtClean="0"/>
              <a:t>Oozie</a:t>
            </a:r>
            <a:r>
              <a:rPr lang="en-US" dirty="0" smtClean="0"/>
              <a:t> server goes down</a:t>
            </a:r>
          </a:p>
          <a:p>
            <a:pPr lvl="1" algn="ctr"/>
            <a:r>
              <a:rPr lang="en-US" dirty="0" smtClean="0"/>
              <a:t>--            -- Jobs continue to run when server is up again</a:t>
            </a:r>
          </a:p>
          <a:p>
            <a:pPr lvl="1" algn="ctr"/>
            <a:r>
              <a:rPr lang="en-US" dirty="0" smtClean="0"/>
              <a:t>--      --</a:t>
            </a:r>
            <a:r>
              <a:rPr lang="en-US" dirty="0" err="1" smtClean="0"/>
              <a:t>Oozie</a:t>
            </a:r>
            <a:r>
              <a:rPr lang="en-US" dirty="0" smtClean="0"/>
              <a:t> maintains multiple locks to prevent</a:t>
            </a:r>
          </a:p>
          <a:p>
            <a:pPr lvl="1" algn="ctr"/>
            <a:r>
              <a:rPr lang="en-US" dirty="0" smtClean="0"/>
              <a:t>   same jobs to process multiple times.</a:t>
            </a:r>
          </a:p>
          <a:p>
            <a:pPr lvl="1" algn="ctr"/>
            <a:endParaRPr lang="en-US" dirty="0" smtClean="0"/>
          </a:p>
          <a:p>
            <a:pPr lvl="1" algn="ctr"/>
            <a:endParaRPr lang="en-US" dirty="0" smtClean="0"/>
          </a:p>
          <a:p>
            <a:pPr lvl="1" algn="ctr"/>
            <a:r>
              <a:rPr lang="en-US" dirty="0" smtClean="0"/>
              <a:t>-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5" y="1022799"/>
            <a:ext cx="3130309" cy="2594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86" y="3124353"/>
            <a:ext cx="6679509" cy="36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78" y="353029"/>
            <a:ext cx="1121586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smtClean="0"/>
              <a:t>How </a:t>
            </a:r>
            <a:r>
              <a:rPr lang="en-US" sz="2800" dirty="0" err="1" smtClean="0"/>
              <a:t>Oozie</a:t>
            </a:r>
            <a:r>
              <a:rPr lang="en-US" sz="2800" dirty="0" smtClean="0"/>
              <a:t> works ?</a:t>
            </a:r>
          </a:p>
          <a:p>
            <a:pPr lvl="1" algn="ctr"/>
            <a:endParaRPr lang="en-US" sz="2800" dirty="0"/>
          </a:p>
          <a:p>
            <a:pPr lvl="1"/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Collection of actions arranged in a Directed Acyclic Graph</a:t>
            </a:r>
          </a:p>
          <a:p>
            <a:pPr lvl="1"/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Control need to define job chronology, setting rules for workflows</a:t>
            </a:r>
          </a:p>
          <a:p>
            <a:pPr lvl="1"/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Triggers workflows but Hadoop executes them allowing to leverage using other features like balance load and failure handling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Detects completion of tasks using callback and polling 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5277" y="2644170"/>
            <a:ext cx="51328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2"/>
                </a:solidFill>
              </a:rPr>
              <a:t>NEXT  &gt;&gt;</a:t>
            </a:r>
          </a:p>
        </p:txBody>
      </p:sp>
    </p:spTree>
    <p:extLst>
      <p:ext uri="{BB962C8B-B14F-4D97-AF65-F5344CB8AC3E}">
        <p14:creationId xmlns:p14="http://schemas.microsoft.com/office/powerpoint/2010/main" val="9510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0" y="119319"/>
            <a:ext cx="11700387" cy="1090050"/>
          </a:xfrm>
        </p:spPr>
        <p:txBody>
          <a:bodyPr/>
          <a:lstStyle/>
          <a:p>
            <a:r>
              <a:rPr lang="en-US" dirty="0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Simpler</a:t>
            </a:r>
            <a:endParaRPr lang="en-US" sz="2800" dirty="0"/>
          </a:p>
          <a:p>
            <a:r>
              <a:rPr lang="en-US" sz="2800" dirty="0"/>
              <a:t>Concurrency</a:t>
            </a:r>
          </a:p>
          <a:p>
            <a:r>
              <a:rPr lang="en-US" sz="2800" dirty="0"/>
              <a:t>Scalability</a:t>
            </a:r>
          </a:p>
          <a:p>
            <a:r>
              <a:rPr lang="en-US" sz="2800" dirty="0"/>
              <a:t>Fault-tolerance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0" y="119319"/>
            <a:ext cx="11700387" cy="1090050"/>
          </a:xfrm>
        </p:spPr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Zookeeper</a:t>
            </a:r>
          </a:p>
          <a:p>
            <a:r>
              <a:rPr lang="en-US" dirty="0" smtClean="0"/>
              <a:t>What is Zookeeper</a:t>
            </a:r>
          </a:p>
          <a:p>
            <a:r>
              <a:rPr lang="en-US" dirty="0" smtClean="0"/>
              <a:t>Basic Architecture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Who uses the Zookeeper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0" y="145657"/>
            <a:ext cx="11700387" cy="69591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Akka</a:t>
            </a:r>
            <a:r>
              <a:rPr lang="en-US" b="1" dirty="0"/>
              <a:t> and the Actor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54" y="922493"/>
            <a:ext cx="9071172" cy="5118870"/>
          </a:xfrm>
        </p:spPr>
        <p:txBody>
          <a:bodyPr/>
          <a:lstStyle/>
          <a:p>
            <a:r>
              <a:rPr lang="en-US" dirty="0" smtClean="0"/>
              <a:t>Single Thread</a:t>
            </a:r>
          </a:p>
          <a:p>
            <a:r>
              <a:rPr lang="en-US" dirty="0" smtClean="0"/>
              <a:t>Asynchronous </a:t>
            </a:r>
            <a:r>
              <a:rPr lang="en-US" dirty="0"/>
              <a:t>messages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62" y="1950181"/>
            <a:ext cx="755880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0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0" y="119319"/>
            <a:ext cx="11700387" cy="1090050"/>
          </a:xfrm>
        </p:spPr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7" y="1081549"/>
            <a:ext cx="9075175" cy="4959814"/>
          </a:xfrm>
        </p:spPr>
        <p:txBody>
          <a:bodyPr/>
          <a:lstStyle/>
          <a:p>
            <a:r>
              <a:rPr lang="en-US" sz="2800" dirty="0"/>
              <a:t>S</a:t>
            </a:r>
            <a:r>
              <a:rPr lang="en-US" sz="2800" dirty="0" smtClean="0"/>
              <a:t>equential by nature</a:t>
            </a:r>
          </a:p>
          <a:p>
            <a:r>
              <a:rPr lang="en-US" sz="2800" dirty="0" smtClean="0"/>
              <a:t>Never </a:t>
            </a:r>
            <a:r>
              <a:rPr lang="en-US" sz="2800" dirty="0"/>
              <a:t>call blocking </a:t>
            </a:r>
            <a:r>
              <a:rPr lang="en-US" sz="2800" dirty="0" smtClean="0"/>
              <a:t>calls</a:t>
            </a:r>
          </a:p>
          <a:p>
            <a:r>
              <a:rPr lang="en-US" sz="2800" dirty="0" err="1" smtClean="0"/>
              <a:t>Threadsafe</a:t>
            </a:r>
            <a:endParaRPr lang="en-US" sz="2800" dirty="0"/>
          </a:p>
          <a:p>
            <a:r>
              <a:rPr lang="en-US" sz="2800" dirty="0"/>
              <a:t>Fault-tolerance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6017341" y="1184228"/>
            <a:ext cx="3382298" cy="485713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E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74309" y="1876182"/>
            <a:ext cx="1268361" cy="32741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51289" y="2673900"/>
            <a:ext cx="914400" cy="5899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Behavior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261121" y="3882411"/>
            <a:ext cx="914400" cy="5899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16645" y="2171599"/>
            <a:ext cx="2281084" cy="537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Message Box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846" y="1271917"/>
            <a:ext cx="155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Driven        Thread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8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0" y="119319"/>
            <a:ext cx="11700387" cy="730345"/>
          </a:xfrm>
        </p:spPr>
        <p:txBody>
          <a:bodyPr/>
          <a:lstStyle/>
          <a:p>
            <a:r>
              <a:rPr lang="en-US" dirty="0" smtClean="0"/>
              <a:t>Actor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7" y="744467"/>
            <a:ext cx="9075175" cy="5296896"/>
          </a:xfrm>
        </p:spPr>
        <p:txBody>
          <a:bodyPr/>
          <a:lstStyle/>
          <a:p>
            <a:r>
              <a:rPr lang="en-US" sz="2000" dirty="0" smtClean="0"/>
              <a:t>Container of Actor</a:t>
            </a:r>
          </a:p>
          <a:p>
            <a:r>
              <a:rPr lang="en-US" sz="2000" dirty="0" smtClean="0"/>
              <a:t>Provides </a:t>
            </a:r>
            <a:r>
              <a:rPr lang="en-US" sz="2000" dirty="0"/>
              <a:t>shared services such as scheduling, configuration and </a:t>
            </a:r>
            <a:r>
              <a:rPr lang="en-US" sz="2000" dirty="0" smtClean="0"/>
              <a:t>logging </a:t>
            </a:r>
          </a:p>
          <a:p>
            <a:r>
              <a:rPr lang="en-US" sz="2000" dirty="0" smtClean="0"/>
              <a:t>Thread-pool</a:t>
            </a:r>
          </a:p>
          <a:p>
            <a:r>
              <a:rPr lang="en-US" sz="2000" dirty="0" smtClean="0"/>
              <a:t>Local Communication through shared memory.</a:t>
            </a:r>
          </a:p>
          <a:p>
            <a:r>
              <a:rPr lang="en-US" sz="2000" dirty="0" smtClean="0"/>
              <a:t>Remote Communication through network Stack.</a:t>
            </a:r>
          </a:p>
          <a:p>
            <a:r>
              <a:rPr lang="en-US" sz="2000" dirty="0" smtClean="0"/>
              <a:t>Hierarchy of Actors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54" y="2926199"/>
            <a:ext cx="3325278" cy="304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0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0" y="119319"/>
            <a:ext cx="11700387" cy="730345"/>
          </a:xfrm>
        </p:spPr>
        <p:txBody>
          <a:bodyPr/>
          <a:lstStyle/>
          <a:p>
            <a:r>
              <a:rPr lang="en-US" b="1" dirty="0"/>
              <a:t>Actors in </a:t>
            </a:r>
            <a:r>
              <a:rPr lang="en-US" b="1" dirty="0" err="1"/>
              <a:t>Flink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6" y="727730"/>
            <a:ext cx="8069933" cy="617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1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2" y="186814"/>
            <a:ext cx="8831550" cy="5738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Failure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110" y="776835"/>
            <a:ext cx="9051768" cy="5850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Akka</a:t>
            </a:r>
            <a:r>
              <a:rPr lang="en-US" sz="2400" dirty="0" smtClean="0"/>
              <a:t> Deathwatch mechanism</a:t>
            </a:r>
          </a:p>
          <a:p>
            <a:r>
              <a:rPr lang="en-US" sz="2400" dirty="0" err="1"/>
              <a:t>JobManager</a:t>
            </a:r>
            <a:r>
              <a:rPr lang="en-US" sz="2400" dirty="0"/>
              <a:t> watches all registered </a:t>
            </a:r>
            <a:r>
              <a:rPr lang="en-US" sz="2400" dirty="0" err="1"/>
              <a:t>TaskManagers</a:t>
            </a:r>
            <a:r>
              <a:rPr lang="en-US" sz="2400" dirty="0"/>
              <a:t> and the </a:t>
            </a:r>
            <a:r>
              <a:rPr lang="en-US" sz="2400" dirty="0" err="1"/>
              <a:t>TaskManagers</a:t>
            </a:r>
            <a:r>
              <a:rPr lang="en-US" sz="2400" dirty="0"/>
              <a:t> watch the </a:t>
            </a:r>
            <a:r>
              <a:rPr lang="en-US" sz="2400" dirty="0" err="1" smtClean="0"/>
              <a:t>JobManager</a:t>
            </a:r>
            <a:endParaRPr lang="en-US" sz="2400" dirty="0"/>
          </a:p>
          <a:p>
            <a:r>
              <a:rPr lang="en-US" sz="2400" dirty="0" err="1" smtClean="0"/>
              <a:t>akka.watch.heartbeat.interval</a:t>
            </a:r>
            <a:endParaRPr lang="en-US" sz="2400" dirty="0" smtClean="0"/>
          </a:p>
          <a:p>
            <a:r>
              <a:rPr lang="en-US" sz="2400" dirty="0" err="1" smtClean="0"/>
              <a:t>akka.watch.heartbeat.pause</a:t>
            </a:r>
            <a:endParaRPr lang="en-US" sz="2400" dirty="0" smtClean="0"/>
          </a:p>
          <a:p>
            <a:r>
              <a:rPr lang="en-US" sz="2400" dirty="0" err="1"/>
              <a:t>akka.watch.threshold</a:t>
            </a:r>
            <a:endParaRPr lang="en-US" sz="2400" dirty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283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2" y="186814"/>
            <a:ext cx="8831550" cy="835741"/>
          </a:xfrm>
        </p:spPr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110" y="1022555"/>
            <a:ext cx="8752892" cy="5604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case </a:t>
            </a:r>
            <a:r>
              <a:rPr lang="en-US" sz="2400" b="1" dirty="0"/>
              <a:t>object </a:t>
            </a:r>
            <a:r>
              <a:rPr lang="en-US" sz="2400" dirty="0"/>
              <a:t>Tick</a:t>
            </a:r>
          </a:p>
          <a:p>
            <a:pPr marL="400050" lvl="1" indent="0">
              <a:buNone/>
            </a:pPr>
            <a:r>
              <a:rPr lang="en-US" sz="2400" b="1" dirty="0"/>
              <a:t>class </a:t>
            </a:r>
            <a:r>
              <a:rPr lang="en-US" sz="2400" dirty="0"/>
              <a:t>Counter </a:t>
            </a:r>
            <a:r>
              <a:rPr lang="en-US" sz="2400" b="1" dirty="0"/>
              <a:t>extends </a:t>
            </a:r>
            <a:r>
              <a:rPr lang="en-US" sz="2400" dirty="0"/>
              <a:t>Actor {</a:t>
            </a:r>
          </a:p>
          <a:p>
            <a:pPr marL="1257300" lvl="3" indent="0">
              <a:buNone/>
            </a:pPr>
            <a:r>
              <a:rPr lang="en-US" sz="2400" b="1" dirty="0" err="1"/>
              <a:t>var</a:t>
            </a:r>
            <a:r>
              <a:rPr lang="en-US" sz="2400" b="1" dirty="0"/>
              <a:t> </a:t>
            </a:r>
            <a:r>
              <a:rPr lang="en-US" sz="2400" dirty="0"/>
              <a:t>counter = 0</a:t>
            </a:r>
          </a:p>
          <a:p>
            <a:pPr marL="1257300" lvl="3" indent="0">
              <a:buNone/>
            </a:pP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dirty="0"/>
              <a:t>receive = {</a:t>
            </a:r>
          </a:p>
          <a:p>
            <a:pPr marL="2171700" lvl="5" indent="0">
              <a:buNone/>
            </a:pPr>
            <a:r>
              <a:rPr lang="en-US" sz="2400" b="1" dirty="0"/>
              <a:t>case </a:t>
            </a:r>
            <a:r>
              <a:rPr lang="en-US" sz="2400" dirty="0"/>
              <a:t>Tick =&gt;</a:t>
            </a:r>
          </a:p>
          <a:p>
            <a:pPr marL="2171700" lvl="5" indent="0">
              <a:buNone/>
            </a:pPr>
            <a:r>
              <a:rPr lang="en-US" sz="2400" dirty="0"/>
              <a:t>counter += 1</a:t>
            </a:r>
          </a:p>
          <a:p>
            <a:pPr marL="2171700" lvl="5" indent="0">
              <a:buNone/>
            </a:pPr>
            <a:r>
              <a:rPr lang="en-US" sz="2400" dirty="0" err="1"/>
              <a:t>println</a:t>
            </a:r>
            <a:r>
              <a:rPr lang="en-US" sz="2400" dirty="0"/>
              <a:t>(counter)</a:t>
            </a:r>
          </a:p>
          <a:p>
            <a:pPr marL="400050" lvl="1" indent="0">
              <a:buNone/>
            </a:pPr>
            <a:r>
              <a:rPr lang="en-US" sz="2200" dirty="0" smtClean="0"/>
              <a:t>		}</a:t>
            </a:r>
            <a:endParaRPr lang="en-US" sz="2200" dirty="0"/>
          </a:p>
          <a:p>
            <a:pPr marL="0" indent="0">
              <a:buNone/>
            </a:pPr>
            <a:r>
              <a:rPr lang="en-US" sz="2400" dirty="0" smtClean="0"/>
              <a:t>	}</a:t>
            </a:r>
          </a:p>
          <a:p>
            <a:pPr marL="0" indent="0">
              <a:buNone/>
            </a:pP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dirty="0"/>
              <a:t>counter </a:t>
            </a:r>
            <a:r>
              <a:rPr lang="en-US" sz="2400" dirty="0" smtClean="0"/>
              <a:t>= </a:t>
            </a:r>
            <a:r>
              <a:rPr lang="en-US" sz="2400" dirty="0" err="1" smtClean="0"/>
              <a:t>actorOf</a:t>
            </a:r>
            <a:r>
              <a:rPr lang="en-US" sz="2400" dirty="0" smtClean="0"/>
              <a:t>[Counter</a:t>
            </a:r>
            <a:r>
              <a:rPr lang="en-US" sz="2400" dirty="0"/>
              <a:t>].start()</a:t>
            </a:r>
          </a:p>
        </p:txBody>
      </p:sp>
    </p:spTree>
    <p:extLst>
      <p:ext uri="{BB962C8B-B14F-4D97-AF65-F5344CB8AC3E}">
        <p14:creationId xmlns:p14="http://schemas.microsoft.com/office/powerpoint/2010/main" val="26297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2" y="186814"/>
            <a:ext cx="8831550" cy="835741"/>
          </a:xfrm>
        </p:spPr>
        <p:txBody>
          <a:bodyPr/>
          <a:lstStyle/>
          <a:p>
            <a:r>
              <a:rPr lang="en-US" dirty="0" smtClean="0"/>
              <a:t>Actors Send and Receive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110" y="1022556"/>
            <a:ext cx="8752892" cy="5034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Send and Message:</a:t>
            </a:r>
          </a:p>
          <a:p>
            <a:pPr marL="0" indent="0">
              <a:buNone/>
            </a:pPr>
            <a:r>
              <a:rPr lang="en-US" sz="2400" dirty="0" smtClean="0"/>
              <a:t>Counter </a:t>
            </a:r>
            <a:r>
              <a:rPr lang="en-US" sz="2400" dirty="0"/>
              <a:t>! </a:t>
            </a:r>
            <a:r>
              <a:rPr lang="en-US" sz="2400" dirty="0" smtClean="0"/>
              <a:t>Tick (fire-forget)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To Reply back</a:t>
            </a:r>
          </a:p>
          <a:p>
            <a:pPr marL="800100" lvl="2" indent="0">
              <a:buNone/>
            </a:pP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dirty="0"/>
              <a:t>receive = {</a:t>
            </a:r>
          </a:p>
          <a:p>
            <a:pPr marL="1257300" lvl="3" indent="0">
              <a:buNone/>
            </a:pPr>
            <a:r>
              <a:rPr lang="en-US" sz="1800" b="1" dirty="0"/>
              <a:t>case </a:t>
            </a:r>
            <a:r>
              <a:rPr lang="en-US" sz="1800" dirty="0"/>
              <a:t>Tick </a:t>
            </a:r>
            <a:r>
              <a:rPr lang="en-US" sz="1800" dirty="0" smtClean="0"/>
              <a:t>= counter </a:t>
            </a:r>
            <a:r>
              <a:rPr lang="en-US" sz="1800" dirty="0"/>
              <a:t>+= 1</a:t>
            </a:r>
          </a:p>
          <a:p>
            <a:pPr marL="1257300" lvl="3" indent="0">
              <a:buNone/>
            </a:pPr>
            <a:r>
              <a:rPr lang="en-US" sz="1800" b="1" dirty="0"/>
              <a:t>case </a:t>
            </a:r>
            <a:r>
              <a:rPr lang="en-US" sz="1800" dirty="0"/>
              <a:t>Current </a:t>
            </a:r>
            <a:r>
              <a:rPr lang="en-US" sz="1800" dirty="0" smtClean="0"/>
              <a:t>=&gt; </a:t>
            </a:r>
            <a:r>
              <a:rPr lang="en-US" sz="1800" dirty="0" err="1" smtClean="0"/>
              <a:t>self.reply</a:t>
            </a:r>
            <a:r>
              <a:rPr lang="en-US" sz="1800" dirty="0" smtClean="0"/>
              <a:t>(counter</a:t>
            </a:r>
            <a:r>
              <a:rPr lang="en-US" sz="1800" dirty="0"/>
              <a:t>)</a:t>
            </a:r>
          </a:p>
          <a:p>
            <a:pPr marL="800100" lvl="2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9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5277" y="2644170"/>
            <a:ext cx="51328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2"/>
                </a:solidFill>
              </a:rPr>
              <a:t>NEXT  &gt;&gt;</a:t>
            </a:r>
          </a:p>
        </p:txBody>
      </p:sp>
    </p:spTree>
    <p:extLst>
      <p:ext uri="{BB962C8B-B14F-4D97-AF65-F5344CB8AC3E}">
        <p14:creationId xmlns:p14="http://schemas.microsoft.com/office/powerpoint/2010/main" val="39378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614"/>
            <a:ext cx="10515600" cy="431735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AURORA 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use AURORA 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AURORA Architecture</a:t>
            </a:r>
          </a:p>
          <a:p>
            <a:endParaRPr lang="en-US" dirty="0" smtClean="0"/>
          </a:p>
          <a:p>
            <a:r>
              <a:rPr lang="en-US" dirty="0" smtClean="0"/>
              <a:t>How AURORA works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73" y="86754"/>
            <a:ext cx="5963167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78" y="353029"/>
            <a:ext cx="1121586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  </a:t>
            </a:r>
            <a:r>
              <a:rPr lang="en-US" sz="3600" dirty="0" smtClean="0"/>
              <a:t>What is AURORA 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/>
              <a:t>Mesos</a:t>
            </a:r>
            <a:r>
              <a:rPr lang="en-US" sz="2400" dirty="0" smtClean="0"/>
              <a:t> framework for long running services and </a:t>
            </a:r>
            <a:r>
              <a:rPr lang="en-US" sz="2400" dirty="0" err="1" smtClean="0"/>
              <a:t>cron</a:t>
            </a:r>
            <a:r>
              <a:rPr lang="en-US" sz="2400" dirty="0" smtClean="0"/>
              <a:t> jobs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Runs application and services across shared pool of machines and keeps them running, forever.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Consist of task templates and instructions for creating near identical replicas of the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266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37653"/>
            <a:ext cx="11533239" cy="904566"/>
          </a:xfrm>
        </p:spPr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219"/>
            <a:ext cx="10515600" cy="5095415"/>
          </a:xfrm>
        </p:spPr>
        <p:txBody>
          <a:bodyPr/>
          <a:lstStyle/>
          <a:p>
            <a:r>
              <a:rPr lang="en-US" sz="2000" dirty="0" smtClean="0"/>
              <a:t>Definition : System consists </a:t>
            </a:r>
            <a:r>
              <a:rPr lang="en-US" sz="2000" dirty="0"/>
              <a:t>of multiple computers that communicate through a computer network and interact with each other to achieve a common </a:t>
            </a:r>
            <a:r>
              <a:rPr lang="en-US" sz="2000" dirty="0" smtClean="0"/>
              <a:t>goal</a:t>
            </a:r>
            <a:r>
              <a:rPr lang="en-US" dirty="0" smtClean="0"/>
              <a:t>. </a:t>
            </a:r>
          </a:p>
          <a:p>
            <a:r>
              <a:rPr lang="en-US" sz="1800" dirty="0" smtClean="0"/>
              <a:t>Fallacies of Distributed System like Reliable Network, Zero Latency, Infinite Bandwidth, Secure Network,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One Administrator etc.</a:t>
            </a:r>
          </a:p>
          <a:p>
            <a:r>
              <a:rPr lang="en-US" sz="1800" dirty="0" smtClean="0"/>
              <a:t>Coordination of Distributed System 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Group </a:t>
            </a:r>
            <a:r>
              <a:rPr lang="en-US" sz="2000" dirty="0"/>
              <a:t>membership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Locking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Publisher/Subscriber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Leader Election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Synchronization</a:t>
            </a:r>
            <a:endParaRPr lang="en-US" sz="18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This Coordination is very hard to get, To achieve this coordination we use ZK.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78" y="353029"/>
            <a:ext cx="112158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  </a:t>
            </a:r>
            <a:r>
              <a:rPr lang="en-US" sz="3600" dirty="0" smtClean="0"/>
              <a:t>Key Features</a:t>
            </a:r>
          </a:p>
          <a:p>
            <a:endParaRPr lang="en-US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Rolling updates with automatic rollback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Resource Quota and Multi User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Provides sophisticated DSL to define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Service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Health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Instant provisioning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64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78" y="353029"/>
            <a:ext cx="1121586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3600" dirty="0" smtClean="0"/>
              <a:t>Requirements to Run Aurora</a:t>
            </a:r>
          </a:p>
          <a:p>
            <a:endParaRPr lang="en-US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Need to install Vagrant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Install Virtual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Cloning Aurora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Process 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Need to start vagrant using vagrant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5 virtual machines launched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Devtools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Zookeeper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Mesos</a:t>
            </a:r>
            <a:r>
              <a:rPr lang="en-US" sz="2400" dirty="0" smtClean="0"/>
              <a:t>-master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Mesos</a:t>
            </a:r>
            <a:r>
              <a:rPr lang="en-US" sz="2400" dirty="0" smtClean="0"/>
              <a:t>-slave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Aurora 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836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78" y="353029"/>
            <a:ext cx="11215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dirty="0" smtClean="0"/>
              <a:t>Aurora Architecture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314" y="1331089"/>
            <a:ext cx="83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Aurora manages jobs made of tasks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Mesos</a:t>
            </a:r>
            <a:r>
              <a:rPr lang="en-US" dirty="0" smtClean="0"/>
              <a:t> manages tasks made of processes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Thermos manages processes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Configuration file defining all of the above  jobs, tasks and processes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6" y="2676101"/>
            <a:ext cx="5253182" cy="43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78" y="353029"/>
            <a:ext cx="11215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dirty="0" smtClean="0"/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1210" y="783917"/>
            <a:ext cx="8177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Aurora reads a configuration file and finds the job following action is executed:-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Evaluates the job definition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Splits the job into constituent task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Send those task to the scheduler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The scheduler put those tasks into the pending state, starting each task life cycle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54" y="2867328"/>
            <a:ext cx="5069535" cy="33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168481"/>
            <a:ext cx="10881852" cy="883572"/>
          </a:xfrm>
        </p:spPr>
        <p:txBody>
          <a:bodyPr/>
          <a:lstStyle/>
          <a:p>
            <a:r>
              <a:rPr lang="en-US" dirty="0" smtClean="0"/>
              <a:t>Language Bindings and who uses Aurora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248698"/>
            <a:ext cx="10881852" cy="4928265"/>
          </a:xfrm>
        </p:spPr>
        <p:txBody>
          <a:bodyPr/>
          <a:lstStyle/>
          <a:p>
            <a:r>
              <a:rPr lang="en-US" sz="2000" dirty="0" smtClean="0"/>
              <a:t> Apache Aurora client </a:t>
            </a:r>
            <a:r>
              <a:rPr lang="en-US" sz="2000" dirty="0"/>
              <a:t>libraries in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 smtClean="0"/>
              <a:t>C++</a:t>
            </a:r>
            <a:endParaRPr lang="en-US" sz="2000" dirty="0"/>
          </a:p>
          <a:p>
            <a:pPr lvl="1"/>
            <a:r>
              <a:rPr lang="en-US" sz="2000" dirty="0" smtClean="0"/>
              <a:t>Java</a:t>
            </a:r>
            <a:endParaRPr lang="en-US" sz="2000" dirty="0"/>
          </a:p>
          <a:p>
            <a:pPr lvl="1"/>
            <a:r>
              <a:rPr lang="en-US" sz="2000" dirty="0" smtClean="0"/>
              <a:t>Python</a:t>
            </a:r>
            <a:endParaRPr lang="en-US" sz="20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5742" y="3206188"/>
            <a:ext cx="4050891" cy="3373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Companies:</a:t>
            </a:r>
          </a:p>
          <a:p>
            <a:pPr lvl="1"/>
            <a:r>
              <a:rPr lang="en-US" sz="2000" dirty="0" smtClean="0"/>
              <a:t>Twitter</a:t>
            </a:r>
          </a:p>
          <a:p>
            <a:pPr lvl="1"/>
            <a:r>
              <a:rPr lang="en-US" sz="2000" dirty="0" err="1" smtClean="0"/>
              <a:t>Boxever</a:t>
            </a:r>
            <a:endParaRPr lang="en-US" sz="2000" dirty="0" smtClean="0"/>
          </a:p>
          <a:p>
            <a:pPr lvl="1"/>
            <a:r>
              <a:rPr lang="en-US" sz="2000" dirty="0" smtClean="0"/>
              <a:t>Foursquare</a:t>
            </a:r>
          </a:p>
          <a:p>
            <a:pPr lvl="1"/>
            <a:r>
              <a:rPr lang="en-US" sz="2000" dirty="0" err="1" smtClean="0"/>
              <a:t>TellApart</a:t>
            </a:r>
            <a:endParaRPr lang="en-US" sz="2000" dirty="0" smtClean="0"/>
          </a:p>
          <a:p>
            <a:pPr lvl="1"/>
            <a:r>
              <a:rPr lang="en-US" sz="2000" dirty="0" smtClean="0"/>
              <a:t>Sabre Labs</a:t>
            </a:r>
          </a:p>
          <a:p>
            <a:pPr lvl="1"/>
            <a:r>
              <a:rPr lang="en-US" sz="2000" dirty="0" smtClean="0"/>
              <a:t>Oscar Health</a:t>
            </a:r>
          </a:p>
        </p:txBody>
      </p:sp>
    </p:spTree>
    <p:extLst>
      <p:ext uri="{BB962C8B-B14F-4D97-AF65-F5344CB8AC3E}">
        <p14:creationId xmlns:p14="http://schemas.microsoft.com/office/powerpoint/2010/main" val="23622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54" y="331774"/>
            <a:ext cx="8820848" cy="72019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14" y="1116701"/>
            <a:ext cx="8780388" cy="492466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www.typesafe.com/activator/template/spark-streaming-scala-akka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cwiki.apache.org/confluence/display/FLINK/Akka+and+Actors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github.com/jaceklaskowski/spark-activator#master</a:t>
            </a:r>
            <a:endParaRPr lang="en-US" dirty="0" smtClean="0"/>
          </a:p>
          <a:p>
            <a:r>
              <a:rPr lang="en-US" dirty="0">
                <a:hlinkClick r:id="rId5"/>
              </a:rPr>
              <a:t>http://aurora.apache.org/documentation/latest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http://hortonworks.com/hadoop/oozie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http://oozie.apache.org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8"/>
              </a:rPr>
              <a:t>http://allthingshadoop.com/2013/12/16/getting-started-with-apache-mesos-and-apache-aurora-using-vagrant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dzone.com/articles/getting-started-apache-mesos</a:t>
            </a:r>
            <a:r>
              <a:rPr lang="en-US" dirty="0" smtClean="0"/>
              <a:t>  </a:t>
            </a:r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github.com/apache/oozie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1" y="98323"/>
            <a:ext cx="10960510" cy="1130709"/>
          </a:xfrm>
        </p:spPr>
        <p:txBody>
          <a:bodyPr/>
          <a:lstStyle/>
          <a:p>
            <a:r>
              <a:rPr lang="en-US" dirty="0" smtClean="0"/>
              <a:t>What is 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7" y="1327355"/>
            <a:ext cx="10842523" cy="48496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</a:t>
            </a:r>
            <a:r>
              <a:rPr lang="en-US" dirty="0" smtClean="0"/>
              <a:t>igh-performance </a:t>
            </a:r>
            <a:r>
              <a:rPr lang="en-US" dirty="0"/>
              <a:t>coordination service for distributed applications.</a:t>
            </a:r>
          </a:p>
          <a:p>
            <a:pPr>
              <a:lnSpc>
                <a:spcPct val="100000"/>
              </a:lnSpc>
            </a:pPr>
            <a:r>
              <a:rPr lang="en-US" dirty="0"/>
              <a:t>Exposes common services in simple interface: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</a:t>
            </a:r>
            <a:r>
              <a:rPr lang="en-US" dirty="0" smtClean="0"/>
              <a:t>aming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Configuration </a:t>
            </a:r>
            <a:r>
              <a:rPr lang="en-US" dirty="0"/>
              <a:t>management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Locks </a:t>
            </a:r>
            <a:r>
              <a:rPr lang="en-US" dirty="0"/>
              <a:t>&amp; synchronization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Group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 your own, if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77" y="117988"/>
            <a:ext cx="11267768" cy="684176"/>
          </a:xfrm>
        </p:spPr>
        <p:txBody>
          <a:bodyPr>
            <a:normAutofit/>
          </a:bodyPr>
          <a:lstStyle/>
          <a:p>
            <a:r>
              <a:rPr lang="en-US" dirty="0" smtClean="0"/>
              <a:t>Zookeeper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3195484"/>
            <a:ext cx="10940845" cy="2981479"/>
          </a:xfrm>
        </p:spPr>
        <p:txBody>
          <a:bodyPr>
            <a:normAutofit/>
          </a:bodyPr>
          <a:lstStyle/>
          <a:p>
            <a:r>
              <a:rPr lang="en-US" dirty="0" smtClean="0"/>
              <a:t>Zookeeper </a:t>
            </a:r>
            <a:r>
              <a:rPr lang="en-US" dirty="0"/>
              <a:t>Service is replicated over a set of machines</a:t>
            </a:r>
          </a:p>
          <a:p>
            <a:r>
              <a:rPr lang="en-GB" dirty="0">
                <a:ea typeface="ＭＳ Ｐゴシック" charset="-128"/>
                <a:cs typeface="ＭＳ Ｐゴシック" charset="-128"/>
              </a:rPr>
              <a:t>All machines store a copy of the data (in memory)‏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 leader is elected on service startup</a:t>
            </a:r>
            <a:endParaRPr lang="en-GB" dirty="0">
              <a:ea typeface="ＭＳ Ｐゴシック" charset="-128"/>
              <a:cs typeface="ＭＳ Ｐゴシック" charset="-128"/>
            </a:endParaRPr>
          </a:p>
          <a:p>
            <a:r>
              <a:rPr lang="en-US" dirty="0"/>
              <a:t>Clients only connect to a single </a:t>
            </a:r>
            <a:r>
              <a:rPr lang="en-US" dirty="0" smtClean="0"/>
              <a:t>Zookeeper </a:t>
            </a:r>
            <a:r>
              <a:rPr lang="en-US" dirty="0"/>
              <a:t>server &amp; maintains a TCP connection.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Client can read from any Zookeeper server, writes go through the leader &amp; needs majority consensus</a:t>
            </a:r>
            <a:endParaRPr lang="en-US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17" y="1008640"/>
            <a:ext cx="7010400" cy="19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03" y="157317"/>
            <a:ext cx="10773697" cy="835742"/>
          </a:xfrm>
        </p:spPr>
        <p:txBody>
          <a:bodyPr>
            <a:normAutofit/>
          </a:bodyPr>
          <a:lstStyle/>
          <a:p>
            <a:r>
              <a:rPr lang="en-US" dirty="0" smtClean="0"/>
              <a:t>Zookeeper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103" y="993059"/>
            <a:ext cx="10773697" cy="5183904"/>
          </a:xfrm>
        </p:spPr>
        <p:txBody>
          <a:bodyPr>
            <a:normAutofit/>
          </a:bodyPr>
          <a:lstStyle/>
          <a:p>
            <a:r>
              <a:rPr lang="en-US" sz="2000" dirty="0"/>
              <a:t>H</a:t>
            </a:r>
            <a:r>
              <a:rPr lang="en-US" sz="2000" dirty="0" smtClean="0"/>
              <a:t>ierarchal </a:t>
            </a:r>
            <a:r>
              <a:rPr lang="en-US" sz="2000" dirty="0"/>
              <a:t>name </a:t>
            </a:r>
            <a:r>
              <a:rPr lang="en-US" sz="2000" dirty="0" smtClean="0"/>
              <a:t>space and each node in the NS is </a:t>
            </a:r>
            <a:r>
              <a:rPr lang="en-US" sz="2000" dirty="0" err="1" smtClean="0"/>
              <a:t>ZNode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Every </a:t>
            </a:r>
            <a:r>
              <a:rPr lang="en-US" sz="2000" dirty="0" err="1" smtClean="0"/>
              <a:t>ZNode</a:t>
            </a:r>
            <a:r>
              <a:rPr lang="en-US" sz="2000" dirty="0" smtClean="0"/>
              <a:t> contains data </a:t>
            </a:r>
            <a:r>
              <a:rPr lang="en-US" sz="2000" dirty="0"/>
              <a:t>(given as byte[]) and can </a:t>
            </a:r>
            <a:r>
              <a:rPr lang="en-US" sz="2000" dirty="0" smtClean="0"/>
              <a:t>have </a:t>
            </a:r>
            <a:r>
              <a:rPr lang="en-US" sz="2000" dirty="0"/>
              <a:t>children.</a:t>
            </a:r>
          </a:p>
          <a:p>
            <a:r>
              <a:rPr lang="en-US" sz="2000" dirty="0" err="1" smtClean="0"/>
              <a:t>ZNode</a:t>
            </a:r>
            <a:r>
              <a:rPr lang="en-US" sz="2000" dirty="0" smtClean="0"/>
              <a:t> </a:t>
            </a:r>
            <a:r>
              <a:rPr lang="en-US" sz="2000" dirty="0"/>
              <a:t>paths: </a:t>
            </a:r>
            <a:endParaRPr lang="en-US" sz="2000" dirty="0" smtClean="0"/>
          </a:p>
          <a:p>
            <a:pPr lvl="1"/>
            <a:r>
              <a:rPr lang="en-US" sz="2000" dirty="0" smtClean="0"/>
              <a:t>slash-separated</a:t>
            </a:r>
          </a:p>
          <a:p>
            <a:r>
              <a:rPr lang="en-US" sz="2000" dirty="0" smtClean="0"/>
              <a:t>Maintain </a:t>
            </a:r>
            <a:r>
              <a:rPr lang="en-US" sz="2000" dirty="0"/>
              <a:t>a stat structure with version numbers for data changes, </a:t>
            </a:r>
            <a:r>
              <a:rPr lang="en-US" sz="2000" dirty="0" smtClean="0"/>
              <a:t>timestamps</a:t>
            </a:r>
            <a:r>
              <a:rPr lang="en-US" sz="2000" dirty="0"/>
              <a:t>. </a:t>
            </a:r>
          </a:p>
          <a:p>
            <a:r>
              <a:rPr lang="en-GB" sz="2000" dirty="0">
                <a:ea typeface="ＭＳ Ｐゴシック" charset="-128"/>
                <a:cs typeface="ＭＳ Ｐゴシック" charset="-128"/>
              </a:rPr>
              <a:t>Version numbers increases with changes</a:t>
            </a:r>
          </a:p>
          <a:p>
            <a:r>
              <a:rPr lang="en-GB" sz="2000" dirty="0">
                <a:ea typeface="ＭＳ Ｐゴシック" charset="-128"/>
                <a:cs typeface="ＭＳ Ｐゴシック" charset="-128"/>
              </a:rPr>
              <a:t>Data is read and written in its entirety </a:t>
            </a:r>
            <a:endParaRPr lang="en-GB" sz="2000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buNone/>
            </a:pPr>
            <a:endParaRPr lang="en-GB" sz="2000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buNone/>
            </a:pPr>
            <a:r>
              <a:rPr lang="en-GB" sz="2000" dirty="0" smtClean="0">
                <a:ea typeface="ＭＳ Ｐゴシック" charset="-128"/>
                <a:cs typeface="ＭＳ Ｐゴシック" charset="-128"/>
              </a:rPr>
              <a:t>    Types of </a:t>
            </a:r>
            <a:r>
              <a:rPr lang="en-GB" sz="2000" dirty="0" err="1" smtClean="0">
                <a:ea typeface="ＭＳ Ｐゴシック" charset="-128"/>
                <a:cs typeface="ＭＳ Ｐゴシック" charset="-128"/>
              </a:rPr>
              <a:t>ZNode</a:t>
            </a:r>
            <a:endParaRPr lang="en-GB" sz="200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sz="2000" dirty="0" smtClean="0"/>
              <a:t>Persistent Nodes</a:t>
            </a:r>
          </a:p>
          <a:p>
            <a:r>
              <a:rPr lang="en-US" sz="2000" dirty="0" smtClean="0"/>
              <a:t>Ephemeral Nodes</a:t>
            </a:r>
          </a:p>
          <a:p>
            <a:r>
              <a:rPr lang="en-US" sz="2000" dirty="0" smtClean="0"/>
              <a:t>Sequence Nodes (Unique Naming)</a:t>
            </a:r>
          </a:p>
          <a:p>
            <a:endParaRPr lang="en-GB" sz="2000" dirty="0">
              <a:ea typeface="ＭＳ Ｐゴシック" charset="-128"/>
              <a:cs typeface="ＭＳ Ｐゴシック" charset="-128"/>
            </a:endParaRP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471" y="3070942"/>
            <a:ext cx="2895600" cy="29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271" y="365125"/>
            <a:ext cx="10783529" cy="686927"/>
          </a:xfrm>
        </p:spPr>
        <p:txBody>
          <a:bodyPr>
            <a:normAutofit/>
          </a:bodyPr>
          <a:lstStyle/>
          <a:p>
            <a:r>
              <a:rPr lang="en-US" dirty="0" err="1" smtClean="0"/>
              <a:t>ZNode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0271" y="983226"/>
            <a:ext cx="10783529" cy="51937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Read, example : </a:t>
            </a:r>
            <a:r>
              <a:rPr lang="en-US" sz="2000" dirty="0" err="1" smtClean="0"/>
              <a:t>getChildren</a:t>
            </a:r>
            <a:r>
              <a:rPr lang="en-US" sz="2000" dirty="0" smtClean="0"/>
              <a:t>, </a:t>
            </a:r>
            <a:r>
              <a:rPr lang="en-US" sz="2000" dirty="0" err="1" smtClean="0"/>
              <a:t>getData</a:t>
            </a:r>
            <a:endParaRPr lang="en-US" sz="2000" dirty="0" smtClean="0"/>
          </a:p>
          <a:p>
            <a:r>
              <a:rPr lang="en-US" sz="2000" dirty="0" smtClean="0"/>
              <a:t>Write, example : create </a:t>
            </a:r>
            <a:r>
              <a:rPr lang="en-US" sz="2000" dirty="0" err="1" smtClean="0"/>
              <a:t>Znode</a:t>
            </a:r>
            <a:r>
              <a:rPr lang="en-US" sz="2000" dirty="0" smtClean="0"/>
              <a:t>, delete </a:t>
            </a:r>
            <a:r>
              <a:rPr lang="en-US" sz="2000" dirty="0" err="1" smtClean="0"/>
              <a:t>Znode</a:t>
            </a:r>
            <a:r>
              <a:rPr lang="en-US" sz="2000" dirty="0" smtClean="0"/>
              <a:t>, </a:t>
            </a:r>
            <a:r>
              <a:rPr lang="en-US" sz="2000" dirty="0" err="1" smtClean="0"/>
              <a:t>setData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/>
              <a:t>Read requests are processed locally at the </a:t>
            </a:r>
            <a:r>
              <a:rPr lang="en-US" sz="2000" dirty="0" err="1"/>
              <a:t>ZooKeeper</a:t>
            </a:r>
            <a:r>
              <a:rPr lang="en-US" sz="2000" dirty="0"/>
              <a:t> server to which the client is currently connected</a:t>
            </a:r>
          </a:p>
          <a:p>
            <a:r>
              <a:rPr lang="en-US" sz="2000" dirty="0"/>
              <a:t>Write requests are forwarded to the leader and go through majority consensus before a response is generated.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1" y="1947941"/>
            <a:ext cx="9026013" cy="20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16" y="226143"/>
            <a:ext cx="10891684" cy="1002890"/>
          </a:xfrm>
        </p:spPr>
        <p:txBody>
          <a:bodyPr/>
          <a:lstStyle/>
          <a:p>
            <a:r>
              <a:rPr lang="en-US" dirty="0" smtClean="0"/>
              <a:t>Consistency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1160206"/>
            <a:ext cx="10891684" cy="5016757"/>
          </a:xfrm>
        </p:spPr>
        <p:txBody>
          <a:bodyPr/>
          <a:lstStyle/>
          <a:p>
            <a:r>
              <a:rPr lang="en-US" sz="2000" b="1" dirty="0"/>
              <a:t>Sequential Consistency</a:t>
            </a:r>
            <a:r>
              <a:rPr lang="en-US" sz="2000" dirty="0"/>
              <a:t>: Updates are applied in order</a:t>
            </a:r>
          </a:p>
          <a:p>
            <a:r>
              <a:rPr lang="en-US" sz="2000" b="1" dirty="0"/>
              <a:t>Atomicity</a:t>
            </a:r>
            <a:r>
              <a:rPr lang="en-US" sz="2000" dirty="0"/>
              <a:t>: Updates either succeed or fail</a:t>
            </a:r>
          </a:p>
          <a:p>
            <a:r>
              <a:rPr lang="en-US" sz="2000" b="1" dirty="0"/>
              <a:t>Single System Image</a:t>
            </a:r>
            <a:r>
              <a:rPr lang="en-US" sz="2000" dirty="0"/>
              <a:t>: A client sees the same view of the service regardless of the ZK server it connects to.</a:t>
            </a:r>
          </a:p>
          <a:p>
            <a:r>
              <a:rPr lang="en-US" sz="2000" b="1" dirty="0"/>
              <a:t>Reliability</a:t>
            </a:r>
            <a:r>
              <a:rPr lang="en-US" sz="2000" dirty="0"/>
              <a:t>: Updates persists once applied, till overwritten by some clients.</a:t>
            </a:r>
          </a:p>
          <a:p>
            <a:r>
              <a:rPr lang="en-US" sz="2000" b="1" dirty="0"/>
              <a:t>Timeliness</a:t>
            </a:r>
            <a:r>
              <a:rPr lang="en-US" sz="2000" dirty="0"/>
              <a:t>: The clients’ view of the system is guaranteed to be up-to-date within a certain time bound. (Eventual Consistency)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77" y="196645"/>
            <a:ext cx="10842523" cy="727587"/>
          </a:xfrm>
        </p:spPr>
        <p:txBody>
          <a:bodyPr>
            <a:normAutofit/>
          </a:bodyPr>
          <a:lstStyle/>
          <a:p>
            <a:r>
              <a:rPr lang="en-US" dirty="0" err="1" smtClean="0"/>
              <a:t>ZNode</a:t>
            </a:r>
            <a:r>
              <a:rPr lang="en-US" dirty="0" smtClean="0"/>
              <a:t> Watches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7" y="924232"/>
            <a:ext cx="10842523" cy="5252731"/>
          </a:xfrm>
        </p:spPr>
        <p:txBody>
          <a:bodyPr>
            <a:normAutofit/>
          </a:bodyPr>
          <a:lstStyle/>
          <a:p>
            <a:r>
              <a:rPr lang="en-US" sz="2000" dirty="0"/>
              <a:t>Clients can set watches on </a:t>
            </a:r>
            <a:r>
              <a:rPr lang="en-US" sz="2000" dirty="0" err="1" smtClean="0"/>
              <a:t>Znodes</a:t>
            </a:r>
            <a:r>
              <a:rPr lang="en-US" sz="2000" dirty="0" smtClean="0"/>
              <a:t> for example:</a:t>
            </a:r>
            <a:endParaRPr lang="en-US" sz="2000" dirty="0"/>
          </a:p>
          <a:p>
            <a:pPr lvl="1"/>
            <a:r>
              <a:rPr lang="en-US" sz="2000" dirty="0" err="1"/>
              <a:t>NodeChildrenChanged</a:t>
            </a:r>
            <a:endParaRPr lang="en-US" sz="2000" dirty="0"/>
          </a:p>
          <a:p>
            <a:pPr lvl="1"/>
            <a:r>
              <a:rPr lang="en-US" sz="2000" dirty="0" err="1"/>
              <a:t>NodeCreated</a:t>
            </a:r>
            <a:endParaRPr lang="en-US" sz="2000" dirty="0"/>
          </a:p>
          <a:p>
            <a:pPr lvl="1"/>
            <a:r>
              <a:rPr lang="en-US" sz="2000" dirty="0" err="1"/>
              <a:t>NodeDataChanged</a:t>
            </a:r>
            <a:endParaRPr lang="en-US" sz="2000" dirty="0"/>
          </a:p>
          <a:p>
            <a:pPr lvl="1"/>
            <a:r>
              <a:rPr lang="en-US" sz="2000" dirty="0" err="1"/>
              <a:t>NodeDeleted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Watches are one time triggers and always ordered.</a:t>
            </a:r>
          </a:p>
          <a:p>
            <a:r>
              <a:rPr lang="en-US" sz="2000" dirty="0" smtClean="0"/>
              <a:t>Client sees watched event before new </a:t>
            </a:r>
            <a:r>
              <a:rPr lang="en-US" sz="2000" dirty="0" err="1" smtClean="0"/>
              <a:t>ZNode</a:t>
            </a:r>
            <a:r>
              <a:rPr lang="en-US" sz="2000" dirty="0" smtClean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6146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4869</TotalTime>
  <Words>937</Words>
  <Application>Microsoft Office PowerPoint</Application>
  <PresentationFormat>Widescreen</PresentationFormat>
  <Paragraphs>305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MS PGothic</vt:lpstr>
      <vt:lpstr>Arial</vt:lpstr>
      <vt:lpstr>Trebuchet MS</vt:lpstr>
      <vt:lpstr>Wingdings 3</vt:lpstr>
      <vt:lpstr>Facet</vt:lpstr>
      <vt:lpstr>ZOOKEEPER, OOZIE</vt:lpstr>
      <vt:lpstr>Zookeeper</vt:lpstr>
      <vt:lpstr>Distributed System</vt:lpstr>
      <vt:lpstr>What is Zookeeper</vt:lpstr>
      <vt:lpstr>Zookeeper Service</vt:lpstr>
      <vt:lpstr>Zookeeper Data Model</vt:lpstr>
      <vt:lpstr>ZNode Operation</vt:lpstr>
      <vt:lpstr>Consistency Guarantees</vt:lpstr>
      <vt:lpstr>ZNode Watches</vt:lpstr>
      <vt:lpstr>Language Bindings and who uses ZK</vt:lpstr>
      <vt:lpstr>NEXT  &gt;&gt;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AKKA</vt:lpstr>
      <vt:lpstr>Akka and the Actor Model </vt:lpstr>
      <vt:lpstr>Akka Actor</vt:lpstr>
      <vt:lpstr>Actor System</vt:lpstr>
      <vt:lpstr>Actors in Flink</vt:lpstr>
      <vt:lpstr>Failure Detection</vt:lpstr>
      <vt:lpstr>Actors</vt:lpstr>
      <vt:lpstr>Actors Send and Receive Messages</vt:lpstr>
      <vt:lpstr>PowerPoint Presentation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Bindings and who uses Aurora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ZOOKEEPER, OOZIE</dc:title>
  <dc:creator>kshitij kaushik</dc:creator>
  <cp:lastModifiedBy>kshitij kaushik</cp:lastModifiedBy>
  <cp:revision>171</cp:revision>
  <dcterms:created xsi:type="dcterms:W3CDTF">2015-07-25T03:37:40Z</dcterms:created>
  <dcterms:modified xsi:type="dcterms:W3CDTF">2015-08-01T15:04:04Z</dcterms:modified>
</cp:coreProperties>
</file>