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66" r:id="rId2"/>
    <p:sldId id="261" r:id="rId3"/>
    <p:sldId id="268" r:id="rId4"/>
    <p:sldId id="264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B0AD4B-F0A2-43FE-83D9-CF92A72FF279}" v="82" dt="2025-05-04T12:46:1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, LAKSHMAN" userId="6ffa427b36236426" providerId="LiveId" clId="{FDB0AD4B-F0A2-43FE-83D9-CF92A72FF279}"/>
    <pc:docChg chg="custSel modSld modMainMaster">
      <pc:chgData name="HI, LAKSHMAN" userId="6ffa427b36236426" providerId="LiveId" clId="{FDB0AD4B-F0A2-43FE-83D9-CF92A72FF279}" dt="2025-05-04T12:46:19.399" v="77"/>
      <pc:docMkLst>
        <pc:docMk/>
      </pc:docMkLst>
      <pc:sldChg chg="modSp mod setBg">
        <pc:chgData name="HI, LAKSHMAN" userId="6ffa427b36236426" providerId="LiveId" clId="{FDB0AD4B-F0A2-43FE-83D9-CF92A72FF279}" dt="2025-05-04T12:46:19.399" v="77"/>
        <pc:sldMkLst>
          <pc:docMk/>
          <pc:sldMk cId="2490530456" sldId="261"/>
        </pc:sldMkLst>
        <pc:spChg chg="mod">
          <ac:chgData name="HI, LAKSHMAN" userId="6ffa427b36236426" providerId="LiveId" clId="{FDB0AD4B-F0A2-43FE-83D9-CF92A72FF279}" dt="2025-05-04T12:44:16.618" v="8"/>
          <ac:spMkLst>
            <pc:docMk/>
            <pc:sldMk cId="2490530456" sldId="261"/>
            <ac:spMk id="2" creationId="{E020BF71-2715-1CF0-5A95-6B4F5E084307}"/>
          </ac:spMkLst>
        </pc:spChg>
        <pc:spChg chg="mod">
          <ac:chgData name="HI, LAKSHMAN" userId="6ffa427b36236426" providerId="LiveId" clId="{FDB0AD4B-F0A2-43FE-83D9-CF92A72FF279}" dt="2025-05-04T12:44:17.306" v="9" actId="27636"/>
          <ac:spMkLst>
            <pc:docMk/>
            <pc:sldMk cId="2490530456" sldId="261"/>
            <ac:spMk id="3" creationId="{1E490146-DA12-DDDD-5143-B0325492468D}"/>
          </ac:spMkLst>
        </pc:spChg>
      </pc:sldChg>
      <pc:sldChg chg="modSp">
        <pc:chgData name="HI, LAKSHMAN" userId="6ffa427b36236426" providerId="LiveId" clId="{FDB0AD4B-F0A2-43FE-83D9-CF92A72FF279}" dt="2025-05-04T12:44:16.618" v="8"/>
        <pc:sldMkLst>
          <pc:docMk/>
          <pc:sldMk cId="3254944210" sldId="264"/>
        </pc:sldMkLst>
        <pc:spChg chg="mod">
          <ac:chgData name="HI, LAKSHMAN" userId="6ffa427b36236426" providerId="LiveId" clId="{FDB0AD4B-F0A2-43FE-83D9-CF92A72FF279}" dt="2025-05-04T12:44:16.618" v="8"/>
          <ac:spMkLst>
            <pc:docMk/>
            <pc:sldMk cId="3254944210" sldId="264"/>
            <ac:spMk id="2" creationId="{1710F592-19E7-2C53-FF63-6EDF156DFD9E}"/>
          </ac:spMkLst>
        </pc:spChg>
        <pc:spChg chg="mod">
          <ac:chgData name="HI, LAKSHMAN" userId="6ffa427b36236426" providerId="LiveId" clId="{FDB0AD4B-F0A2-43FE-83D9-CF92A72FF279}" dt="2025-05-04T12:44:16.618" v="8"/>
          <ac:spMkLst>
            <pc:docMk/>
            <pc:sldMk cId="3254944210" sldId="264"/>
            <ac:spMk id="4" creationId="{25429144-9661-B613-F1C8-7E08CF99A876}"/>
          </ac:spMkLst>
        </pc:spChg>
        <pc:picChg chg="mod">
          <ac:chgData name="HI, LAKSHMAN" userId="6ffa427b36236426" providerId="LiveId" clId="{FDB0AD4B-F0A2-43FE-83D9-CF92A72FF279}" dt="2025-05-04T12:44:16.618" v="8"/>
          <ac:picMkLst>
            <pc:docMk/>
            <pc:sldMk cId="3254944210" sldId="264"/>
            <ac:picMk id="22" creationId="{7D1AB251-AFEC-89E7-D744-837C50A24329}"/>
          </ac:picMkLst>
        </pc:picChg>
      </pc:sldChg>
      <pc:sldChg chg="modSp modTransition setBg">
        <pc:chgData name="HI, LAKSHMAN" userId="6ffa427b36236426" providerId="LiveId" clId="{FDB0AD4B-F0A2-43FE-83D9-CF92A72FF279}" dt="2025-05-04T12:45:58.851" v="72"/>
        <pc:sldMkLst>
          <pc:docMk/>
          <pc:sldMk cId="3907196254" sldId="266"/>
        </pc:sldMkLst>
        <pc:spChg chg="mod">
          <ac:chgData name="HI, LAKSHMAN" userId="6ffa427b36236426" providerId="LiveId" clId="{FDB0AD4B-F0A2-43FE-83D9-CF92A72FF279}" dt="2025-05-04T12:44:16.618" v="8"/>
          <ac:spMkLst>
            <pc:docMk/>
            <pc:sldMk cId="3907196254" sldId="266"/>
            <ac:spMk id="2" creationId="{957BAEA1-A4F2-3408-EEF4-72F039B5CA86}"/>
          </ac:spMkLst>
        </pc:spChg>
      </pc:sldChg>
      <pc:sldChg chg="modSp">
        <pc:chgData name="HI, LAKSHMAN" userId="6ffa427b36236426" providerId="LiveId" clId="{FDB0AD4B-F0A2-43FE-83D9-CF92A72FF279}" dt="2025-05-04T12:44:16.618" v="8"/>
        <pc:sldMkLst>
          <pc:docMk/>
          <pc:sldMk cId="2743333804" sldId="268"/>
        </pc:sldMkLst>
        <pc:spChg chg="mod">
          <ac:chgData name="HI, LAKSHMAN" userId="6ffa427b36236426" providerId="LiveId" clId="{FDB0AD4B-F0A2-43FE-83D9-CF92A72FF279}" dt="2025-05-04T12:44:16.618" v="8"/>
          <ac:spMkLst>
            <pc:docMk/>
            <pc:sldMk cId="2743333804" sldId="268"/>
            <ac:spMk id="2" creationId="{2226ACAD-FC60-9D9C-0D10-F608896036BA}"/>
          </ac:spMkLst>
        </pc:spChg>
        <pc:spChg chg="mod">
          <ac:chgData name="HI, LAKSHMAN" userId="6ffa427b36236426" providerId="LiveId" clId="{FDB0AD4B-F0A2-43FE-83D9-CF92A72FF279}" dt="2025-05-04T12:44:16.618" v="8"/>
          <ac:spMkLst>
            <pc:docMk/>
            <pc:sldMk cId="2743333804" sldId="268"/>
            <ac:spMk id="3" creationId="{5014D274-5A5D-6337-3346-744E2B0F5D16}"/>
          </ac:spMkLst>
        </pc:spChg>
      </pc:sldChg>
      <pc:sldMasterChg chg="setBg modSldLayout">
        <pc:chgData name="HI, LAKSHMAN" userId="6ffa427b36236426" providerId="LiveId" clId="{FDB0AD4B-F0A2-43FE-83D9-CF92A72FF279}" dt="2025-05-04T12:45:38.977" v="64"/>
        <pc:sldMasterMkLst>
          <pc:docMk/>
          <pc:sldMasterMk cId="2799887876" sldId="2147483990"/>
        </pc:sldMasterMkLst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3877571595" sldId="2147483991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4234817065" sldId="2147483992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582394008" sldId="2147483993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1166676036" sldId="2147483994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3818570990" sldId="2147483995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3213606542" sldId="2147483996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582809418" sldId="2147483997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1684689248" sldId="2147483998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1524654953" sldId="2147483999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708899703" sldId="2147484000"/>
          </pc:sldLayoutMkLst>
        </pc:sldLayoutChg>
        <pc:sldLayoutChg chg="setBg">
          <pc:chgData name="HI, LAKSHMAN" userId="6ffa427b36236426" providerId="LiveId" clId="{FDB0AD4B-F0A2-43FE-83D9-CF92A72FF279}" dt="2025-05-04T12:45:38.977" v="64"/>
          <pc:sldLayoutMkLst>
            <pc:docMk/>
            <pc:sldMasterMk cId="2799887876" sldId="2147483990"/>
            <pc:sldLayoutMk cId="3591543441" sldId="21474840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71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4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8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94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7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7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0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80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6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465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FBAF8B-299D-4704-80AF-1C9F11109695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C1EC380-4AF6-425B-90BB-B1A61AAF21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8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AEA1-A4F2-3408-EEF4-72F039B5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A521C-3DA2-AFEE-D329-88FF000B026F}"/>
              </a:ext>
            </a:extLst>
          </p:cNvPr>
          <p:cNvSpPr txBox="1"/>
          <p:nvPr/>
        </p:nvSpPr>
        <p:spPr>
          <a:xfrm>
            <a:off x="1451579" y="2038525"/>
            <a:ext cx="9680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IN" b="1" dirty="0"/>
              <a:t>Exploratory Data Analysis (EDA)</a:t>
            </a:r>
          </a:p>
          <a:p>
            <a:r>
              <a:rPr lang="en-IN" dirty="0"/>
              <a:t>Explores and summarizes data using statistics and visuals to detect patterns, trends, and anomalies.</a:t>
            </a:r>
            <a:br>
              <a:rPr lang="en-IN" dirty="0"/>
            </a:br>
            <a:r>
              <a:rPr lang="en-IN" b="1" dirty="0"/>
              <a:t>Techniques:</a:t>
            </a:r>
            <a:r>
              <a:rPr lang="en-IN" dirty="0"/>
              <a:t> Handling missing values, correlation analysis, distribution checks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Data Visualization</a:t>
            </a:r>
          </a:p>
          <a:p>
            <a:r>
              <a:rPr lang="en-US" dirty="0"/>
              <a:t>Presents data through charts and graphs to highlight trends and make insights easy to understand.</a:t>
            </a:r>
            <a:br>
              <a:rPr lang="en-US" dirty="0"/>
            </a:br>
            <a:r>
              <a:rPr lang="en-US" b="1" dirty="0"/>
              <a:t>Tools:</a:t>
            </a:r>
            <a:r>
              <a:rPr lang="en-US" dirty="0"/>
              <a:t> Matplotlib, Seaborn, </a:t>
            </a:r>
            <a:r>
              <a:rPr lang="en-US" dirty="0" err="1"/>
              <a:t>Plotly</a:t>
            </a:r>
            <a:r>
              <a:rPr lang="en-US" dirty="0"/>
              <a:t>, Tableau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625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BF71-2715-1CF0-5A95-6B4F5E08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146-DA12-DDDD-5143-B0325492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10818"/>
          </a:xfrm>
        </p:spPr>
        <p:txBody>
          <a:bodyPr>
            <a:normAutofit fontScale="92500" lnSpcReduction="20000"/>
          </a:bodyPr>
          <a:lstStyle/>
          <a:p>
            <a:pPr algn="l" fontAlgn="ctr">
              <a:spcAft>
                <a:spcPts val="1500"/>
              </a:spcAft>
              <a:buNone/>
            </a:pPr>
            <a:r>
              <a:rPr lang="en-US" b="0" i="0" dirty="0">
                <a:effectLst/>
                <a:latin typeface="Google Sans"/>
              </a:rPr>
              <a:t>1.</a:t>
            </a:r>
            <a:r>
              <a:rPr lang="en-US" b="1" i="0" dirty="0">
                <a:effectLst/>
                <a:latin typeface="Google Sans"/>
              </a:rPr>
              <a:t>df.head()</a:t>
            </a: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oogle Sans"/>
              </a:rPr>
              <a:t> It shows the first five rows of dataset and also provides no of rows based on your requirements.</a:t>
            </a:r>
          </a:p>
          <a:p>
            <a:pPr marL="0" indent="0" algn="l" fontAlgn="ctr">
              <a:spcAft>
                <a:spcPts val="1500"/>
              </a:spcAft>
              <a:buNone/>
            </a:pPr>
            <a:r>
              <a:rPr lang="en-US" dirty="0">
                <a:latin typeface="Google Sans"/>
              </a:rPr>
              <a:t>2.</a:t>
            </a:r>
            <a:r>
              <a:rPr lang="en-US" b="1" dirty="0">
                <a:latin typeface="Google Sans"/>
              </a:rPr>
              <a:t>df.tail()</a:t>
            </a: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Google Sans"/>
              </a:rPr>
              <a:t> It gives last five rows of data</a:t>
            </a:r>
          </a:p>
          <a:p>
            <a:pPr marL="0" indent="0" algn="l" fontAlgn="ctr">
              <a:spcAft>
                <a:spcPts val="1500"/>
              </a:spcAft>
              <a:buNone/>
            </a:pPr>
            <a:r>
              <a:rPr lang="en-US" b="0" i="0" dirty="0">
                <a:effectLst/>
                <a:latin typeface="Google Sans"/>
              </a:rPr>
              <a:t>3.</a:t>
            </a:r>
            <a:r>
              <a:rPr lang="en-US" b="1" i="0" dirty="0">
                <a:effectLst/>
                <a:latin typeface="Google Sans"/>
              </a:rPr>
              <a:t>df.shape()</a:t>
            </a: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Google Sans"/>
              </a:rPr>
              <a:t> Gives the number of rows and columns</a:t>
            </a:r>
          </a:p>
          <a:p>
            <a:pPr marL="0" indent="0" algn="l" fontAlgn="ctr">
              <a:spcAft>
                <a:spcPts val="1500"/>
              </a:spcAft>
              <a:buNone/>
            </a:pPr>
            <a:r>
              <a:rPr lang="en-US" dirty="0">
                <a:latin typeface="Google Sans"/>
              </a:rPr>
              <a:t>4.</a:t>
            </a:r>
            <a:r>
              <a:rPr lang="en-US" b="1" dirty="0">
                <a:latin typeface="Google Sans"/>
              </a:rPr>
              <a:t>df.info()</a:t>
            </a: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Provides data types, non-null counts, and memory usage.</a:t>
            </a:r>
            <a:endParaRPr lang="en-US" dirty="0">
              <a:latin typeface="Google Sans"/>
            </a:endParaRP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Google Sans"/>
            </a:endParaRPr>
          </a:p>
          <a:p>
            <a:pPr algn="l" fontAlgn="ctr">
              <a:spcAft>
                <a:spcPts val="1500"/>
              </a:spcAft>
              <a:buFont typeface="Wingdings" panose="05000000000000000000" pitchFamily="2" charset="2"/>
              <a:buChar char="Ø"/>
            </a:pPr>
            <a:endParaRPr lang="en-US" dirty="0">
              <a:latin typeface="Google Sans"/>
            </a:endParaRPr>
          </a:p>
          <a:p>
            <a:pPr marL="0" indent="0" algn="l" fontAlgn="ctr">
              <a:spcAft>
                <a:spcPts val="1500"/>
              </a:spcAft>
              <a:buNone/>
            </a:pPr>
            <a:endParaRPr lang="en-US" b="0" i="0" dirty="0">
              <a:effectLst/>
              <a:latin typeface="Google Sans"/>
            </a:endParaRPr>
          </a:p>
          <a:p>
            <a:pPr algn="l" fontAlgn="ctr">
              <a:spcAft>
                <a:spcPts val="1500"/>
              </a:spcAft>
              <a:buNone/>
            </a:pPr>
            <a:endParaRPr lang="en-US" b="0" i="0" dirty="0">
              <a:effectLst/>
              <a:latin typeface="Google Sans"/>
            </a:endParaRPr>
          </a:p>
          <a:p>
            <a:pPr algn="l" fontAlgn="ctr">
              <a:spcAft>
                <a:spcPts val="1500"/>
              </a:spcAft>
              <a:buNone/>
            </a:pPr>
            <a:endParaRPr lang="en-US" b="0" i="0" dirty="0">
              <a:effectLst/>
              <a:latin typeface="Google Sa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53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ACAD-FC60-9D9C-0D10-F60889603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OF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D274-5A5D-6337-3346-744E2B0F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Google Sans"/>
              </a:rPr>
              <a:t>5</a:t>
            </a:r>
            <a:r>
              <a:rPr lang="en-US" sz="1400" b="1" dirty="0">
                <a:latin typeface="Google Sans"/>
              </a:rPr>
              <a:t>.</a:t>
            </a:r>
            <a:r>
              <a:rPr lang="en-IN" sz="1400" b="1" dirty="0">
                <a:latin typeface="Google Sans"/>
              </a:rPr>
              <a:t> </a:t>
            </a:r>
            <a:r>
              <a:rPr lang="en-IN" sz="1400" b="1" dirty="0" err="1">
                <a:latin typeface="Google Sans"/>
              </a:rPr>
              <a:t>df.describe</a:t>
            </a:r>
            <a:r>
              <a:rPr lang="en-IN" sz="1400" b="1" dirty="0">
                <a:latin typeface="Google Sans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Google Sans"/>
              </a:rPr>
              <a:t>Shows summary statistics for numerical columns.</a:t>
            </a:r>
          </a:p>
          <a:p>
            <a:pPr marL="0" indent="0">
              <a:buNone/>
            </a:pPr>
            <a:r>
              <a:rPr lang="en-US" sz="1400" dirty="0">
                <a:latin typeface="Google Sans"/>
              </a:rPr>
              <a:t>6.</a:t>
            </a:r>
            <a:r>
              <a:rPr lang="en-IN" sz="1400" dirty="0"/>
              <a:t> </a:t>
            </a:r>
            <a:r>
              <a:rPr lang="en-IN" sz="1400" b="1" dirty="0" err="1">
                <a:latin typeface="Google Sans"/>
              </a:rPr>
              <a:t>df.columns</a:t>
            </a:r>
            <a:endParaRPr lang="en-IN" sz="1400" b="1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Google Sans"/>
              </a:rPr>
              <a:t>Lists all the column names</a:t>
            </a:r>
            <a:r>
              <a:rPr lang="en-US" sz="1200" dirty="0"/>
              <a:t>.</a:t>
            </a:r>
            <a:endParaRPr lang="en-IN" sz="1400" b="1" dirty="0">
              <a:latin typeface="Google Sans"/>
            </a:endParaRPr>
          </a:p>
          <a:p>
            <a:pPr marL="0" indent="0">
              <a:buNone/>
            </a:pPr>
            <a:r>
              <a:rPr lang="en-IN" sz="1400" dirty="0">
                <a:latin typeface="Google Sans"/>
              </a:rPr>
              <a:t>7.</a:t>
            </a:r>
            <a:r>
              <a:rPr lang="en-IN" sz="1200" dirty="0"/>
              <a:t> </a:t>
            </a:r>
            <a:r>
              <a:rPr lang="en-IN" sz="1400" b="1" dirty="0" err="1">
                <a:latin typeface="Google Sans"/>
              </a:rPr>
              <a:t>df.dtypes</a:t>
            </a:r>
            <a:endParaRPr lang="en-IN" sz="1400" b="1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Google Sans"/>
              </a:rPr>
              <a:t>Shows the data type of each column.</a:t>
            </a:r>
          </a:p>
          <a:p>
            <a:pPr marL="0" indent="0">
              <a:buNone/>
            </a:pPr>
            <a:r>
              <a:rPr lang="en-US" sz="1400" dirty="0">
                <a:latin typeface="Google Sans"/>
              </a:rPr>
              <a:t>8</a:t>
            </a:r>
            <a:r>
              <a:rPr lang="en-US" sz="1400" b="1" dirty="0">
                <a:latin typeface="Google Sans"/>
              </a:rPr>
              <a:t>.</a:t>
            </a:r>
            <a:r>
              <a:rPr lang="en-IN" sz="1200" dirty="0"/>
              <a:t> </a:t>
            </a:r>
            <a:r>
              <a:rPr lang="en-IN" sz="1400" b="1" dirty="0" err="1">
                <a:latin typeface="Google Sans"/>
              </a:rPr>
              <a:t>df.isnull</a:t>
            </a:r>
            <a:r>
              <a:rPr lang="en-IN" sz="1400" b="1" dirty="0">
                <a:latin typeface="Google Sans"/>
              </a:rPr>
              <a:t>().sum()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Google Sans"/>
              </a:rPr>
              <a:t>Checks how many missing values are in each column.</a:t>
            </a:r>
          </a:p>
          <a:p>
            <a:pPr marL="0" indent="0">
              <a:buNone/>
            </a:pPr>
            <a:r>
              <a:rPr lang="en-US" sz="1400" b="1" dirty="0">
                <a:latin typeface="Google Sans"/>
              </a:rPr>
              <a:t>9.</a:t>
            </a:r>
            <a:r>
              <a:rPr lang="en-IN" sz="1200" dirty="0"/>
              <a:t> </a:t>
            </a:r>
            <a:r>
              <a:rPr lang="en-IN" sz="1400" b="1" dirty="0" err="1">
                <a:latin typeface="Google Sans"/>
              </a:rPr>
              <a:t>df.nunique</a:t>
            </a:r>
            <a:r>
              <a:rPr lang="en-IN" sz="1400" b="1" dirty="0">
                <a:latin typeface="Google Sans"/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Shows the </a:t>
            </a:r>
            <a:r>
              <a:rPr lang="en-US" sz="1500" dirty="0">
                <a:latin typeface="Google Sans"/>
              </a:rPr>
              <a:t>number of unique values in each column.</a:t>
            </a:r>
            <a:endParaRPr lang="en-IN" sz="1500" dirty="0">
              <a:latin typeface="Google Sans"/>
            </a:endParaRPr>
          </a:p>
          <a:p>
            <a:pPr marL="0" indent="0">
              <a:buNone/>
            </a:pPr>
            <a:endParaRPr lang="en-IN" sz="1400" b="1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4333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592-19E7-2C53-FF63-6EDF156D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b="1" i="0" dirty="0">
                <a:effectLst/>
                <a:latin typeface="Google Sans"/>
              </a:rPr>
              <a:t>Bar chart</a:t>
            </a:r>
            <a:r>
              <a:rPr lang="en-US" sz="1600" b="0" i="0" dirty="0">
                <a:effectLst/>
                <a:latin typeface="Google Sans"/>
              </a:rPr>
              <a:t> of the top 10 most quoted authors</a:t>
            </a:r>
            <a:r>
              <a:rPr lang="en-US" sz="1600" b="0" i="0" dirty="0">
                <a:effectLst/>
                <a:latin typeface="ui-sans-serif"/>
              </a:rPr>
              <a:t>.</a:t>
            </a:r>
            <a:endParaRPr lang="en-IN" sz="16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7D1AB251-AFEC-89E7-D744-837C50A24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90" y="609600"/>
            <a:ext cx="5872219" cy="5334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29144-9661-B613-F1C8-7E08CF99A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Google Sans"/>
              </a:rPr>
              <a:t>The chart is a vertical bar chart where each sky-blue bar represents an author, with height indicating the number of quotes.</a:t>
            </a:r>
          </a:p>
          <a:p>
            <a:r>
              <a:rPr lang="en-US" sz="1400" dirty="0">
                <a:latin typeface="Google Sans"/>
              </a:rPr>
              <a:t>The data is derived from the top 10 authors based on quote frequency using the function </a:t>
            </a:r>
            <a:r>
              <a:rPr lang="en-IN" sz="1400" dirty="0" err="1">
                <a:latin typeface="Google Sans"/>
              </a:rPr>
              <a:t>value_counts</a:t>
            </a:r>
            <a:r>
              <a:rPr lang="en-IN" sz="1400" dirty="0">
                <a:latin typeface="Google Sans"/>
              </a:rPr>
              <a:t>().</a:t>
            </a:r>
            <a:endParaRPr lang="en-US" sz="1400" dirty="0">
              <a:latin typeface="Google Sans"/>
            </a:endParaRPr>
          </a:p>
          <a:p>
            <a:endParaRPr lang="en-US" sz="1400" dirty="0">
              <a:latin typeface="Google Sans"/>
            </a:endParaRPr>
          </a:p>
          <a:p>
            <a:endParaRPr lang="en-IN" sz="1400" dirty="0">
              <a:latin typeface="Google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CE5CC2-D878-D6F3-C677-E627A3112DFA}"/>
              </a:ext>
            </a:extLst>
          </p:cNvPr>
          <p:cNvSpPr txBox="1"/>
          <p:nvPr/>
        </p:nvSpPr>
        <p:spPr>
          <a:xfrm>
            <a:off x="3506600" y="92280"/>
            <a:ext cx="4689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IN" sz="3200" dirty="0"/>
              <a:t>Data Visualization</a:t>
            </a:r>
            <a:endParaRPr lang="en-IN" sz="3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94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2C0874-D5DB-8E9E-04B2-D3E00018BBEA}"/>
              </a:ext>
            </a:extLst>
          </p:cNvPr>
          <p:cNvSpPr/>
          <p:nvPr/>
        </p:nvSpPr>
        <p:spPr>
          <a:xfrm>
            <a:off x="4861733" y="-478172"/>
            <a:ext cx="7032145" cy="73361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FA6400-BCEB-A268-46AC-1DC322F27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33" y="-1"/>
            <a:ext cx="703214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DE8B6-DF75-FEE2-2225-13649CFBA1C1}"/>
              </a:ext>
            </a:extLst>
          </p:cNvPr>
          <p:cNvSpPr txBox="1"/>
          <p:nvPr/>
        </p:nvSpPr>
        <p:spPr>
          <a:xfrm>
            <a:off x="956345" y="293615"/>
            <a:ext cx="3196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6EB64-4B2D-8FF4-B23F-03B8881F5DB9}"/>
              </a:ext>
            </a:extLst>
          </p:cNvPr>
          <p:cNvSpPr txBox="1"/>
          <p:nvPr/>
        </p:nvSpPr>
        <p:spPr>
          <a:xfrm>
            <a:off x="0" y="1367406"/>
            <a:ext cx="469783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</a:rPr>
              <a:t>Word cloud</a:t>
            </a:r>
            <a:r>
              <a:rPr lang="en-US" sz="2400" dirty="0"/>
              <a:t> of the most common words in the quotes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This horizontal bar chart illustrates the top 50 most frequently occurring words in a collection of quotes, excluding common </a:t>
            </a:r>
            <a:r>
              <a:rPr lang="en-US" sz="1600" dirty="0" err="1"/>
              <a:t>stopwords</a:t>
            </a:r>
            <a:r>
              <a:rPr lang="en-US" sz="1600" dirty="0"/>
              <a:t> like "the", "and", "is",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most frequent word is "you", followed by "not" and "but", highlighting the personal and emotive language often used in quotes. reduce little bit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chart uses a sky blue color scheme for visual clarity and inverts the y-axis to show the highest frequency words at the top.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1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20D1-4295-225C-DC25-1A8F91CF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259" y="0"/>
            <a:ext cx="52587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B0BAE-872F-C9B3-B2DA-757EEB1D709F}"/>
              </a:ext>
            </a:extLst>
          </p:cNvPr>
          <p:cNvSpPr txBox="1"/>
          <p:nvPr/>
        </p:nvSpPr>
        <p:spPr>
          <a:xfrm>
            <a:off x="1775670" y="302004"/>
            <a:ext cx="3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A3111-2A48-59D7-B4E9-4EB8505F7A7E}"/>
              </a:ext>
            </a:extLst>
          </p:cNvPr>
          <p:cNvSpPr txBox="1"/>
          <p:nvPr/>
        </p:nvSpPr>
        <p:spPr>
          <a:xfrm>
            <a:off x="552518" y="1291905"/>
            <a:ext cx="568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</a:rPr>
              <a:t>Pie chart</a:t>
            </a:r>
            <a:r>
              <a:rPr lang="en-US" sz="2000" dirty="0"/>
              <a:t> showing the proportion of top 5 tags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5C885-3028-7D7C-FD33-F45478BE3442}"/>
              </a:ext>
            </a:extLst>
          </p:cNvPr>
          <p:cNvSpPr txBox="1"/>
          <p:nvPr/>
        </p:nvSpPr>
        <p:spPr>
          <a:xfrm>
            <a:off x="377505" y="2122415"/>
            <a:ext cx="6266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pie chart visualizes the top 5 most common tags found in the dataset. The chart clearly shows that </a:t>
            </a:r>
            <a:r>
              <a:rPr lang="en-US" b="1" dirty="0"/>
              <a:t>"love"</a:t>
            </a:r>
            <a:r>
              <a:rPr lang="en-US" dirty="0"/>
              <a:t> is the most popular tag, making up </a:t>
            </a:r>
            <a:r>
              <a:rPr lang="en-US" b="1" dirty="0"/>
              <a:t>22.2%</a:t>
            </a:r>
            <a:r>
              <a:rPr lang="en-US" dirty="0"/>
              <a:t> of the top five, followed closely by </a:t>
            </a:r>
            <a:r>
              <a:rPr lang="en-US" b="1" dirty="0"/>
              <a:t>"inspirational"</a:t>
            </a:r>
            <a:r>
              <a:rPr lang="en-US" dirty="0"/>
              <a:t> and </a:t>
            </a:r>
            <a:r>
              <a:rPr lang="en-US" b="1" dirty="0"/>
              <a:t>"life"</a:t>
            </a:r>
            <a:r>
              <a:rPr lang="en-US" dirty="0"/>
              <a:t>, each accounting for </a:t>
            </a:r>
            <a:r>
              <a:rPr lang="en-US" b="1" dirty="0"/>
              <a:t>20.6%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"Humor"</a:t>
            </a:r>
            <a:r>
              <a:rPr lang="en-US" dirty="0"/>
              <a:t> and </a:t>
            </a:r>
            <a:r>
              <a:rPr lang="en-US" b="1" dirty="0"/>
              <a:t>"books"</a:t>
            </a:r>
            <a:r>
              <a:rPr lang="en-US" dirty="0"/>
              <a:t> follow, with </a:t>
            </a:r>
            <a:r>
              <a:rPr lang="en-US" b="1" dirty="0"/>
              <a:t>19.0%</a:t>
            </a:r>
            <a:r>
              <a:rPr lang="en-US" dirty="0"/>
              <a:t> and </a:t>
            </a:r>
            <a:r>
              <a:rPr lang="en-US" b="1" dirty="0"/>
              <a:t>17.5%</a:t>
            </a:r>
            <a:r>
              <a:rPr lang="en-US" dirty="0"/>
              <a:t> respectively, highlighting the emotional and literary focus of the content. The pie chart uses vivid colors and percentage labels to enhance interpretability.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33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56457D-48E0-751F-248F-F93BCEDC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79" y="0"/>
            <a:ext cx="7497221" cy="6125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25032F-6E13-E0B9-2AE5-1C36269A3411}"/>
              </a:ext>
            </a:extLst>
          </p:cNvPr>
          <p:cNvSpPr txBox="1"/>
          <p:nvPr/>
        </p:nvSpPr>
        <p:spPr>
          <a:xfrm>
            <a:off x="1087513" y="306012"/>
            <a:ext cx="345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Data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A9025D-D290-1A39-2BF0-CF9255BD60F6}"/>
              </a:ext>
            </a:extLst>
          </p:cNvPr>
          <p:cNvSpPr txBox="1"/>
          <p:nvPr/>
        </p:nvSpPr>
        <p:spPr>
          <a:xfrm>
            <a:off x="184558" y="1409350"/>
            <a:ext cx="427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Top 5 Most Common Tags</a:t>
            </a:r>
            <a:r>
              <a:rPr lang="en-US" dirty="0"/>
              <a:t> using a </a:t>
            </a:r>
            <a:r>
              <a:rPr lang="en-US" b="1" dirty="0"/>
              <a:t>bar chart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A58D6E-90CD-2693-B2F3-869E190DF51A}"/>
              </a:ext>
            </a:extLst>
          </p:cNvPr>
          <p:cNvSpPr txBox="1"/>
          <p:nvPr/>
        </p:nvSpPr>
        <p:spPr>
          <a:xfrm>
            <a:off x="184558" y="2635799"/>
            <a:ext cx="4359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horizontal bar chart displays the </a:t>
            </a:r>
            <a:r>
              <a:rPr lang="en-US" b="1" dirty="0"/>
              <a:t>Top 5 Most Frequent Tags</a:t>
            </a:r>
            <a:r>
              <a:rPr lang="en-US" dirty="0"/>
              <a:t> found in the quotes dataset. Each bar represents the number of quotes associated with a specific tag, with </a:t>
            </a:r>
            <a:r>
              <a:rPr lang="en-US" b="1" dirty="0"/>
              <a:t>"love"</a:t>
            </a:r>
            <a:r>
              <a:rPr lang="en-US" dirty="0"/>
              <a:t>, </a:t>
            </a:r>
            <a:r>
              <a:rPr lang="en-US" b="1" dirty="0"/>
              <a:t>"inspirational"</a:t>
            </a:r>
            <a:r>
              <a:rPr lang="en-US" dirty="0"/>
              <a:t>, and </a:t>
            </a:r>
            <a:r>
              <a:rPr lang="en-US" b="1" dirty="0"/>
              <a:t>"life"</a:t>
            </a:r>
            <a:r>
              <a:rPr lang="en-US" dirty="0"/>
              <a:t> being the most prominent. The use of a sky-blue color and horizontal layout enhances readability and clearly highlights the popularity of different themes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993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156</TotalTime>
  <Words>555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Century Gothic</vt:lpstr>
      <vt:lpstr>Garamond</vt:lpstr>
      <vt:lpstr>Google Sans</vt:lpstr>
      <vt:lpstr>ui-sans-serif</vt:lpstr>
      <vt:lpstr>Wingdings</vt:lpstr>
      <vt:lpstr>Savon</vt:lpstr>
      <vt:lpstr>INTRODUCTION </vt:lpstr>
      <vt:lpstr>BASIC OF EDA</vt:lpstr>
      <vt:lpstr>BASIC OF EDA</vt:lpstr>
      <vt:lpstr>Bar chart of the top 10 most quoted authors.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HI, LAKSHMAN</dc:creator>
  <cp:lastModifiedBy>HI, LAKSHMAN</cp:lastModifiedBy>
  <cp:revision>3</cp:revision>
  <dcterms:created xsi:type="dcterms:W3CDTF">2025-05-03T05:01:53Z</dcterms:created>
  <dcterms:modified xsi:type="dcterms:W3CDTF">2025-05-04T12:46:19Z</dcterms:modified>
</cp:coreProperties>
</file>