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89" r:id="rId1"/>
  </p:sldMasterIdLst>
  <p:sldIdLst>
    <p:sldId id="256" r:id="rId2"/>
    <p:sldId id="258" r:id="rId3"/>
    <p:sldId id="257" r:id="rId4"/>
    <p:sldId id="259" r:id="rId5"/>
    <p:sldId id="262"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5B3F8-497D-4F6C-9281-DB8A58E9CA39}" type="doc">
      <dgm:prSet loTypeId="urn:microsoft.com/office/officeart/2005/8/layout/process1" loCatId="process" qsTypeId="urn:microsoft.com/office/officeart/2005/8/quickstyle/simple1" qsCatId="simple" csTypeId="urn:microsoft.com/office/officeart/2005/8/colors/colorful1" csCatId="colorful" phldr="1"/>
      <dgm:spPr/>
    </dgm:pt>
    <dgm:pt modelId="{C4F0A83E-05E4-4699-A94A-E407D10C9357}">
      <dgm:prSet phldrT="[Text]"/>
      <dgm:spPr>
        <a:solidFill>
          <a:schemeClr val="accent6"/>
        </a:solidFill>
      </dgm:spPr>
      <dgm:t>
        <a:bodyPr/>
        <a:lstStyle/>
        <a:p>
          <a:r>
            <a:rPr lang="en-US" dirty="0"/>
            <a:t>Customers  transaction Dataset</a:t>
          </a:r>
        </a:p>
      </dgm:t>
    </dgm:pt>
    <dgm:pt modelId="{4B29B968-F136-4DF0-8B8E-836FA0778D7B}" type="parTrans" cxnId="{C70359B7-7426-44FC-BF67-4236EB9D0DD9}">
      <dgm:prSet/>
      <dgm:spPr/>
      <dgm:t>
        <a:bodyPr/>
        <a:lstStyle/>
        <a:p>
          <a:endParaRPr lang="en-US"/>
        </a:p>
      </dgm:t>
    </dgm:pt>
    <dgm:pt modelId="{597F0155-22D9-4D1E-9C7A-CCD20A8BBB81}" type="sibTrans" cxnId="{C70359B7-7426-44FC-BF67-4236EB9D0DD9}">
      <dgm:prSet/>
      <dgm:spPr/>
      <dgm:t>
        <a:bodyPr/>
        <a:lstStyle/>
        <a:p>
          <a:endParaRPr lang="en-US"/>
        </a:p>
      </dgm:t>
    </dgm:pt>
    <dgm:pt modelId="{75A5318F-47B8-4F67-A1E2-9571C583CD3D}">
      <dgm:prSet phldrT="[Text]"/>
      <dgm:spPr/>
      <dgm:t>
        <a:bodyPr/>
        <a:lstStyle/>
        <a:p>
          <a:r>
            <a:rPr lang="en-US" dirty="0"/>
            <a:t>Dataset collection &amp;business understanding</a:t>
          </a:r>
        </a:p>
      </dgm:t>
    </dgm:pt>
    <dgm:pt modelId="{A828FF24-8276-4B05-B361-346C63C2EA59}" type="parTrans" cxnId="{E0CA8C16-A6CC-4342-8EFE-6D00F59256A4}">
      <dgm:prSet/>
      <dgm:spPr/>
      <dgm:t>
        <a:bodyPr/>
        <a:lstStyle/>
        <a:p>
          <a:endParaRPr lang="en-US"/>
        </a:p>
      </dgm:t>
    </dgm:pt>
    <dgm:pt modelId="{E71F8FC5-CE32-4D81-A2F0-47A1DC0A394C}" type="sibTrans" cxnId="{E0CA8C16-A6CC-4342-8EFE-6D00F59256A4}">
      <dgm:prSet/>
      <dgm:spPr/>
      <dgm:t>
        <a:bodyPr/>
        <a:lstStyle/>
        <a:p>
          <a:endParaRPr lang="en-US"/>
        </a:p>
      </dgm:t>
    </dgm:pt>
    <dgm:pt modelId="{562FA5FE-2436-4F0D-86FC-4BC8A5C7E0D2}">
      <dgm:prSet/>
      <dgm:spPr/>
      <dgm:t>
        <a:bodyPr/>
        <a:lstStyle/>
        <a:p>
          <a:r>
            <a:rPr lang="en-US" dirty="0"/>
            <a:t>Data pre-processing</a:t>
          </a:r>
        </a:p>
      </dgm:t>
    </dgm:pt>
    <dgm:pt modelId="{039FB656-95EF-4798-93A9-0A2129ACB313}" type="parTrans" cxnId="{ABAE657D-09E1-4D4D-86DA-FEBF2080C194}">
      <dgm:prSet/>
      <dgm:spPr/>
      <dgm:t>
        <a:bodyPr/>
        <a:lstStyle/>
        <a:p>
          <a:endParaRPr lang="en-US"/>
        </a:p>
      </dgm:t>
    </dgm:pt>
    <dgm:pt modelId="{14DE898D-877D-4026-AD94-E560C5DF6EB7}" type="sibTrans" cxnId="{ABAE657D-09E1-4D4D-86DA-FEBF2080C194}">
      <dgm:prSet/>
      <dgm:spPr/>
      <dgm:t>
        <a:bodyPr/>
        <a:lstStyle/>
        <a:p>
          <a:endParaRPr lang="en-US"/>
        </a:p>
      </dgm:t>
    </dgm:pt>
    <dgm:pt modelId="{4E30D874-039C-477B-83EF-F8848400D5F5}">
      <dgm:prSet/>
      <dgm:spPr>
        <a:solidFill>
          <a:schemeClr val="accent2"/>
        </a:solidFill>
      </dgm:spPr>
      <dgm:t>
        <a:bodyPr/>
        <a:lstStyle/>
        <a:p>
          <a:r>
            <a:rPr lang="en-US" dirty="0"/>
            <a:t>Model selection and training</a:t>
          </a:r>
        </a:p>
      </dgm:t>
    </dgm:pt>
    <dgm:pt modelId="{7D6A9295-7BB3-432B-80CB-9998C45057C8}" type="parTrans" cxnId="{F4AEF3A2-A7CE-49F6-977D-6C1208699F72}">
      <dgm:prSet/>
      <dgm:spPr/>
      <dgm:t>
        <a:bodyPr/>
        <a:lstStyle/>
        <a:p>
          <a:endParaRPr lang="en-US"/>
        </a:p>
      </dgm:t>
    </dgm:pt>
    <dgm:pt modelId="{AC94880C-6D16-4BFC-A990-3E6DB5D0AA4D}" type="sibTrans" cxnId="{F4AEF3A2-A7CE-49F6-977D-6C1208699F72}">
      <dgm:prSet/>
      <dgm:spPr/>
      <dgm:t>
        <a:bodyPr/>
        <a:lstStyle/>
        <a:p>
          <a:endParaRPr lang="en-US"/>
        </a:p>
      </dgm:t>
    </dgm:pt>
    <dgm:pt modelId="{059F7714-64AE-4840-B356-7D053D5F3876}">
      <dgm:prSet/>
      <dgm:spPr/>
      <dgm:t>
        <a:bodyPr/>
        <a:lstStyle/>
        <a:p>
          <a:r>
            <a:rPr lang="en-US" dirty="0"/>
            <a:t>Exploratory Data Analysis</a:t>
          </a:r>
        </a:p>
      </dgm:t>
    </dgm:pt>
    <dgm:pt modelId="{C1A5DC22-6822-49CE-A01E-F117D2B6DF12}" type="parTrans" cxnId="{2A430762-254C-4FFC-A6B9-D440782E0A31}">
      <dgm:prSet/>
      <dgm:spPr/>
      <dgm:t>
        <a:bodyPr/>
        <a:lstStyle/>
        <a:p>
          <a:endParaRPr lang="en-US"/>
        </a:p>
      </dgm:t>
    </dgm:pt>
    <dgm:pt modelId="{F2F0B596-96A0-4235-85DA-5658BAC0BF3C}" type="sibTrans" cxnId="{2A430762-254C-4FFC-A6B9-D440782E0A31}">
      <dgm:prSet/>
      <dgm:spPr/>
      <dgm:t>
        <a:bodyPr/>
        <a:lstStyle/>
        <a:p>
          <a:endParaRPr lang="en-US"/>
        </a:p>
      </dgm:t>
    </dgm:pt>
    <dgm:pt modelId="{40E2B13B-C446-47EC-BDCC-92BD42484471}" type="pres">
      <dgm:prSet presAssocID="{9AD5B3F8-497D-4F6C-9281-DB8A58E9CA39}" presName="Name0" presStyleCnt="0">
        <dgm:presLayoutVars>
          <dgm:dir/>
          <dgm:resizeHandles val="exact"/>
        </dgm:presLayoutVars>
      </dgm:prSet>
      <dgm:spPr/>
    </dgm:pt>
    <dgm:pt modelId="{4F38AF54-5588-471E-8B90-086E184C04CE}" type="pres">
      <dgm:prSet presAssocID="{C4F0A83E-05E4-4699-A94A-E407D10C9357}" presName="node" presStyleLbl="node1" presStyleIdx="0" presStyleCnt="5" custLinFactNeighborX="-8318" custLinFactNeighborY="1823">
        <dgm:presLayoutVars>
          <dgm:bulletEnabled val="1"/>
        </dgm:presLayoutVars>
      </dgm:prSet>
      <dgm:spPr/>
    </dgm:pt>
    <dgm:pt modelId="{2DB718C4-64A5-4230-88DA-9F9CD5820DED}" type="pres">
      <dgm:prSet presAssocID="{597F0155-22D9-4D1E-9C7A-CCD20A8BBB81}" presName="sibTrans" presStyleLbl="sibTrans2D1" presStyleIdx="0" presStyleCnt="4"/>
      <dgm:spPr/>
    </dgm:pt>
    <dgm:pt modelId="{269BFFD9-D0C4-4449-B81E-D89685C98F79}" type="pres">
      <dgm:prSet presAssocID="{597F0155-22D9-4D1E-9C7A-CCD20A8BBB81}" presName="connectorText" presStyleLbl="sibTrans2D1" presStyleIdx="0" presStyleCnt="4"/>
      <dgm:spPr/>
    </dgm:pt>
    <dgm:pt modelId="{205AD729-2DD3-4B8E-9E57-81EBBD9E5DEA}" type="pres">
      <dgm:prSet presAssocID="{75A5318F-47B8-4F67-A1E2-9571C583CD3D}" presName="node" presStyleLbl="node1" presStyleIdx="1" presStyleCnt="5" custLinFactNeighborX="3512" custLinFactNeighborY="6640">
        <dgm:presLayoutVars>
          <dgm:bulletEnabled val="1"/>
        </dgm:presLayoutVars>
      </dgm:prSet>
      <dgm:spPr/>
    </dgm:pt>
    <dgm:pt modelId="{9AFC6B25-D97B-40FC-8E70-2812B02F4906}" type="pres">
      <dgm:prSet presAssocID="{E71F8FC5-CE32-4D81-A2F0-47A1DC0A394C}" presName="sibTrans" presStyleLbl="sibTrans2D1" presStyleIdx="1" presStyleCnt="4"/>
      <dgm:spPr/>
    </dgm:pt>
    <dgm:pt modelId="{544DF0E6-DA27-4600-A80C-016992343979}" type="pres">
      <dgm:prSet presAssocID="{E71F8FC5-CE32-4D81-A2F0-47A1DC0A394C}" presName="connectorText" presStyleLbl="sibTrans2D1" presStyleIdx="1" presStyleCnt="4"/>
      <dgm:spPr/>
    </dgm:pt>
    <dgm:pt modelId="{9C62819C-2EEC-4BFB-A516-A1E7C1567BA7}" type="pres">
      <dgm:prSet presAssocID="{562FA5FE-2436-4F0D-86FC-4BC8A5C7E0D2}" presName="node" presStyleLbl="node1" presStyleIdx="2" presStyleCnt="5">
        <dgm:presLayoutVars>
          <dgm:bulletEnabled val="1"/>
        </dgm:presLayoutVars>
      </dgm:prSet>
      <dgm:spPr/>
    </dgm:pt>
    <dgm:pt modelId="{36FF5198-550C-42F7-A40A-436F6834532B}" type="pres">
      <dgm:prSet presAssocID="{14DE898D-877D-4026-AD94-E560C5DF6EB7}" presName="sibTrans" presStyleLbl="sibTrans2D1" presStyleIdx="2" presStyleCnt="4"/>
      <dgm:spPr/>
    </dgm:pt>
    <dgm:pt modelId="{63299EA7-E46F-4C92-99F8-64D71E22227F}" type="pres">
      <dgm:prSet presAssocID="{14DE898D-877D-4026-AD94-E560C5DF6EB7}" presName="connectorText" presStyleLbl="sibTrans2D1" presStyleIdx="2" presStyleCnt="4"/>
      <dgm:spPr/>
    </dgm:pt>
    <dgm:pt modelId="{78DC0071-3C03-470C-89CF-1C7733A69675}" type="pres">
      <dgm:prSet presAssocID="{059F7714-64AE-4840-B356-7D053D5F3876}" presName="node" presStyleLbl="node1" presStyleIdx="3" presStyleCnt="5">
        <dgm:presLayoutVars>
          <dgm:bulletEnabled val="1"/>
        </dgm:presLayoutVars>
      </dgm:prSet>
      <dgm:spPr/>
    </dgm:pt>
    <dgm:pt modelId="{5DC31BE2-5D99-4260-A304-4E5C3B4FCA2F}" type="pres">
      <dgm:prSet presAssocID="{F2F0B596-96A0-4235-85DA-5658BAC0BF3C}" presName="sibTrans" presStyleLbl="sibTrans2D1" presStyleIdx="3" presStyleCnt="4"/>
      <dgm:spPr/>
    </dgm:pt>
    <dgm:pt modelId="{C6D71DF9-76EC-4EC4-BE0B-8C053C6C7F0E}" type="pres">
      <dgm:prSet presAssocID="{F2F0B596-96A0-4235-85DA-5658BAC0BF3C}" presName="connectorText" presStyleLbl="sibTrans2D1" presStyleIdx="3" presStyleCnt="4"/>
      <dgm:spPr/>
    </dgm:pt>
    <dgm:pt modelId="{6B79C833-C8C5-4BBC-A9EA-EBBA079488C9}" type="pres">
      <dgm:prSet presAssocID="{4E30D874-039C-477B-83EF-F8848400D5F5}" presName="node" presStyleLbl="node1" presStyleIdx="4" presStyleCnt="5">
        <dgm:presLayoutVars>
          <dgm:bulletEnabled val="1"/>
        </dgm:presLayoutVars>
      </dgm:prSet>
      <dgm:spPr/>
    </dgm:pt>
  </dgm:ptLst>
  <dgm:cxnLst>
    <dgm:cxn modelId="{6398E814-8A80-443B-92A6-A403A684B998}" type="presOf" srcId="{597F0155-22D9-4D1E-9C7A-CCD20A8BBB81}" destId="{269BFFD9-D0C4-4449-B81E-D89685C98F79}" srcOrd="1" destOrd="0" presId="urn:microsoft.com/office/officeart/2005/8/layout/process1"/>
    <dgm:cxn modelId="{E0CA8C16-A6CC-4342-8EFE-6D00F59256A4}" srcId="{9AD5B3F8-497D-4F6C-9281-DB8A58E9CA39}" destId="{75A5318F-47B8-4F67-A1E2-9571C583CD3D}" srcOrd="1" destOrd="0" parTransId="{A828FF24-8276-4B05-B361-346C63C2EA59}" sibTransId="{E71F8FC5-CE32-4D81-A2F0-47A1DC0A394C}"/>
    <dgm:cxn modelId="{C73C0924-7EE4-44D5-A749-4B3619263CCA}" type="presOf" srcId="{E71F8FC5-CE32-4D81-A2F0-47A1DC0A394C}" destId="{9AFC6B25-D97B-40FC-8E70-2812B02F4906}" srcOrd="0" destOrd="0" presId="urn:microsoft.com/office/officeart/2005/8/layout/process1"/>
    <dgm:cxn modelId="{3DA7B024-E6E2-4CCD-A1C0-51EC9583EF69}" type="presOf" srcId="{F2F0B596-96A0-4235-85DA-5658BAC0BF3C}" destId="{C6D71DF9-76EC-4EC4-BE0B-8C053C6C7F0E}" srcOrd="1" destOrd="0" presId="urn:microsoft.com/office/officeart/2005/8/layout/process1"/>
    <dgm:cxn modelId="{76B77425-AB25-44EF-8285-4D46AEF50E79}" type="presOf" srcId="{4E30D874-039C-477B-83EF-F8848400D5F5}" destId="{6B79C833-C8C5-4BBC-A9EA-EBBA079488C9}" srcOrd="0" destOrd="0" presId="urn:microsoft.com/office/officeart/2005/8/layout/process1"/>
    <dgm:cxn modelId="{21D59425-2845-4E8C-959A-D3EEFA6DEBFC}" type="presOf" srcId="{C4F0A83E-05E4-4699-A94A-E407D10C9357}" destId="{4F38AF54-5588-471E-8B90-086E184C04CE}" srcOrd="0" destOrd="0" presId="urn:microsoft.com/office/officeart/2005/8/layout/process1"/>
    <dgm:cxn modelId="{12E75A3B-1002-4B83-879E-C9D27E279F98}" type="presOf" srcId="{14DE898D-877D-4026-AD94-E560C5DF6EB7}" destId="{36FF5198-550C-42F7-A40A-436F6834532B}" srcOrd="0" destOrd="0" presId="urn:microsoft.com/office/officeart/2005/8/layout/process1"/>
    <dgm:cxn modelId="{D781773E-3573-4A89-BC72-8175D797A0B2}" type="presOf" srcId="{75A5318F-47B8-4F67-A1E2-9571C583CD3D}" destId="{205AD729-2DD3-4B8E-9E57-81EBBD9E5DEA}" srcOrd="0" destOrd="0" presId="urn:microsoft.com/office/officeart/2005/8/layout/process1"/>
    <dgm:cxn modelId="{2A430762-254C-4FFC-A6B9-D440782E0A31}" srcId="{9AD5B3F8-497D-4F6C-9281-DB8A58E9CA39}" destId="{059F7714-64AE-4840-B356-7D053D5F3876}" srcOrd="3" destOrd="0" parTransId="{C1A5DC22-6822-49CE-A01E-F117D2B6DF12}" sibTransId="{F2F0B596-96A0-4235-85DA-5658BAC0BF3C}"/>
    <dgm:cxn modelId="{4DF68262-CAC8-4D18-A7B0-07434CBE7802}" type="presOf" srcId="{059F7714-64AE-4840-B356-7D053D5F3876}" destId="{78DC0071-3C03-470C-89CF-1C7733A69675}" srcOrd="0" destOrd="0" presId="urn:microsoft.com/office/officeart/2005/8/layout/process1"/>
    <dgm:cxn modelId="{A152B96C-78C1-4C1D-9A4A-C2E0F4E70E91}" type="presOf" srcId="{597F0155-22D9-4D1E-9C7A-CCD20A8BBB81}" destId="{2DB718C4-64A5-4230-88DA-9F9CD5820DED}" srcOrd="0" destOrd="0" presId="urn:microsoft.com/office/officeart/2005/8/layout/process1"/>
    <dgm:cxn modelId="{D2F4657B-E60C-4FDC-AA88-4C19B8D5D528}" type="presOf" srcId="{F2F0B596-96A0-4235-85DA-5658BAC0BF3C}" destId="{5DC31BE2-5D99-4260-A304-4E5C3B4FCA2F}" srcOrd="0" destOrd="0" presId="urn:microsoft.com/office/officeart/2005/8/layout/process1"/>
    <dgm:cxn modelId="{ABAE657D-09E1-4D4D-86DA-FEBF2080C194}" srcId="{9AD5B3F8-497D-4F6C-9281-DB8A58E9CA39}" destId="{562FA5FE-2436-4F0D-86FC-4BC8A5C7E0D2}" srcOrd="2" destOrd="0" parTransId="{039FB656-95EF-4798-93A9-0A2129ACB313}" sibTransId="{14DE898D-877D-4026-AD94-E560C5DF6EB7}"/>
    <dgm:cxn modelId="{3D0A998E-7B32-4301-89A8-68CCBF9A6B37}" type="presOf" srcId="{E71F8FC5-CE32-4D81-A2F0-47A1DC0A394C}" destId="{544DF0E6-DA27-4600-A80C-016992343979}" srcOrd="1" destOrd="0" presId="urn:microsoft.com/office/officeart/2005/8/layout/process1"/>
    <dgm:cxn modelId="{F4AEF3A2-A7CE-49F6-977D-6C1208699F72}" srcId="{9AD5B3F8-497D-4F6C-9281-DB8A58E9CA39}" destId="{4E30D874-039C-477B-83EF-F8848400D5F5}" srcOrd="4" destOrd="0" parTransId="{7D6A9295-7BB3-432B-80CB-9998C45057C8}" sibTransId="{AC94880C-6D16-4BFC-A990-3E6DB5D0AA4D}"/>
    <dgm:cxn modelId="{A53C49A9-870C-44A3-9749-3C19CCB71B2C}" type="presOf" srcId="{562FA5FE-2436-4F0D-86FC-4BC8A5C7E0D2}" destId="{9C62819C-2EEC-4BFB-A516-A1E7C1567BA7}" srcOrd="0" destOrd="0" presId="urn:microsoft.com/office/officeart/2005/8/layout/process1"/>
    <dgm:cxn modelId="{5A76C3B1-9996-4B84-A236-5B8535095281}" type="presOf" srcId="{9AD5B3F8-497D-4F6C-9281-DB8A58E9CA39}" destId="{40E2B13B-C446-47EC-BDCC-92BD42484471}" srcOrd="0" destOrd="0" presId="urn:microsoft.com/office/officeart/2005/8/layout/process1"/>
    <dgm:cxn modelId="{C70359B7-7426-44FC-BF67-4236EB9D0DD9}" srcId="{9AD5B3F8-497D-4F6C-9281-DB8A58E9CA39}" destId="{C4F0A83E-05E4-4699-A94A-E407D10C9357}" srcOrd="0" destOrd="0" parTransId="{4B29B968-F136-4DF0-8B8E-836FA0778D7B}" sibTransId="{597F0155-22D9-4D1E-9C7A-CCD20A8BBB81}"/>
    <dgm:cxn modelId="{0CF845D6-33B4-4FA5-ACFA-A5B5AB102B2B}" type="presOf" srcId="{14DE898D-877D-4026-AD94-E560C5DF6EB7}" destId="{63299EA7-E46F-4C92-99F8-64D71E22227F}" srcOrd="1" destOrd="0" presId="urn:microsoft.com/office/officeart/2005/8/layout/process1"/>
    <dgm:cxn modelId="{0093370A-18BD-44F3-836C-63D122880353}" type="presParOf" srcId="{40E2B13B-C446-47EC-BDCC-92BD42484471}" destId="{4F38AF54-5588-471E-8B90-086E184C04CE}" srcOrd="0" destOrd="0" presId="urn:microsoft.com/office/officeart/2005/8/layout/process1"/>
    <dgm:cxn modelId="{704D2E62-0F44-4356-8B50-763FA6466569}" type="presParOf" srcId="{40E2B13B-C446-47EC-BDCC-92BD42484471}" destId="{2DB718C4-64A5-4230-88DA-9F9CD5820DED}" srcOrd="1" destOrd="0" presId="urn:microsoft.com/office/officeart/2005/8/layout/process1"/>
    <dgm:cxn modelId="{5CC773BB-CE06-46CB-9F3C-59353D13C773}" type="presParOf" srcId="{2DB718C4-64A5-4230-88DA-9F9CD5820DED}" destId="{269BFFD9-D0C4-4449-B81E-D89685C98F79}" srcOrd="0" destOrd="0" presId="urn:microsoft.com/office/officeart/2005/8/layout/process1"/>
    <dgm:cxn modelId="{E73E86B9-6C7B-42A5-9BE2-D840A8A8CA9E}" type="presParOf" srcId="{40E2B13B-C446-47EC-BDCC-92BD42484471}" destId="{205AD729-2DD3-4B8E-9E57-81EBBD9E5DEA}" srcOrd="2" destOrd="0" presId="urn:microsoft.com/office/officeart/2005/8/layout/process1"/>
    <dgm:cxn modelId="{A8BB958B-121B-4D4F-A696-9B46C19B52EB}" type="presParOf" srcId="{40E2B13B-C446-47EC-BDCC-92BD42484471}" destId="{9AFC6B25-D97B-40FC-8E70-2812B02F4906}" srcOrd="3" destOrd="0" presId="urn:microsoft.com/office/officeart/2005/8/layout/process1"/>
    <dgm:cxn modelId="{8DE18B5D-7DAA-4A01-9BE8-4508D1A3ED52}" type="presParOf" srcId="{9AFC6B25-D97B-40FC-8E70-2812B02F4906}" destId="{544DF0E6-DA27-4600-A80C-016992343979}" srcOrd="0" destOrd="0" presId="urn:microsoft.com/office/officeart/2005/8/layout/process1"/>
    <dgm:cxn modelId="{C3EF5A1E-B397-432F-9B23-409718CF9D84}" type="presParOf" srcId="{40E2B13B-C446-47EC-BDCC-92BD42484471}" destId="{9C62819C-2EEC-4BFB-A516-A1E7C1567BA7}" srcOrd="4" destOrd="0" presId="urn:microsoft.com/office/officeart/2005/8/layout/process1"/>
    <dgm:cxn modelId="{77CD0DCE-0B5F-4ACA-A8AB-2A36439E0835}" type="presParOf" srcId="{40E2B13B-C446-47EC-BDCC-92BD42484471}" destId="{36FF5198-550C-42F7-A40A-436F6834532B}" srcOrd="5" destOrd="0" presId="urn:microsoft.com/office/officeart/2005/8/layout/process1"/>
    <dgm:cxn modelId="{C878AFE9-D01E-4546-96C4-1439732282D9}" type="presParOf" srcId="{36FF5198-550C-42F7-A40A-436F6834532B}" destId="{63299EA7-E46F-4C92-99F8-64D71E22227F}" srcOrd="0" destOrd="0" presId="urn:microsoft.com/office/officeart/2005/8/layout/process1"/>
    <dgm:cxn modelId="{CB1ED7DF-7F7F-46FC-9C2B-781B39861AA8}" type="presParOf" srcId="{40E2B13B-C446-47EC-BDCC-92BD42484471}" destId="{78DC0071-3C03-470C-89CF-1C7733A69675}" srcOrd="6" destOrd="0" presId="urn:microsoft.com/office/officeart/2005/8/layout/process1"/>
    <dgm:cxn modelId="{3B2E312D-9EA8-4F18-90B8-7C1A576B4DF1}" type="presParOf" srcId="{40E2B13B-C446-47EC-BDCC-92BD42484471}" destId="{5DC31BE2-5D99-4260-A304-4E5C3B4FCA2F}" srcOrd="7" destOrd="0" presId="urn:microsoft.com/office/officeart/2005/8/layout/process1"/>
    <dgm:cxn modelId="{CE0A2BE4-20CF-47B5-9787-EA4A54D23CDA}" type="presParOf" srcId="{5DC31BE2-5D99-4260-A304-4E5C3B4FCA2F}" destId="{C6D71DF9-76EC-4EC4-BE0B-8C053C6C7F0E}" srcOrd="0" destOrd="0" presId="urn:microsoft.com/office/officeart/2005/8/layout/process1"/>
    <dgm:cxn modelId="{E7D8F90B-6B71-4700-89A4-D4BB489E1EF4}" type="presParOf" srcId="{40E2B13B-C446-47EC-BDCC-92BD42484471}" destId="{6B79C833-C8C5-4BBC-A9EA-EBBA079488C9}" srcOrd="8" destOrd="0" presId="urn:microsoft.com/office/officeart/2005/8/layout/process1"/>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8AF54-5588-471E-8B90-086E184C04CE}">
      <dsp:nvSpPr>
        <dsp:cNvPr id="0" name=""/>
        <dsp:cNvSpPr/>
      </dsp:nvSpPr>
      <dsp:spPr>
        <a:xfrm>
          <a:off x="0" y="0"/>
          <a:ext cx="1446483" cy="410907"/>
        </a:xfrm>
        <a:prstGeom prst="roundRect">
          <a:avLst>
            <a:gd name="adj" fmla="val 10000"/>
          </a:avLst>
        </a:prstGeom>
        <a:solidFill>
          <a:schemeClr val="accent6"/>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Customers  transaction Dataset</a:t>
          </a:r>
        </a:p>
      </dsp:txBody>
      <dsp:txXfrm>
        <a:off x="12035" y="12035"/>
        <a:ext cx="1422413" cy="386837"/>
      </dsp:txXfrm>
    </dsp:sp>
    <dsp:sp modelId="{2DB718C4-64A5-4230-88DA-9F9CD5820DED}">
      <dsp:nvSpPr>
        <dsp:cNvPr id="0" name=""/>
        <dsp:cNvSpPr/>
      </dsp:nvSpPr>
      <dsp:spPr>
        <a:xfrm>
          <a:off x="1597378" y="26089"/>
          <a:ext cx="319897" cy="35872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1597378" y="97834"/>
        <a:ext cx="223928" cy="215237"/>
      </dsp:txXfrm>
    </dsp:sp>
    <dsp:sp modelId="{205AD729-2DD3-4B8E-9E57-81EBBD9E5DEA}">
      <dsp:nvSpPr>
        <dsp:cNvPr id="0" name=""/>
        <dsp:cNvSpPr/>
      </dsp:nvSpPr>
      <dsp:spPr>
        <a:xfrm>
          <a:off x="2050063" y="0"/>
          <a:ext cx="1446483" cy="410907"/>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Dataset collection &amp;business understanding</a:t>
          </a:r>
        </a:p>
      </dsp:txBody>
      <dsp:txXfrm>
        <a:off x="2062098" y="12035"/>
        <a:ext cx="1422413" cy="386837"/>
      </dsp:txXfrm>
    </dsp:sp>
    <dsp:sp modelId="{9AFC6B25-D97B-40FC-8E70-2812B02F4906}">
      <dsp:nvSpPr>
        <dsp:cNvPr id="0" name=""/>
        <dsp:cNvSpPr/>
      </dsp:nvSpPr>
      <dsp:spPr>
        <a:xfrm>
          <a:off x="3636115" y="26089"/>
          <a:ext cx="295884" cy="35872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636115" y="97834"/>
        <a:ext cx="207119" cy="215237"/>
      </dsp:txXfrm>
    </dsp:sp>
    <dsp:sp modelId="{9C62819C-2EEC-4BFB-A516-A1E7C1567BA7}">
      <dsp:nvSpPr>
        <dsp:cNvPr id="0" name=""/>
        <dsp:cNvSpPr/>
      </dsp:nvSpPr>
      <dsp:spPr>
        <a:xfrm>
          <a:off x="4054820" y="0"/>
          <a:ext cx="1446483" cy="410907"/>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Data pre-processing</a:t>
          </a:r>
        </a:p>
      </dsp:txBody>
      <dsp:txXfrm>
        <a:off x="4066855" y="12035"/>
        <a:ext cx="1422413" cy="386837"/>
      </dsp:txXfrm>
    </dsp:sp>
    <dsp:sp modelId="{36FF5198-550C-42F7-A40A-436F6834532B}">
      <dsp:nvSpPr>
        <dsp:cNvPr id="0" name=""/>
        <dsp:cNvSpPr/>
      </dsp:nvSpPr>
      <dsp:spPr>
        <a:xfrm>
          <a:off x="5645952" y="26089"/>
          <a:ext cx="306654" cy="35872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5645952" y="97834"/>
        <a:ext cx="214658" cy="215237"/>
      </dsp:txXfrm>
    </dsp:sp>
    <dsp:sp modelId="{78DC0071-3C03-470C-89CF-1C7733A69675}">
      <dsp:nvSpPr>
        <dsp:cNvPr id="0" name=""/>
        <dsp:cNvSpPr/>
      </dsp:nvSpPr>
      <dsp:spPr>
        <a:xfrm>
          <a:off x="6079897" y="0"/>
          <a:ext cx="1446483" cy="410907"/>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Exploratory Data Analysis</a:t>
          </a:r>
        </a:p>
      </dsp:txBody>
      <dsp:txXfrm>
        <a:off x="6091932" y="12035"/>
        <a:ext cx="1422413" cy="386837"/>
      </dsp:txXfrm>
    </dsp:sp>
    <dsp:sp modelId="{5DC31BE2-5D99-4260-A304-4E5C3B4FCA2F}">
      <dsp:nvSpPr>
        <dsp:cNvPr id="0" name=""/>
        <dsp:cNvSpPr/>
      </dsp:nvSpPr>
      <dsp:spPr>
        <a:xfrm>
          <a:off x="7671029" y="26089"/>
          <a:ext cx="306654" cy="35872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7671029" y="97834"/>
        <a:ext cx="214658" cy="215237"/>
      </dsp:txXfrm>
    </dsp:sp>
    <dsp:sp modelId="{6B79C833-C8C5-4BBC-A9EA-EBBA079488C9}">
      <dsp:nvSpPr>
        <dsp:cNvPr id="0" name=""/>
        <dsp:cNvSpPr/>
      </dsp:nvSpPr>
      <dsp:spPr>
        <a:xfrm>
          <a:off x="8104974" y="0"/>
          <a:ext cx="1446483" cy="410907"/>
        </a:xfrm>
        <a:prstGeom prst="roundRect">
          <a:avLst>
            <a:gd name="adj" fmla="val 10000"/>
          </a:avLst>
        </a:prstGeom>
        <a:solidFill>
          <a:schemeClr val="accent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Model selection and training</a:t>
          </a:r>
        </a:p>
      </dsp:txBody>
      <dsp:txXfrm>
        <a:off x="8117009" y="12035"/>
        <a:ext cx="1422413" cy="3868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10/31/2024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509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238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2706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8415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9442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1422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1340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23671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34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599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114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72428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95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30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517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165892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333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10/31/2024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2774144"/>
      </p:ext>
    </p:extLst>
  </p:cSld>
  <p:clrMap bg1="lt1" tx1="dk1" bg2="lt2" tx2="dk2" accent1="accent1" accent2="accent2" accent3="accent3" accent4="accent4" accent5="accent5" accent6="accent6" hlink="hlink" folHlink="folHlink"/>
  <p:sldLayoutIdLst>
    <p:sldLayoutId id="2147484290" r:id="rId1"/>
    <p:sldLayoutId id="2147484291" r:id="rId2"/>
    <p:sldLayoutId id="2147484292" r:id="rId3"/>
    <p:sldLayoutId id="2147484293" r:id="rId4"/>
    <p:sldLayoutId id="2147484294" r:id="rId5"/>
    <p:sldLayoutId id="2147484295" r:id="rId6"/>
    <p:sldLayoutId id="2147484296" r:id="rId7"/>
    <p:sldLayoutId id="2147484297" r:id="rId8"/>
    <p:sldLayoutId id="2147484298" r:id="rId9"/>
    <p:sldLayoutId id="2147484299" r:id="rId10"/>
    <p:sldLayoutId id="2147484300" r:id="rId11"/>
    <p:sldLayoutId id="2147484301" r:id="rId12"/>
    <p:sldLayoutId id="2147484302" r:id="rId13"/>
    <p:sldLayoutId id="2147484303" r:id="rId14"/>
    <p:sldLayoutId id="2147484304" r:id="rId15"/>
    <p:sldLayoutId id="2147484305" r:id="rId16"/>
    <p:sldLayoutId id="214748430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76461" y="609600"/>
            <a:ext cx="8596668" cy="4969164"/>
          </a:xfrm>
        </p:spPr>
        <p:txBody>
          <a:bodyPr>
            <a:normAutofit/>
          </a:bodyPr>
          <a:lstStyle/>
          <a:p>
            <a:pPr algn="ctr"/>
            <a:r>
              <a:rPr lang="en-US" sz="3200" b="1" dirty="0">
                <a:latin typeface="Times New Roman" panose="02020603050405020304" pitchFamily="18" charset="0"/>
                <a:cs typeface="Times New Roman" panose="02020603050405020304" pitchFamily="18" charset="0"/>
              </a:rPr>
              <a:t>ONLINE PAYMENT FRAUD DETECTION USING MACHINE LEARNING</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BY</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Lakshman Chaudhary</a:t>
            </a:r>
            <a:endParaRPr lang="en-US" sz="3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50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4569979" cy="1056373"/>
          </a:xfrm>
        </p:spPr>
        <p:txBody>
          <a:bodyPr>
            <a:normAutofit/>
          </a:bodyPr>
          <a:lstStyle/>
          <a:p>
            <a:r>
              <a:rPr lang="en-US" sz="3200" b="1" dirty="0">
                <a:latin typeface="Times New Roman" panose="02020603050405020304" pitchFamily="18" charset="0"/>
                <a:cs typeface="Times New Roman" panose="02020603050405020304" pitchFamily="18" charset="0"/>
              </a:rPr>
              <a:t>TABLE OF CONTENTS</a:t>
            </a:r>
          </a:p>
        </p:txBody>
      </p:sp>
      <p:sp>
        <p:nvSpPr>
          <p:cNvPr id="3" name="Content Placeholder 2"/>
          <p:cNvSpPr>
            <a:spLocks noGrp="1"/>
          </p:cNvSpPr>
          <p:nvPr>
            <p:ph idx="1"/>
          </p:nvPr>
        </p:nvSpPr>
        <p:spPr>
          <a:xfrm>
            <a:off x="1484312" y="1935479"/>
            <a:ext cx="10018713" cy="3124201"/>
          </a:xfrm>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EXECUTIVE SUMMARY </a:t>
            </a:r>
          </a:p>
          <a:p>
            <a:r>
              <a:rPr lang="en-US" dirty="0">
                <a:latin typeface="Times New Roman" panose="02020603050405020304" pitchFamily="18" charset="0"/>
                <a:cs typeface="Times New Roman" panose="02020603050405020304" pitchFamily="18" charset="0"/>
              </a:rPr>
              <a:t>VISUALIZATIONS/INTERPRETATION</a:t>
            </a:r>
          </a:p>
          <a:p>
            <a:r>
              <a:rPr lang="en-US" dirty="0">
                <a:latin typeface="Times New Roman" panose="02020603050405020304" pitchFamily="18" charset="0"/>
                <a:cs typeface="Times New Roman" panose="02020603050405020304" pitchFamily="18" charset="0"/>
              </a:rPr>
              <a:t>MODEL EVALUATION</a:t>
            </a:r>
          </a:p>
          <a:p>
            <a:r>
              <a:rPr lang="en-US" dirty="0">
                <a:latin typeface="Times New Roman" panose="02020603050405020304" pitchFamily="18" charset="0"/>
                <a:cs typeface="Times New Roman" panose="02020603050405020304" pitchFamily="18" charset="0"/>
              </a:rPr>
              <a:t>CONCLUSION/ RECOMMENDATION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0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810" y="205510"/>
            <a:ext cx="7334451" cy="1026524"/>
          </a:xfrm>
        </p:spPr>
        <p:txBody>
          <a:bodyPr>
            <a:normAutofit/>
          </a:bodyPr>
          <a:lstStyle/>
          <a:p>
            <a:r>
              <a:rPr lang="en-US" sz="28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572630" y="1398586"/>
            <a:ext cx="9046739" cy="3051209"/>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Fraud detection is defined as a process that detects scams and prevents fraudsters from obtaining money or property through false means. Fraud is a serious business risk that needs to be identified and mitigated in time. </a:t>
            </a:r>
          </a:p>
        </p:txBody>
      </p:sp>
    </p:spTree>
    <p:extLst>
      <p:ext uri="{BB962C8B-B14F-4D97-AF65-F5344CB8AC3E}">
        <p14:creationId xmlns:p14="http://schemas.microsoft.com/office/powerpoint/2010/main" val="209559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
            <a:ext cx="7072550" cy="856648"/>
          </a:xfrm>
        </p:spPr>
        <p:txBody>
          <a:bodyPr>
            <a:normAutofit/>
          </a:bodyPr>
          <a:lstStyle/>
          <a:p>
            <a:r>
              <a:rPr lang="en-US" sz="2400" b="1" dirty="0">
                <a:latin typeface="Times New Roman" panose="02020603050405020304" pitchFamily="18" charset="0"/>
                <a:cs typeface="Times New Roman" panose="02020603050405020304" pitchFamily="18" charset="0"/>
              </a:rPr>
              <a:t>EXECUTIVE SUMMARY</a:t>
            </a:r>
          </a:p>
        </p:txBody>
      </p:sp>
      <p:sp>
        <p:nvSpPr>
          <p:cNvPr id="3" name="Content Placeholder 2"/>
          <p:cNvSpPr>
            <a:spLocks noGrp="1"/>
          </p:cNvSpPr>
          <p:nvPr>
            <p:ph idx="1"/>
          </p:nvPr>
        </p:nvSpPr>
        <p:spPr>
          <a:xfrm>
            <a:off x="1580563" y="1318660"/>
            <a:ext cx="10018713" cy="4674671"/>
          </a:xfrm>
        </p:spPr>
        <p:txBody>
          <a:bodyPr>
            <a:noAutofit/>
          </a:bodyPr>
          <a:lstStyle/>
          <a:p>
            <a:pPr algn="just"/>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Bank plc wants to build a machine learning model that will predict online payment fraud. The aim of this project was to develop a model that will predict online payment fraud.</a:t>
            </a:r>
          </a:p>
          <a:p>
            <a:pPr algn="just"/>
            <a:r>
              <a:rPr lang="en-US" sz="1600" b="1" dirty="0">
                <a:latin typeface="Times New Roman" panose="02020603050405020304" pitchFamily="18" charset="0"/>
                <a:cs typeface="Times New Roman" panose="02020603050405020304" pitchFamily="18" charset="0"/>
              </a:rPr>
              <a:t>Methods</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Information's about the transactions carried out by different customers in the bank were recorded in rows and columns. The data was collected, processed, and statistical analysis was done on the dataset. We also did data verification where we checked if we had any missing values and also checked data type.</a:t>
            </a:r>
          </a:p>
          <a:p>
            <a:pPr algn="just"/>
            <a:r>
              <a:rPr lang="en-US" sz="1600" dirty="0">
                <a:latin typeface="Times New Roman" panose="02020603050405020304" pitchFamily="18" charset="0"/>
                <a:cs typeface="Times New Roman" panose="02020603050405020304" pitchFamily="18" charset="0"/>
              </a:rPr>
              <a:t>Exploratory Data Analysis was carried out on the dataset for proper visualization and understanding where we performed univariate, bivariate and multivariate analysis as much as its feasible. We explored correlation where it shows the relationships between variables(features)  and how close they are related to each other.</a:t>
            </a:r>
          </a:p>
          <a:p>
            <a:pPr algn="just"/>
            <a:r>
              <a:rPr lang="en-US" sz="1600" dirty="0">
                <a:latin typeface="Times New Roman" panose="02020603050405020304" pitchFamily="18" charset="0"/>
                <a:cs typeface="Times New Roman" panose="02020603050405020304" pitchFamily="18" charset="0"/>
              </a:rPr>
              <a:t>Feature engineering was done on the dataset where we performed one-hot encoding on categorical variables in preparation for building machine learning models for the prediction.</a:t>
            </a:r>
          </a:p>
          <a:p>
            <a:pPr algn="just"/>
            <a:r>
              <a:rPr lang="en-US" sz="1600" dirty="0">
                <a:latin typeface="Times New Roman" panose="02020603050405020304" pitchFamily="18" charset="0"/>
                <a:cs typeface="Times New Roman" panose="02020603050405020304" pitchFamily="18" charset="0"/>
              </a:rPr>
              <a:t>Four machine learning algorithms were used to train and test the dataset after which they were evaluated using different metrics for best performance and deployment. We selected our models and target variable. The algorithms used were Logistic Regression, Random Forest, Decision Tree and K-Nearest Neighbors. We trained the dataset on 80% while testing on 20%.Both the Decision Tree and Random Forest models outperform the Logistic Regression and K-Nearest Neighbors model by a wide margin. Since they both have similar recall scores, we performed a cross-validation of the two models so we may declare which is the best performer with more certainty. Out of the 4 Machine Learning  Models, Random Forest performs best with prediction accuracy 99.97% and recall accuracy 87% which is important for our problem statement where false negative is our priority. Hence, it should be deployed by Bank.</a:t>
            </a:r>
          </a:p>
          <a:p>
            <a:pPr algn="just"/>
            <a:endParaRPr lang="en-US" sz="1600"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2656693187"/>
              </p:ext>
            </p:extLst>
          </p:nvPr>
        </p:nvGraphicFramePr>
        <p:xfrm>
          <a:off x="1936985" y="1751797"/>
          <a:ext cx="9556124" cy="410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5744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966" y="89034"/>
            <a:ext cx="6013768" cy="825366"/>
          </a:xfrm>
        </p:spPr>
        <p:txBody>
          <a:bodyPr>
            <a:normAutofit/>
          </a:bodyPr>
          <a:lstStyle/>
          <a:p>
            <a:r>
              <a:rPr lang="en-US" sz="2800" b="1" dirty="0">
                <a:latin typeface="Times New Roman" panose="02020603050405020304" pitchFamily="18" charset="0"/>
                <a:cs typeface="Times New Roman" panose="02020603050405020304" pitchFamily="18" charset="0"/>
              </a:rPr>
              <a:t>VISUALIZATIONS</a:t>
            </a:r>
          </a:p>
        </p:txBody>
      </p:sp>
      <p:sp>
        <p:nvSpPr>
          <p:cNvPr id="4" name="Content Placeholder 3"/>
          <p:cNvSpPr>
            <a:spLocks noGrp="1"/>
          </p:cNvSpPr>
          <p:nvPr>
            <p:ph sz="half" idx="2"/>
          </p:nvPr>
        </p:nvSpPr>
        <p:spPr>
          <a:xfrm>
            <a:off x="5447004" y="5897960"/>
            <a:ext cx="3262966" cy="412683"/>
          </a:xfrm>
        </p:spPr>
        <p:txBody>
          <a:bodyPr>
            <a:noAutofit/>
          </a:bodyPr>
          <a:lstStyle/>
          <a:p>
            <a:pPr marL="0" indent="0" algn="just">
              <a:buNone/>
            </a:pPr>
            <a:r>
              <a:rPr lang="en-US" sz="1400" dirty="0">
                <a:latin typeface="Times New Roman" panose="02020603050405020304" pitchFamily="18" charset="0"/>
                <a:cs typeface="Times New Roman" panose="02020603050405020304" pitchFamily="18" charset="0"/>
              </a:rPr>
              <a:t>Although the amount of fraudulent transactions is very low, majority of them are constituted within 0 and 10,000,000 amount</a:t>
            </a:r>
          </a:p>
        </p:txBody>
      </p:sp>
      <p:sp>
        <p:nvSpPr>
          <p:cNvPr id="6" name="Rectangle 5"/>
          <p:cNvSpPr/>
          <p:nvPr/>
        </p:nvSpPr>
        <p:spPr>
          <a:xfrm>
            <a:off x="1003050" y="2823087"/>
            <a:ext cx="4011712" cy="738664"/>
          </a:xfrm>
          <a:prstGeom prst="rect">
            <a:avLst/>
          </a:prstGeom>
        </p:spPr>
        <p:txBody>
          <a:bodyPr wrap="square">
            <a:spAutoFit/>
          </a:bodyPr>
          <a:lstStyle/>
          <a:p>
            <a:r>
              <a:rPr lang="en-US" sz="1400" dirty="0">
                <a:solidFill>
                  <a:srgbClr val="000000"/>
                </a:solidFill>
                <a:latin typeface="Times New Roman" panose="02020603050405020304" pitchFamily="18" charset="0"/>
                <a:cs typeface="Times New Roman" panose="02020603050405020304" pitchFamily="18" charset="0"/>
              </a:rPr>
              <a:t>From the chart, it is seen that </a:t>
            </a:r>
            <a:r>
              <a:rPr lang="en-US" sz="1400" dirty="0" err="1">
                <a:solidFill>
                  <a:srgbClr val="000000"/>
                </a:solidFill>
                <a:latin typeface="Times New Roman" panose="02020603050405020304" pitchFamily="18" charset="0"/>
                <a:cs typeface="Times New Roman" panose="02020603050405020304" pitchFamily="18" charset="0"/>
              </a:rPr>
              <a:t>cash_out</a:t>
            </a:r>
            <a:r>
              <a:rPr lang="en-US" sz="1400" dirty="0">
                <a:solidFill>
                  <a:srgbClr val="000000"/>
                </a:solidFill>
                <a:latin typeface="Times New Roman" panose="02020603050405020304" pitchFamily="18" charset="0"/>
                <a:cs typeface="Times New Roman" panose="02020603050405020304" pitchFamily="18" charset="0"/>
              </a:rPr>
              <a:t> and payment is the most common type of online transaction that customers use.</a:t>
            </a:r>
          </a:p>
        </p:txBody>
      </p:sp>
      <p:sp>
        <p:nvSpPr>
          <p:cNvPr id="8" name="Rectangle 7"/>
          <p:cNvSpPr/>
          <p:nvPr/>
        </p:nvSpPr>
        <p:spPr>
          <a:xfrm>
            <a:off x="1208932" y="5897961"/>
            <a:ext cx="3324568" cy="1169551"/>
          </a:xfrm>
          <a:prstGeom prst="rect">
            <a:avLst/>
          </a:prstGeom>
        </p:spPr>
        <p:txBody>
          <a:bodyPr wrap="square">
            <a:spAutoFit/>
          </a:bodyPr>
          <a:lstStyle/>
          <a:p>
            <a:r>
              <a:rPr lang="en-US" sz="1400" dirty="0">
                <a:solidFill>
                  <a:srgbClr val="000000"/>
                </a:solidFill>
                <a:latin typeface="Times New Roman" panose="02020603050405020304" pitchFamily="18" charset="0"/>
                <a:cs typeface="Times New Roman" panose="02020603050405020304" pitchFamily="18" charset="0"/>
              </a:rPr>
              <a:t>The above graph indicates the distribution of the step column</a:t>
            </a:r>
          </a:p>
          <a:p>
            <a:pPr algn="r"/>
            <a:endParaRPr lang="en-US" sz="1400" dirty="0">
              <a:solidFill>
                <a:srgbClr val="303F9F"/>
              </a:solidFill>
              <a:latin typeface="Times New Roman" panose="02020603050405020304" pitchFamily="18" charset="0"/>
              <a:cs typeface="Times New Roman" panose="02020603050405020304" pitchFamily="18" charset="0"/>
            </a:endParaRPr>
          </a:p>
          <a:p>
            <a:br>
              <a:rPr lang="en-US" sz="1400" dirty="0">
                <a:solidFill>
                  <a:srgbClr val="000000"/>
                </a:solidFill>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sp>
        <p:nvSpPr>
          <p:cNvPr id="10" name="Rectangle 9"/>
          <p:cNvSpPr/>
          <p:nvPr/>
        </p:nvSpPr>
        <p:spPr>
          <a:xfrm>
            <a:off x="5650030" y="2607643"/>
            <a:ext cx="3246089" cy="1384995"/>
          </a:xfrm>
          <a:prstGeom prst="rect">
            <a:avLst/>
          </a:prstGeom>
        </p:spPr>
        <p:txBody>
          <a:bodyPr wrap="square">
            <a:spAutoFit/>
          </a:bodyPr>
          <a:lstStyle/>
          <a:p>
            <a:pPr algn="just"/>
            <a:r>
              <a:rPr lang="en-US" sz="1400" dirty="0">
                <a:latin typeface="Times New Roman" panose="02020603050405020304" pitchFamily="18" charset="0"/>
                <a:cs typeface="Times New Roman" panose="02020603050405020304" pitchFamily="18" charset="0"/>
              </a:rPr>
              <a:t>In this chart, 'transfer' type has the maximum amount of money being transferred from customers to the recipient. Although 'cash out' and 'payment' are the most common type of transactions</a:t>
            </a:r>
          </a:p>
        </p:txBody>
      </p:sp>
      <p:sp>
        <p:nvSpPr>
          <p:cNvPr id="13" name="Rectangle 12"/>
          <p:cNvSpPr/>
          <p:nvPr/>
        </p:nvSpPr>
        <p:spPr>
          <a:xfrm>
            <a:off x="9067960" y="2677937"/>
            <a:ext cx="3018024" cy="954107"/>
          </a:xfrm>
          <a:prstGeom prst="rect">
            <a:avLst/>
          </a:prstGeom>
        </p:spPr>
        <p:txBody>
          <a:bodyPr wrap="square">
            <a:spAutoFit/>
          </a:bodyPr>
          <a:lstStyle/>
          <a:p>
            <a:r>
              <a:rPr lang="en-US" sz="1400" dirty="0">
                <a:solidFill>
                  <a:srgbClr val="000000"/>
                </a:solidFill>
                <a:latin typeface="Times New Roman" panose="02020603050405020304" pitchFamily="18" charset="0"/>
                <a:cs typeface="Times New Roman" panose="02020603050405020304" pitchFamily="18" charset="0"/>
              </a:rPr>
              <a:t>From this chart, its shows that most of the online transactions customers does is not fraudulent. Also the dataset is not balance</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16" name="Rectangle 15"/>
          <p:cNvSpPr/>
          <p:nvPr/>
        </p:nvSpPr>
        <p:spPr>
          <a:xfrm>
            <a:off x="8956663" y="5589769"/>
            <a:ext cx="3036059" cy="954107"/>
          </a:xfrm>
          <a:prstGeom prst="rect">
            <a:avLst/>
          </a:prstGeom>
        </p:spPr>
        <p:txBody>
          <a:bodyPr wrap="square">
            <a:spAutoFit/>
          </a:bodyPr>
          <a:lstStyle/>
          <a:p>
            <a:r>
              <a:rPr lang="en-US" sz="1400" dirty="0">
                <a:solidFill>
                  <a:srgbClr val="000000"/>
                </a:solidFill>
                <a:latin typeface="Times New Roman" panose="02020603050405020304" pitchFamily="18" charset="0"/>
                <a:cs typeface="Times New Roman" panose="02020603050405020304" pitchFamily="18" charset="0"/>
              </a:rPr>
              <a:t>Both the above graphs indicate that transactions of the type 'transfer' and 'cash out' comprise fraudulent transactions</a:t>
            </a:r>
          </a:p>
        </p:txBody>
      </p:sp>
      <p:pic>
        <p:nvPicPr>
          <p:cNvPr id="18" name="Picture 17">
            <a:extLst>
              <a:ext uri="{FF2B5EF4-FFF2-40B4-BE49-F238E27FC236}">
                <a16:creationId xmlns:a16="http://schemas.microsoft.com/office/drawing/2014/main" id="{B0B2E6F9-B07A-44FD-CEF2-3B8C29DCC8A4}"/>
              </a:ext>
            </a:extLst>
          </p:cNvPr>
          <p:cNvPicPr>
            <a:picLocks noChangeAspect="1"/>
          </p:cNvPicPr>
          <p:nvPr/>
        </p:nvPicPr>
        <p:blipFill>
          <a:blip r:embed="rId2"/>
          <a:srcRect l="25624" t="35948" r="27032" b="17091"/>
          <a:stretch/>
        </p:blipFill>
        <p:spPr>
          <a:xfrm>
            <a:off x="1140738" y="838748"/>
            <a:ext cx="3556422" cy="1984339"/>
          </a:xfrm>
          <a:prstGeom prst="rect">
            <a:avLst/>
          </a:prstGeom>
        </p:spPr>
      </p:pic>
      <p:pic>
        <p:nvPicPr>
          <p:cNvPr id="20" name="Picture 19">
            <a:extLst>
              <a:ext uri="{FF2B5EF4-FFF2-40B4-BE49-F238E27FC236}">
                <a16:creationId xmlns:a16="http://schemas.microsoft.com/office/drawing/2014/main" id="{676AB401-1585-ED3C-63A1-A6FC7B451C54}"/>
              </a:ext>
            </a:extLst>
          </p:cNvPr>
          <p:cNvPicPr>
            <a:picLocks noChangeAspect="1"/>
          </p:cNvPicPr>
          <p:nvPr/>
        </p:nvPicPr>
        <p:blipFill>
          <a:blip r:embed="rId3"/>
          <a:srcRect l="26471" t="19875" r="26537" b="19085"/>
          <a:stretch/>
        </p:blipFill>
        <p:spPr>
          <a:xfrm>
            <a:off x="5319746" y="776374"/>
            <a:ext cx="3188988" cy="1899143"/>
          </a:xfrm>
          <a:prstGeom prst="rect">
            <a:avLst/>
          </a:prstGeom>
        </p:spPr>
      </p:pic>
      <p:pic>
        <p:nvPicPr>
          <p:cNvPr id="22" name="Picture 21">
            <a:extLst>
              <a:ext uri="{FF2B5EF4-FFF2-40B4-BE49-F238E27FC236}">
                <a16:creationId xmlns:a16="http://schemas.microsoft.com/office/drawing/2014/main" id="{A04B7812-3AC3-80AB-E11D-9E26443B4DF2}"/>
              </a:ext>
            </a:extLst>
          </p:cNvPr>
          <p:cNvPicPr>
            <a:picLocks noChangeAspect="1"/>
          </p:cNvPicPr>
          <p:nvPr/>
        </p:nvPicPr>
        <p:blipFill>
          <a:blip r:embed="rId4"/>
          <a:srcRect l="28560" t="23357" r="29969" b="23790"/>
          <a:stretch/>
        </p:blipFill>
        <p:spPr>
          <a:xfrm>
            <a:off x="9067959" y="838748"/>
            <a:ext cx="2577193" cy="1847573"/>
          </a:xfrm>
          <a:prstGeom prst="rect">
            <a:avLst/>
          </a:prstGeom>
        </p:spPr>
      </p:pic>
      <p:pic>
        <p:nvPicPr>
          <p:cNvPr id="24" name="Picture 23">
            <a:extLst>
              <a:ext uri="{FF2B5EF4-FFF2-40B4-BE49-F238E27FC236}">
                <a16:creationId xmlns:a16="http://schemas.microsoft.com/office/drawing/2014/main" id="{CB6FCF6A-54F9-24B2-A260-EE5623761F6E}"/>
              </a:ext>
            </a:extLst>
          </p:cNvPr>
          <p:cNvPicPr>
            <a:picLocks noChangeAspect="1"/>
          </p:cNvPicPr>
          <p:nvPr/>
        </p:nvPicPr>
        <p:blipFill>
          <a:blip r:embed="rId5"/>
          <a:srcRect l="31838" t="18135" r="35700" b="14561"/>
          <a:stretch/>
        </p:blipFill>
        <p:spPr>
          <a:xfrm>
            <a:off x="1140738" y="3896220"/>
            <a:ext cx="3709564" cy="1972808"/>
          </a:xfrm>
          <a:prstGeom prst="rect">
            <a:avLst/>
          </a:prstGeom>
        </p:spPr>
      </p:pic>
      <p:pic>
        <p:nvPicPr>
          <p:cNvPr id="26" name="Picture 25">
            <a:extLst>
              <a:ext uri="{FF2B5EF4-FFF2-40B4-BE49-F238E27FC236}">
                <a16:creationId xmlns:a16="http://schemas.microsoft.com/office/drawing/2014/main" id="{4AAC5806-A005-E05E-FD6B-2A6F5C37CD0F}"/>
              </a:ext>
            </a:extLst>
          </p:cNvPr>
          <p:cNvPicPr>
            <a:picLocks noChangeAspect="1"/>
          </p:cNvPicPr>
          <p:nvPr/>
        </p:nvPicPr>
        <p:blipFill>
          <a:blip r:embed="rId6"/>
          <a:srcRect l="31177" t="52097" r="32059" b="21586"/>
          <a:stretch/>
        </p:blipFill>
        <p:spPr>
          <a:xfrm>
            <a:off x="5233245" y="4040975"/>
            <a:ext cx="3662874" cy="1474867"/>
          </a:xfrm>
          <a:prstGeom prst="rect">
            <a:avLst/>
          </a:prstGeom>
        </p:spPr>
      </p:pic>
      <p:pic>
        <p:nvPicPr>
          <p:cNvPr id="28" name="Picture 27">
            <a:extLst>
              <a:ext uri="{FF2B5EF4-FFF2-40B4-BE49-F238E27FC236}">
                <a16:creationId xmlns:a16="http://schemas.microsoft.com/office/drawing/2014/main" id="{EAC3B8F9-315B-5756-E77A-1A70D6F4F69D}"/>
              </a:ext>
            </a:extLst>
          </p:cNvPr>
          <p:cNvPicPr>
            <a:picLocks noChangeAspect="1"/>
          </p:cNvPicPr>
          <p:nvPr/>
        </p:nvPicPr>
        <p:blipFill>
          <a:blip r:embed="rId7"/>
          <a:srcRect l="31177" t="28759" r="32175" b="25882"/>
          <a:stretch/>
        </p:blipFill>
        <p:spPr>
          <a:xfrm>
            <a:off x="8956663" y="3680381"/>
            <a:ext cx="3036059" cy="1927330"/>
          </a:xfrm>
          <a:prstGeom prst="rect">
            <a:avLst/>
          </a:prstGeom>
        </p:spPr>
      </p:pic>
    </p:spTree>
    <p:extLst>
      <p:ext uri="{BB962C8B-B14F-4D97-AF65-F5344CB8AC3E}">
        <p14:creationId xmlns:p14="http://schemas.microsoft.com/office/powerpoint/2010/main" val="320849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2589" y="117909"/>
            <a:ext cx="4793382" cy="499311"/>
          </a:xfrm>
        </p:spPr>
        <p:txBody>
          <a:bodyPr>
            <a:normAutofit fontScale="90000"/>
          </a:bodyPr>
          <a:lstStyle/>
          <a:p>
            <a:r>
              <a:rPr lang="en-US" sz="2800" b="1" dirty="0">
                <a:latin typeface="Times New Roman" panose="02020603050405020304" pitchFamily="18" charset="0"/>
                <a:cs typeface="Times New Roman" panose="02020603050405020304" pitchFamily="18" charset="0"/>
              </a:rPr>
              <a:t>VISUALIZATION</a:t>
            </a:r>
          </a:p>
        </p:txBody>
      </p:sp>
      <p:sp>
        <p:nvSpPr>
          <p:cNvPr id="5" name="Rectangle 4"/>
          <p:cNvSpPr/>
          <p:nvPr/>
        </p:nvSpPr>
        <p:spPr>
          <a:xfrm>
            <a:off x="8065971" y="551929"/>
            <a:ext cx="4004109" cy="1815882"/>
          </a:xfrm>
          <a:prstGeom prst="rect">
            <a:avLst/>
          </a:prstGeom>
        </p:spPr>
        <p:txBody>
          <a:bodyPr wrap="square">
            <a:spAutoFit/>
          </a:bodyPr>
          <a:lstStyle/>
          <a:p>
            <a:pPr algn="just"/>
            <a:r>
              <a:rPr lang="en-US" sz="1400" b="1" dirty="0">
                <a:solidFill>
                  <a:srgbClr val="000000"/>
                </a:solidFill>
                <a:latin typeface="Times New Roman" panose="02020603050405020304" pitchFamily="18" charset="0"/>
                <a:cs typeface="Times New Roman" panose="02020603050405020304" pitchFamily="18" charset="0"/>
              </a:rPr>
              <a:t>The Decision Tree model</a:t>
            </a:r>
            <a:r>
              <a:rPr lang="en-US" sz="1400" dirty="0">
                <a:solidFill>
                  <a:srgbClr val="000000"/>
                </a:solidFill>
                <a:latin typeface="Times New Roman" panose="02020603050405020304" pitchFamily="18" charset="0"/>
                <a:cs typeface="Times New Roman" panose="02020603050405020304" pitchFamily="18" charset="0"/>
              </a:rPr>
              <a:t> with default parameters yields 99.96% accuracy on training data.</a:t>
            </a:r>
          </a:p>
          <a:p>
            <a:pPr algn="just"/>
            <a:r>
              <a:rPr lang="en-US" sz="1400" b="1" dirty="0">
                <a:solidFill>
                  <a:srgbClr val="000000"/>
                </a:solidFill>
                <a:latin typeface="Times New Roman" panose="02020603050405020304" pitchFamily="18" charset="0"/>
                <a:cs typeface="Times New Roman" panose="02020603050405020304" pitchFamily="18" charset="0"/>
              </a:rPr>
              <a:t>Precision Score</a:t>
            </a:r>
            <a:r>
              <a:rPr lang="en-US" sz="1400" dirty="0">
                <a:solidFill>
                  <a:srgbClr val="000000"/>
                </a:solidFill>
                <a:latin typeface="Times New Roman" panose="02020603050405020304" pitchFamily="18" charset="0"/>
                <a:cs typeface="Times New Roman" panose="02020603050405020304" pitchFamily="18" charset="0"/>
              </a:rPr>
              <a:t>: This means that 82% of all the things we predicted came true. that is 82% of clients transactions was detected to be a fraudulent transaction.</a:t>
            </a:r>
          </a:p>
          <a:p>
            <a:pPr algn="just"/>
            <a:r>
              <a:rPr lang="en-US" sz="1400" b="1" dirty="0">
                <a:solidFill>
                  <a:srgbClr val="000000"/>
                </a:solidFill>
                <a:latin typeface="Times New Roman" panose="02020603050405020304" pitchFamily="18" charset="0"/>
                <a:cs typeface="Times New Roman" panose="02020603050405020304" pitchFamily="18" charset="0"/>
              </a:rPr>
              <a:t>Recall Score</a:t>
            </a:r>
            <a:r>
              <a:rPr lang="en-US" sz="1400" dirty="0">
                <a:solidFill>
                  <a:srgbClr val="000000"/>
                </a:solidFill>
                <a:latin typeface="Times New Roman" panose="02020603050405020304" pitchFamily="18" charset="0"/>
                <a:cs typeface="Times New Roman" panose="02020603050405020304" pitchFamily="18" charset="0"/>
              </a:rPr>
              <a:t>: In all the actual positives, we only predicted 82% of it to be true.</a:t>
            </a:r>
          </a:p>
        </p:txBody>
      </p:sp>
      <p:pic>
        <p:nvPicPr>
          <p:cNvPr id="10" name="Picture 9"/>
          <p:cNvPicPr>
            <a:picLocks noChangeAspect="1"/>
          </p:cNvPicPr>
          <p:nvPr/>
        </p:nvPicPr>
        <p:blipFill>
          <a:blip r:embed="rId2"/>
          <a:stretch>
            <a:fillRect/>
          </a:stretch>
        </p:blipFill>
        <p:spPr>
          <a:xfrm>
            <a:off x="594262" y="617220"/>
            <a:ext cx="4016239" cy="2439346"/>
          </a:xfrm>
          <a:prstGeom prst="rect">
            <a:avLst/>
          </a:prstGeom>
        </p:spPr>
      </p:pic>
      <p:sp>
        <p:nvSpPr>
          <p:cNvPr id="11" name="Content Placeholder 10"/>
          <p:cNvSpPr>
            <a:spLocks noGrp="1"/>
          </p:cNvSpPr>
          <p:nvPr>
            <p:ph idx="1"/>
          </p:nvPr>
        </p:nvSpPr>
        <p:spPr>
          <a:xfrm>
            <a:off x="448528" y="3340123"/>
            <a:ext cx="4617670" cy="1056021"/>
          </a:xfrm>
        </p:spPr>
        <p:txBody>
          <a:bodyPr>
            <a:noAutofit/>
          </a:bodyPr>
          <a:lstStyle/>
          <a:p>
            <a:r>
              <a:rPr lang="en-US" sz="1400" dirty="0">
                <a:latin typeface="Times New Roman" panose="02020603050405020304" pitchFamily="18" charset="0"/>
                <a:cs typeface="Times New Roman" panose="02020603050405020304" pitchFamily="18" charset="0"/>
              </a:rPr>
              <a:t>We explored correlation where it shows the relationships between variables(features)  and how close they are related to each other. From the chart, we can see that balance before and after transaction are highly correlated compared to others.</a:t>
            </a:r>
          </a:p>
          <a:p>
            <a:endParaRPr lang="en-US" sz="1400" b="1" dirty="0">
              <a:solidFill>
                <a:srgbClr val="000000"/>
              </a:solidFill>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5271130" y="547123"/>
            <a:ext cx="2794841" cy="1984321"/>
          </a:xfrm>
          <a:prstGeom prst="rect">
            <a:avLst/>
          </a:prstGeom>
        </p:spPr>
      </p:pic>
      <p:sp>
        <p:nvSpPr>
          <p:cNvPr id="13" name="Rectangle 12"/>
          <p:cNvSpPr/>
          <p:nvPr/>
        </p:nvSpPr>
        <p:spPr>
          <a:xfrm>
            <a:off x="8103137" y="2439126"/>
            <a:ext cx="3966943" cy="1801259"/>
          </a:xfrm>
          <a:prstGeom prst="rect">
            <a:avLst/>
          </a:prstGeom>
        </p:spPr>
        <p:txBody>
          <a:bodyPr wrap="square">
            <a:spAutoFit/>
          </a:bodyPr>
          <a:lstStyle/>
          <a:p>
            <a:pPr algn="just"/>
            <a:r>
              <a:rPr lang="en-US" sz="1400" b="1" dirty="0">
                <a:latin typeface="Times New Roman" panose="02020603050405020304" pitchFamily="18" charset="0"/>
                <a:cs typeface="Times New Roman" panose="02020603050405020304" pitchFamily="18" charset="0"/>
              </a:rPr>
              <a:t>Random Forest Tree model</a:t>
            </a:r>
            <a:r>
              <a:rPr lang="en-US" sz="1400" dirty="0">
                <a:latin typeface="Times New Roman" panose="02020603050405020304" pitchFamily="18" charset="0"/>
                <a:cs typeface="Times New Roman" panose="02020603050405020304" pitchFamily="18" charset="0"/>
              </a:rPr>
              <a:t> with default parameters yields 99.97% accuracy on training data.</a:t>
            </a:r>
          </a:p>
          <a:p>
            <a:pPr algn="just"/>
            <a:r>
              <a:rPr lang="en-US" sz="1400" b="1" dirty="0">
                <a:latin typeface="Times New Roman" panose="02020603050405020304" pitchFamily="18" charset="0"/>
                <a:cs typeface="Times New Roman" panose="02020603050405020304" pitchFamily="18" charset="0"/>
              </a:rPr>
              <a:t>Precision Score</a:t>
            </a:r>
            <a:r>
              <a:rPr lang="en-US" sz="1400" dirty="0">
                <a:latin typeface="Times New Roman" panose="02020603050405020304" pitchFamily="18" charset="0"/>
                <a:cs typeface="Times New Roman" panose="02020603050405020304" pitchFamily="18" charset="0"/>
              </a:rPr>
              <a:t>: This means that 99% of all the things we predicted came true. that is 99% of clients transactions was detected to be a fraudulent transaction.</a:t>
            </a:r>
          </a:p>
          <a:p>
            <a:pPr algn="just"/>
            <a:r>
              <a:rPr lang="en-US" sz="1400" b="1" dirty="0">
                <a:latin typeface="Times New Roman" panose="02020603050405020304" pitchFamily="18" charset="0"/>
                <a:cs typeface="Times New Roman" panose="02020603050405020304" pitchFamily="18" charset="0"/>
              </a:rPr>
              <a:t>Recall Score</a:t>
            </a:r>
            <a:r>
              <a:rPr lang="en-US" sz="1400" dirty="0">
                <a:latin typeface="Times New Roman" panose="02020603050405020304" pitchFamily="18" charset="0"/>
                <a:cs typeface="Times New Roman" panose="02020603050405020304" pitchFamily="18" charset="0"/>
              </a:rPr>
              <a:t>: In all the actual positives, we only predicted 81% of it to be true.</a:t>
            </a:r>
          </a:p>
        </p:txBody>
      </p:sp>
      <p:pic>
        <p:nvPicPr>
          <p:cNvPr id="14" name="Picture 13"/>
          <p:cNvPicPr>
            <a:picLocks noChangeAspect="1"/>
          </p:cNvPicPr>
          <p:nvPr/>
        </p:nvPicPr>
        <p:blipFill>
          <a:blip r:embed="rId4"/>
          <a:stretch>
            <a:fillRect/>
          </a:stretch>
        </p:blipFill>
        <p:spPr>
          <a:xfrm>
            <a:off x="5271130" y="2439126"/>
            <a:ext cx="2855394" cy="2056475"/>
          </a:xfrm>
          <a:prstGeom prst="rect">
            <a:avLst/>
          </a:prstGeom>
        </p:spPr>
      </p:pic>
      <p:sp>
        <p:nvSpPr>
          <p:cNvPr id="15" name="Rectangle 14"/>
          <p:cNvSpPr/>
          <p:nvPr/>
        </p:nvSpPr>
        <p:spPr>
          <a:xfrm>
            <a:off x="5271130" y="4453258"/>
            <a:ext cx="6096000" cy="954107"/>
          </a:xfrm>
          <a:prstGeom prst="rect">
            <a:avLst/>
          </a:prstGeom>
        </p:spPr>
        <p:txBody>
          <a:bodyPr>
            <a:spAutoFit/>
          </a:bodyPr>
          <a:lstStyle/>
          <a:p>
            <a:pPr algn="just"/>
            <a:r>
              <a:rPr lang="en-US" sz="1400" dirty="0">
                <a:latin typeface="Times New Roman" panose="02020603050405020304" pitchFamily="18" charset="0"/>
                <a:cs typeface="Times New Roman" panose="02020603050405020304" pitchFamily="18" charset="0"/>
              </a:rPr>
              <a:t>Both the Decision Tree and Random Forest models outperform the Logistic Regression and K-Nearest Neighbors model by a wide margin. Since they both have similar recall scores, we should perform a cross-validation of the two models so we may declare which is the best performer with more certainty.</a:t>
            </a:r>
          </a:p>
        </p:txBody>
      </p:sp>
      <p:sp>
        <p:nvSpPr>
          <p:cNvPr id="16" name="Rectangle 15"/>
          <p:cNvSpPr/>
          <p:nvPr/>
        </p:nvSpPr>
        <p:spPr>
          <a:xfrm>
            <a:off x="5216688" y="5360465"/>
            <a:ext cx="6096000" cy="1384995"/>
          </a:xfrm>
          <a:prstGeom prst="rect">
            <a:avLst/>
          </a:prstGeom>
        </p:spPr>
        <p:txBody>
          <a:bodyPr>
            <a:spAutoFit/>
          </a:bodyPr>
          <a:lstStyle/>
          <a:p>
            <a:pPr algn="just"/>
            <a:r>
              <a:rPr lang="en-US" sz="1400" b="1" dirty="0">
                <a:solidFill>
                  <a:srgbClr val="000000"/>
                </a:solidFill>
                <a:latin typeface="Times New Roman" panose="02020603050405020304" pitchFamily="18" charset="0"/>
                <a:cs typeface="Times New Roman" panose="02020603050405020304" pitchFamily="18" charset="0"/>
              </a:rPr>
              <a:t>Conclusion</a:t>
            </a:r>
          </a:p>
          <a:p>
            <a:pPr algn="just"/>
            <a:r>
              <a:rPr lang="en-US" sz="1400" dirty="0">
                <a:solidFill>
                  <a:srgbClr val="000000"/>
                </a:solidFill>
                <a:latin typeface="Times New Roman" panose="02020603050405020304" pitchFamily="18" charset="0"/>
                <a:cs typeface="Times New Roman" panose="02020603050405020304" pitchFamily="18" charset="0"/>
              </a:rPr>
              <a:t>Upon training and evaluating our classification model, we found that the Random Forest model performed the best by a narrow margin.</a:t>
            </a:r>
          </a:p>
          <a:p>
            <a:pPr algn="just"/>
            <a:r>
              <a:rPr lang="en-US" sz="1400" dirty="0">
                <a:solidFill>
                  <a:srgbClr val="000000"/>
                </a:solidFill>
                <a:latin typeface="Times New Roman" panose="02020603050405020304" pitchFamily="18" charset="0"/>
                <a:cs typeface="Times New Roman" panose="02020603050405020304" pitchFamily="18" charset="0"/>
              </a:rPr>
              <a:t>Therefore, Random Forest performs best with recall cross-validation accuracy of 87% which is important for our problem statement where false negative is our priority</a:t>
            </a:r>
            <a:endParaRPr lang="en-US" sz="1400" b="0" i="0" dirty="0">
              <a:solidFill>
                <a:srgbClr val="000000"/>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D98B974-DE37-C218-8EC7-544B03D93000}"/>
              </a:ext>
            </a:extLst>
          </p:cNvPr>
          <p:cNvPicPr>
            <a:picLocks noChangeAspect="1"/>
          </p:cNvPicPr>
          <p:nvPr/>
        </p:nvPicPr>
        <p:blipFill>
          <a:blip r:embed="rId5"/>
          <a:srcRect l="31986" t="22745" r="32500" b="29934"/>
          <a:stretch/>
        </p:blipFill>
        <p:spPr>
          <a:xfrm>
            <a:off x="824870" y="4233092"/>
            <a:ext cx="4042965" cy="2242705"/>
          </a:xfrm>
          <a:prstGeom prst="rect">
            <a:avLst/>
          </a:prstGeom>
        </p:spPr>
      </p:pic>
    </p:spTree>
    <p:extLst>
      <p:ext uri="{BB962C8B-B14F-4D97-AF65-F5344CB8AC3E}">
        <p14:creationId xmlns:p14="http://schemas.microsoft.com/office/powerpoint/2010/main" val="3425113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1465" y="162828"/>
            <a:ext cx="5592278" cy="818949"/>
          </a:xfrm>
        </p:spPr>
        <p:txBody>
          <a:bodyPr>
            <a:normAutofit/>
          </a:bodyPr>
          <a:lstStyle/>
          <a:p>
            <a:r>
              <a:rPr lang="en-US" sz="2000" b="1" dirty="0">
                <a:latin typeface="Times New Roman" panose="02020603050405020304" pitchFamily="18" charset="0"/>
                <a:cs typeface="Times New Roman" panose="02020603050405020304" pitchFamily="18" charset="0"/>
              </a:rPr>
              <a:t>CONCLUSION/RECOMMENDATION</a:t>
            </a:r>
          </a:p>
        </p:txBody>
      </p:sp>
      <p:sp>
        <p:nvSpPr>
          <p:cNvPr id="3" name="Content Placeholder 2"/>
          <p:cNvSpPr>
            <a:spLocks noGrp="1"/>
          </p:cNvSpPr>
          <p:nvPr>
            <p:ph idx="1"/>
          </p:nvPr>
        </p:nvSpPr>
        <p:spPr>
          <a:xfrm>
            <a:off x="1359182" y="981777"/>
            <a:ext cx="10018713" cy="5303520"/>
          </a:xfrm>
        </p:spPr>
        <p:txBody>
          <a:bodyPr>
            <a:normAutofit/>
          </a:bodyPr>
          <a:lstStyle/>
          <a:p>
            <a:pPr algn="just"/>
            <a:r>
              <a:rPr lang="en-US" sz="1800" dirty="0">
                <a:latin typeface="Times New Roman" panose="02020603050405020304" pitchFamily="18" charset="0"/>
                <a:cs typeface="Times New Roman" panose="02020603050405020304" pitchFamily="18" charset="0"/>
              </a:rPr>
              <a:t>Random Forest Classifier model should be deployed by bank because for this business problem, recall score is more relevant because it measures how many of the actual fraudulent payments the model identified as fraud.</a:t>
            </a:r>
          </a:p>
          <a:p>
            <a:pPr algn="just"/>
            <a:r>
              <a:rPr lang="en-US" sz="1800" dirty="0">
                <a:latin typeface="Times New Roman" panose="02020603050405020304" pitchFamily="18" charset="0"/>
                <a:cs typeface="Times New Roman" panose="02020603050405020304" pitchFamily="18" charset="0"/>
              </a:rPr>
              <a:t>Transaction History and Frequency - if unaccounted transactions occurs frequently bank  should confirm </a:t>
            </a:r>
            <a:r>
              <a:rPr lang="en-US" sz="1800" dirty="0" err="1">
                <a:latin typeface="Times New Roman" panose="02020603050405020304" pitchFamily="18" charset="0"/>
                <a:cs typeface="Times New Roman" panose="02020603050405020304" pitchFamily="18" charset="0"/>
              </a:rPr>
              <a:t>genuinity</a:t>
            </a:r>
            <a:r>
              <a:rPr lang="en-US" sz="1800" dirty="0">
                <a:latin typeface="Times New Roman" panose="02020603050405020304" pitchFamily="18" charset="0"/>
                <a:cs typeface="Times New Roman" panose="02020603050405020304" pitchFamily="18" charset="0"/>
              </a:rPr>
              <a:t> of the transaction with the customer</a:t>
            </a:r>
          </a:p>
          <a:p>
            <a:pPr algn="just"/>
            <a:r>
              <a:rPr lang="en-US" sz="1800" dirty="0">
                <a:latin typeface="Times New Roman" panose="02020603050405020304" pitchFamily="18" charset="0"/>
                <a:cs typeface="Times New Roman" panose="02020603050405020304" pitchFamily="18" charset="0"/>
              </a:rPr>
              <a:t>Repeated wrong PIN or Password – Bank should halt the transaction and alert the customer immediately.</a:t>
            </a:r>
          </a:p>
          <a:p>
            <a:pPr algn="just"/>
            <a:r>
              <a:rPr lang="en-US" sz="1800" dirty="0">
                <a:latin typeface="Times New Roman" panose="02020603050405020304" pitchFamily="18" charset="0"/>
                <a:cs typeface="Times New Roman" panose="02020603050405020304" pitchFamily="18" charset="0"/>
              </a:rPr>
              <a:t>Make customers to change PIN or password often</a:t>
            </a:r>
          </a:p>
          <a:p>
            <a:pPr algn="just"/>
            <a:r>
              <a:rPr lang="en-US" sz="1800" dirty="0">
                <a:latin typeface="Times New Roman" panose="02020603050405020304" pitchFamily="18" charset="0"/>
                <a:cs typeface="Times New Roman" panose="02020603050405020304" pitchFamily="18" charset="0"/>
              </a:rPr>
              <a:t>Instruct user to use own mobile or computers while doing transactions to avoid phishing attacks</a:t>
            </a:r>
          </a:p>
          <a:p>
            <a:pPr algn="just"/>
            <a:r>
              <a:rPr lang="en-US" sz="1800" dirty="0">
                <a:latin typeface="Times New Roman" panose="02020603050405020304" pitchFamily="18" charset="0"/>
                <a:cs typeface="Times New Roman" panose="02020603050405020304" pitchFamily="18" charset="0"/>
              </a:rPr>
              <a:t>Increased cybersecurity for banking websites and mobile applications</a:t>
            </a:r>
          </a:p>
          <a:p>
            <a:pPr algn="just"/>
            <a:r>
              <a:rPr lang="en-US" sz="1800" dirty="0">
                <a:latin typeface="Times New Roman" panose="02020603050405020304" pitchFamily="18" charset="0"/>
                <a:cs typeface="Times New Roman" panose="02020603050405020304" pitchFamily="18" charset="0"/>
              </a:rPr>
              <a:t>Bank should enable Two factor authentication for transaction</a:t>
            </a:r>
          </a:p>
          <a:p>
            <a:pPr algn="just"/>
            <a:r>
              <a:rPr lang="en-US" sz="1800" dirty="0">
                <a:latin typeface="Times New Roman" panose="02020603050405020304" pitchFamily="18" charset="0"/>
                <a:cs typeface="Times New Roman" panose="02020603050405020304" pitchFamily="18" charset="0"/>
              </a:rPr>
              <a:t>Ensure that bank hire a data engineer that will ensure the dataset is accurate, balanced for proper EDA as there are too many outliers in this data set. This will enable the business to build machine learning models that predict outcomes more accurately with better performance.</a:t>
            </a:r>
          </a:p>
        </p:txBody>
      </p:sp>
    </p:spTree>
    <p:extLst>
      <p:ext uri="{BB962C8B-B14F-4D97-AF65-F5344CB8AC3E}">
        <p14:creationId xmlns:p14="http://schemas.microsoft.com/office/powerpoint/2010/main" val="399829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0"/>
            <a:ext cx="10018713" cy="4762099"/>
          </a:xfrm>
        </p:spPr>
        <p:txBody>
          <a:bodyPr>
            <a:normAutofit/>
          </a:bodyPr>
          <a:lstStyle/>
          <a:p>
            <a:r>
              <a:rPr lang="en-US" sz="5400" dirty="0">
                <a:latin typeface="Times New Roman" panose="02020603050405020304" pitchFamily="18" charset="0"/>
                <a:cs typeface="Times New Roman" panose="02020603050405020304" pitchFamily="18" charset="0"/>
              </a:rPr>
              <a:t>THANK YOU!!!</a:t>
            </a:r>
            <a:br>
              <a:rPr lang="en-US" sz="5400" dirty="0">
                <a:latin typeface="Times New Roman" panose="02020603050405020304" pitchFamily="18" charset="0"/>
                <a:cs typeface="Times New Roman" panose="02020603050405020304" pitchFamily="18" charset="0"/>
              </a:rPr>
            </a:b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2214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560</TotalTime>
  <Words>995</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Times New Roman</vt:lpstr>
      <vt:lpstr>Parallax</vt:lpstr>
      <vt:lpstr>ONLINE PAYMENT FRAUD DETECTION USING MACHINE LEARNING    BY   Lakshman Chaudhary</vt:lpstr>
      <vt:lpstr>TABLE OF CONTENTS</vt:lpstr>
      <vt:lpstr>INTRODUCTION</vt:lpstr>
      <vt:lpstr>EXECUTIVE SUMMARY</vt:lpstr>
      <vt:lpstr>VISUALIZATIONS</vt:lpstr>
      <vt:lpstr>VISUALIZATION</vt:lpstr>
      <vt:lpstr>CONCLUSION/RECOMMENDATION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PAYMENT FRAUD DETECTION USING MACHINE LEARNING MODEL FOR BLOSSOM BANK   BY   INYENE BASSEY</dc:title>
  <dc:creator>MOGTECH</dc:creator>
  <cp:lastModifiedBy>Lakshman Chaudhary</cp:lastModifiedBy>
  <cp:revision>36</cp:revision>
  <dcterms:created xsi:type="dcterms:W3CDTF">2022-10-27T11:48:29Z</dcterms:created>
  <dcterms:modified xsi:type="dcterms:W3CDTF">2024-10-31T07:15:22Z</dcterms:modified>
</cp:coreProperties>
</file>