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82" r:id="rId38"/>
    <p:sldId id="283" r:id="rId39"/>
    <p:sldId id="284" r:id="rId40"/>
    <p:sldId id="285" r:id="rId41"/>
    <p:sldId id="28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8674" autoAdjust="0"/>
  </p:normalViewPr>
  <p:slideViewPr>
    <p:cSldViewPr>
      <p:cViewPr varScale="1">
        <p:scale>
          <a:sx n="57" d="100"/>
          <a:sy n="57" d="100"/>
        </p:scale>
        <p:origin x="-17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65559-C61D-4003-8C1C-B9BACFC49B49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555B5-9CD4-4021-B8D0-B75D3BDA5C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matrixanalysis.com/Page274.pdf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Norm_(mathematics)#p-norm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555B5-9CD4-4021-B8D0-B75D3BDA5CA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 smtClean="0"/>
              <a:t>No need to have the same r for every term. Can be set higher for rarer terms.</a:t>
            </a:r>
            <a:endParaRPr lang="en-US" i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Issue with r:</a:t>
            </a:r>
            <a:r>
              <a:rPr lang="en-US" i="0" baseline="0" dirty="0" smtClean="0"/>
              <a:t> K is application dependent and may not be available until query is passed. R is set during index construction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555B5-9CD4-4021-B8D0-B75D3BDA5CA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 smtClean="0"/>
              <a:t>Both have equal contributions.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 smtClean="0"/>
              <a:t>Consider ordering the posting list for each term by decreasing order of g(d).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i="0" baseline="0" dirty="0" smtClean="0"/>
              <a:t>Still allows efficient intersection in O(</a:t>
            </a:r>
            <a:r>
              <a:rPr lang="en-US" i="0" baseline="0" dirty="0" err="1" smtClean="0"/>
              <a:t>m+n</a:t>
            </a:r>
            <a:r>
              <a:rPr lang="en-US" i="0" baseline="0" dirty="0" smtClean="0"/>
              <a:t>) as there is a notion of common ordering.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 smtClean="0"/>
              <a:t>Other Ideas :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 smtClean="0"/>
              <a:t>1)Global Champion lists based on g(d) + </a:t>
            </a:r>
            <a:r>
              <a:rPr lang="en-US" i="0" baseline="0" dirty="0" err="1" smtClean="0"/>
              <a:t>tf-idf</a:t>
            </a:r>
            <a:r>
              <a:rPr lang="en-US" i="0" baseline="0" dirty="0" smtClean="0"/>
              <a:t>(</a:t>
            </a:r>
            <a:r>
              <a:rPr lang="en-US" i="0" baseline="0" dirty="0" err="1" smtClean="0"/>
              <a:t>t,d</a:t>
            </a:r>
            <a:r>
              <a:rPr lang="en-US" i="0" baseline="0" dirty="0" smtClean="0"/>
              <a:t>) in sorted order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 smtClean="0"/>
              <a:t>2) For each term maintain 2 </a:t>
            </a:r>
            <a:r>
              <a:rPr lang="en-US" i="0" baseline="0" dirty="0" err="1" smtClean="0"/>
              <a:t>dis</a:t>
            </a:r>
            <a:r>
              <a:rPr lang="en-US" i="0" baseline="0" dirty="0" smtClean="0"/>
              <a:t>-joint lists.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 smtClean="0"/>
              <a:t>    a) high list – contains higher </a:t>
            </a:r>
            <a:r>
              <a:rPr lang="en-US" i="0" baseline="0" dirty="0" err="1" smtClean="0"/>
              <a:t>tf</a:t>
            </a:r>
            <a:r>
              <a:rPr lang="en-US" i="0" baseline="0" dirty="0" smtClean="0"/>
              <a:t> values for t (searched first).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 smtClean="0"/>
              <a:t>    b) low list – contains the remaining elements (searched when there are not enough documents in the high list).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555B5-9CD4-4021-B8D0-B75D3BDA5CA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 smtClean="0"/>
              <a:t>Both have equal contributions.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 smtClean="0"/>
              <a:t>Consider ordering the posting list for each term by decreasing order of g(d).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i="0" baseline="0" dirty="0" smtClean="0"/>
              <a:t>Still allows efficient intersection in O(</a:t>
            </a:r>
            <a:r>
              <a:rPr lang="en-US" i="0" baseline="0" dirty="0" err="1" smtClean="0"/>
              <a:t>m+n</a:t>
            </a:r>
            <a:r>
              <a:rPr lang="en-US" i="0" baseline="0" dirty="0" smtClean="0"/>
              <a:t>) as there is a notion of common ordering.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 smtClean="0"/>
              <a:t>Other Ideas :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 smtClean="0"/>
              <a:t>1)Global Champion lists based on g(d) + </a:t>
            </a:r>
            <a:r>
              <a:rPr lang="en-US" i="0" baseline="0" dirty="0" err="1" smtClean="0"/>
              <a:t>tf-idf</a:t>
            </a:r>
            <a:r>
              <a:rPr lang="en-US" i="0" baseline="0" dirty="0" smtClean="0"/>
              <a:t>(</a:t>
            </a:r>
            <a:r>
              <a:rPr lang="en-US" i="0" baseline="0" dirty="0" err="1" smtClean="0"/>
              <a:t>t,d</a:t>
            </a:r>
            <a:r>
              <a:rPr lang="en-US" i="0" baseline="0" dirty="0" smtClean="0"/>
              <a:t>) in sorted order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 smtClean="0"/>
              <a:t>2) For each term maintain 2 </a:t>
            </a:r>
            <a:r>
              <a:rPr lang="en-US" i="0" baseline="0" dirty="0" err="1" smtClean="0"/>
              <a:t>dis</a:t>
            </a:r>
            <a:r>
              <a:rPr lang="en-US" i="0" baseline="0" dirty="0" smtClean="0"/>
              <a:t>-joint lists.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 smtClean="0"/>
              <a:t>    a) high list – contains higher </a:t>
            </a:r>
            <a:r>
              <a:rPr lang="en-US" i="0" baseline="0" dirty="0" err="1" smtClean="0"/>
              <a:t>tf</a:t>
            </a:r>
            <a:r>
              <a:rPr lang="en-US" i="0" baseline="0" dirty="0" smtClean="0"/>
              <a:t> values for t (searched first).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 smtClean="0"/>
              <a:t>    b) low list – contains the remaining elements (searched when there are not enough </a:t>
            </a:r>
            <a:r>
              <a:rPr lang="en-US" i="0" baseline="0" smtClean="0"/>
              <a:t>documents in the high list).</a:t>
            </a:r>
            <a:endParaRPr lang="en-US" i="0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555B5-9CD4-4021-B8D0-B75D3BDA5CA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√N clusters (leaders) and √N followers in each cluster.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i="0" baseline="0" dirty="0" smtClean="0"/>
              <a:t>Finding the leader closer to q =&gt; by computing cosine similarity between query and each leader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i="0" baseline="0" dirty="0" smtClean="0"/>
              <a:t>- Variations: Using multiple closet leaders. A document gets attached to multiple leaders. Cost paid – additional computation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555B5-9CD4-4021-B8D0-B75D3BDA5CA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 smtClean="0"/>
              <a:t>Both have equal contributions.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 smtClean="0"/>
              <a:t>Consider ordering the posting list for each term by decreasing order of g(d).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i="0" baseline="0" dirty="0" smtClean="0"/>
              <a:t>Still allows efficient intersection in O(</a:t>
            </a:r>
            <a:r>
              <a:rPr lang="en-US" i="0" baseline="0" dirty="0" err="1" smtClean="0"/>
              <a:t>m+n</a:t>
            </a:r>
            <a:r>
              <a:rPr lang="en-US" i="0" baseline="0" dirty="0" smtClean="0"/>
              <a:t>) as there is a notion of common ordering.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 smtClean="0"/>
              <a:t>Other Ideas :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 smtClean="0"/>
              <a:t>1)Global Champion lists based on g(d) + </a:t>
            </a:r>
            <a:r>
              <a:rPr lang="en-US" i="0" baseline="0" dirty="0" err="1" smtClean="0"/>
              <a:t>tf-idf</a:t>
            </a:r>
            <a:r>
              <a:rPr lang="en-US" i="0" baseline="0" dirty="0" smtClean="0"/>
              <a:t>(</a:t>
            </a:r>
            <a:r>
              <a:rPr lang="en-US" i="0" baseline="0" dirty="0" err="1" smtClean="0"/>
              <a:t>t,d</a:t>
            </a:r>
            <a:r>
              <a:rPr lang="en-US" i="0" baseline="0" dirty="0" smtClean="0"/>
              <a:t>) in sorted order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 smtClean="0"/>
              <a:t>2) For each term maintain 2 </a:t>
            </a:r>
            <a:r>
              <a:rPr lang="en-US" i="0" baseline="0" dirty="0" err="1" smtClean="0"/>
              <a:t>dis</a:t>
            </a:r>
            <a:r>
              <a:rPr lang="en-US" i="0" baseline="0" dirty="0" smtClean="0"/>
              <a:t>-joint lists.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 smtClean="0"/>
              <a:t>    a) high list – contains higher </a:t>
            </a:r>
            <a:r>
              <a:rPr lang="en-US" i="0" baseline="0" dirty="0" err="1" smtClean="0"/>
              <a:t>tf</a:t>
            </a:r>
            <a:r>
              <a:rPr lang="en-US" i="0" baseline="0" dirty="0" smtClean="0"/>
              <a:t> values for t (searched first).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 smtClean="0"/>
              <a:t>    b) low list – contains the remaining elements (searched when there are not enough </a:t>
            </a:r>
            <a:r>
              <a:rPr lang="en-US" i="0" baseline="0" smtClean="0"/>
              <a:t>documents in the high list).</a:t>
            </a:r>
            <a:endParaRPr lang="en-US" i="0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555B5-9CD4-4021-B8D0-B75D3BDA5CA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put together all the to outline a complete system.</a:t>
            </a:r>
          </a:p>
          <a:p>
            <a:r>
              <a:rPr lang="en-US" dirty="0" smtClean="0"/>
              <a:t>We combine the ideas developed so far to describe rudimentary search system</a:t>
            </a:r>
            <a:r>
              <a:rPr lang="en-US" baseline="0" dirty="0" smtClean="0"/>
              <a:t> that retrieves and scores documents. </a:t>
            </a:r>
          </a:p>
          <a:p>
            <a:r>
              <a:rPr lang="en-US" baseline="0" dirty="0" smtClean="0"/>
              <a:t>We develop some more ideas beyond vector space.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555B5-9CD4-4021-B8D0-B75D3BDA5CA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555B5-9CD4-4021-B8D0-B75D3BDA5CA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Variants : consider only the non-stopping words to consider for proximity</a:t>
            </a:r>
          </a:p>
          <a:p>
            <a:r>
              <a:rPr lang="en-US" dirty="0" smtClean="0"/>
              <a:t>Proximity</a:t>
            </a:r>
            <a:r>
              <a:rPr lang="en-US" baseline="0" dirty="0" smtClean="0"/>
              <a:t> weighted scoring function :</a:t>
            </a:r>
          </a:p>
          <a:p>
            <a:r>
              <a:rPr lang="en-US" baseline="0" dirty="0" smtClean="0"/>
              <a:t>The machine learning can consider </a:t>
            </a:r>
            <a:r>
              <a:rPr lang="az-Cyrl-AZ" dirty="0" smtClean="0"/>
              <a:t>Ѡ</a:t>
            </a:r>
            <a:r>
              <a:rPr lang="en-US" dirty="0" smtClean="0"/>
              <a:t> as yet an another</a:t>
            </a:r>
            <a:r>
              <a:rPr lang="en-US" baseline="0" dirty="0" smtClean="0"/>
              <a:t> feature in the scoring function whose importance is also assigned by machine learning.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555B5-9CD4-4021-B8D0-B75D3BDA5CA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Query Parser- Translates the user specified keywords into a query with various operators that can be executed against the underlying indexes.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While Combining</a:t>
            </a:r>
            <a:r>
              <a:rPr lang="en-US" baseline="0" dirty="0" smtClean="0"/>
              <a:t> </a:t>
            </a:r>
            <a:r>
              <a:rPr lang="en-US" dirty="0" smtClean="0"/>
              <a:t>the results,</a:t>
            </a:r>
            <a:r>
              <a:rPr lang="en-US" baseline="0" dirty="0" smtClean="0"/>
              <a:t> higher phrase query result gets more </a:t>
            </a:r>
            <a:r>
              <a:rPr lang="en-US" baseline="0" dirty="0" err="1" smtClean="0"/>
              <a:t>prcedence</a:t>
            </a:r>
            <a:r>
              <a:rPr lang="en-US" baseline="0" dirty="0" smtClean="0"/>
              <a:t>.</a:t>
            </a: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Scoring: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Score must combine contributions from vector space scoring, proximity weighting, static quality and potentially other factors.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 to</a:t>
            </a:r>
            <a:r>
              <a:rPr lang="en-US" baseline="0" dirty="0" smtClean="0"/>
              <a:t> device such a query parser and aggregate scoring function?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-based on </a:t>
            </a:r>
            <a:r>
              <a:rPr lang="en-US" baseline="0" dirty="0" err="1" smtClean="0"/>
              <a:t>knowldg</a:t>
            </a:r>
            <a:r>
              <a:rPr lang="en-US" baseline="0" dirty="0" smtClean="0"/>
              <a:t> of typical documents, meta data =&gt; possible in collections whose characteristic change infrequently (enterprise documents).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Web search on the other hand changes constantly.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May need </a:t>
            </a:r>
            <a:r>
              <a:rPr lang="en-US" baseline="0" dirty="0" err="1" smtClean="0"/>
              <a:t>hunderds</a:t>
            </a:r>
            <a:r>
              <a:rPr lang="en-US" baseline="0" dirty="0" smtClean="0"/>
              <a:t> of scoring functions. =&gt; hand tuning is impossible. Common to use machine-</a:t>
            </a:r>
            <a:r>
              <a:rPr lang="en-US" baseline="0" dirty="0" err="1" smtClean="0"/>
              <a:t>learnedd</a:t>
            </a:r>
            <a:r>
              <a:rPr lang="en-US" baseline="0" dirty="0" smtClean="0"/>
              <a:t> scoring.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555B5-9CD4-4021-B8D0-B75D3BDA5CA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Parsing &amp;</a:t>
            </a:r>
            <a:r>
              <a:rPr lang="en-US" baseline="0" dirty="0" smtClean="0"/>
              <a:t> Linguistic processing:</a:t>
            </a:r>
          </a:p>
          <a:p>
            <a:r>
              <a:rPr lang="en-US" baseline="0" dirty="0" smtClean="0"/>
              <a:t>-Language and format detection</a:t>
            </a:r>
          </a:p>
          <a:p>
            <a:pPr>
              <a:buFontTx/>
              <a:buChar char="-"/>
            </a:pPr>
            <a:r>
              <a:rPr lang="en-US" baseline="0" dirty="0" smtClean="0"/>
              <a:t>Tokenization</a:t>
            </a:r>
          </a:p>
          <a:p>
            <a:pPr>
              <a:buFontTx/>
              <a:buChar char="-"/>
            </a:pPr>
            <a:r>
              <a:rPr lang="en-US" baseline="0" dirty="0" smtClean="0"/>
              <a:t> Stemming</a:t>
            </a:r>
          </a:p>
          <a:p>
            <a:pPr>
              <a:buFontTx/>
              <a:buNone/>
            </a:pPr>
            <a:r>
              <a:rPr lang="en-US" dirty="0" smtClean="0"/>
              <a:t>Result is fed into two modules (indexer</a:t>
            </a:r>
            <a:r>
              <a:rPr lang="en-US" baseline="0" dirty="0" smtClean="0"/>
              <a:t> &amp; document cache)</a:t>
            </a:r>
          </a:p>
          <a:p>
            <a:pPr>
              <a:buFontTx/>
              <a:buNone/>
            </a:pPr>
            <a:r>
              <a:rPr lang="en-US" dirty="0" smtClean="0"/>
              <a:t>Document Cache -&gt; to</a:t>
            </a:r>
            <a:r>
              <a:rPr lang="en-US" baseline="0" dirty="0" smtClean="0"/>
              <a:t> generate result snippets (snippets of text accompanying why this document is selected for this query). Automatic generation of this snippets is discussed in the next chapter (Ch.8).</a:t>
            </a:r>
          </a:p>
          <a:p>
            <a:pPr>
              <a:buFontTx/>
              <a:buNone/>
            </a:pPr>
            <a:r>
              <a:rPr lang="en-US" baseline="0" dirty="0" smtClean="0"/>
              <a:t>Indexer =&gt; could be multiple (bank of) indexers. Ex: Zone index, field index Tiered / positional index, indexes for spelling correction.</a:t>
            </a:r>
          </a:p>
          <a:p>
            <a:pPr>
              <a:buFontTx/>
              <a:buNone/>
            </a:pPr>
            <a:r>
              <a:rPr lang="en-US" baseline="0" dirty="0" smtClean="0"/>
              <a:t>Spelling correction query parser is invoked only when the original query doesn’t fetch any results.</a:t>
            </a:r>
          </a:p>
          <a:p>
            <a:pPr>
              <a:buFontTx/>
              <a:buNone/>
            </a:pPr>
            <a:r>
              <a:rPr lang="en-US" baseline="0" dirty="0" smtClean="0"/>
              <a:t>Scoring module computes score based on Machine Learned Ranking Technique (that wee have seen in ch.6).</a:t>
            </a:r>
          </a:p>
          <a:p>
            <a:pPr>
              <a:buFontTx/>
              <a:buNone/>
            </a:pPr>
            <a:r>
              <a:rPr lang="en-US" baseline="0" dirty="0" smtClean="0"/>
              <a:t>Finally the results are rendered to the user.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555B5-9CD4-4021-B8D0-B75D3BDA5CA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555B5-9CD4-4021-B8D0-B75D3BDA5CA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Relationship</a:t>
            </a:r>
            <a:r>
              <a:rPr lang="en-US" baseline="0" dirty="0" smtClean="0"/>
              <a:t> between a model and query operators:</a:t>
            </a:r>
          </a:p>
          <a:p>
            <a:pPr>
              <a:buFontTx/>
              <a:buChar char="-"/>
            </a:pPr>
            <a:r>
              <a:rPr lang="en-US" baseline="0" dirty="0" smtClean="0"/>
              <a:t>Expressiveness of queries</a:t>
            </a:r>
          </a:p>
          <a:p>
            <a:pPr>
              <a:buFontTx/>
              <a:buChar char="-"/>
            </a:pPr>
            <a:r>
              <a:rPr lang="en-US" baseline="0" dirty="0" smtClean="0"/>
              <a:t>Should they come up with new operators, can it use re-use / share the indexes to execute new operators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555B5-9CD4-4021-B8D0-B75D3BDA5CA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Vector space Index can be used to answer </a:t>
            </a:r>
            <a:r>
              <a:rPr lang="en-US" dirty="0" err="1" smtClean="0"/>
              <a:t>boolean</a:t>
            </a:r>
            <a:r>
              <a:rPr lang="en-US" dirty="0" smtClean="0"/>
              <a:t> queries =&gt;</a:t>
            </a:r>
            <a:r>
              <a:rPr lang="en-US" baseline="0" dirty="0" smtClean="0"/>
              <a:t> as long as weight of a term is &gt; 0 if the term is appearing in a document.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retrieval model the queries are specified as formula for selecting document through presence (or absence) of specific combination, without inducing any relative ordering among them.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Mathematically possible to combine </a:t>
            </a:r>
            <a:r>
              <a:rPr lang="en-US" dirty="0" err="1" smtClean="0"/>
              <a:t>boolean</a:t>
            </a:r>
            <a:r>
              <a:rPr lang="en-US" dirty="0" smtClean="0"/>
              <a:t> and vector space queries using </a:t>
            </a:r>
            <a:r>
              <a:rPr lang="en-US" dirty="0" smtClean="0">
                <a:hlinkClick r:id="rId3"/>
              </a:rPr>
              <a:t>p-Norms</a:t>
            </a:r>
            <a:r>
              <a:rPr lang="en-US" dirty="0" smtClean="0"/>
              <a:t> =&gt; No systems makes use of this fact.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http://matrixanalysis.com/Page274.pdf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4"/>
              </a:rPr>
              <a:t>http://en.wikipedia.org/wiki/Norm_(mathematics)#p-norm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555B5-9CD4-4021-B8D0-B75D3BDA5CA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query vector is executed</a:t>
            </a:r>
            <a:r>
              <a:rPr lang="en-US" baseline="0" dirty="0" smtClean="0"/>
              <a:t> as usual.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Normal vector space model query execution</a:t>
            </a:r>
            <a:r>
              <a:rPr lang="en-US" baseline="0" dirty="0" smtClean="0"/>
              <a:t> =&gt; results are scored and ranked.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Ordering depends on relative weights of each term in matching documents.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our example, the document which contains both </a:t>
            </a:r>
            <a:r>
              <a:rPr lang="en-US" baseline="0" dirty="0" err="1" smtClean="0"/>
              <a:t>rome</a:t>
            </a:r>
            <a:r>
              <a:rPr lang="en-US" baseline="0" dirty="0" smtClean="0"/>
              <a:t> and roman is likely to be ranked higher.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555B5-9CD4-4021-B8D0-B75D3BDA5CA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555B5-9CD4-4021-B8D0-B75D3BDA5CA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555B5-9CD4-4021-B8D0-B75D3BDA5CA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of the techniques are effective in which applications?</a:t>
            </a:r>
          </a:p>
          <a:p>
            <a:r>
              <a:rPr lang="en-US" dirty="0" smtClean="0"/>
              <a:t>Measuring the effectiveness</a:t>
            </a:r>
            <a:r>
              <a:rPr lang="en-US" baseline="0" dirty="0" smtClean="0"/>
              <a:t> of the IR systems</a:t>
            </a:r>
          </a:p>
          <a:p>
            <a:r>
              <a:rPr lang="en-US" baseline="0" dirty="0" smtClean="0"/>
              <a:t>Formal methodologies and </a:t>
            </a:r>
            <a:r>
              <a:rPr lang="en-US" baseline="0" dirty="0" err="1" smtClean="0"/>
              <a:t>Striaght</a:t>
            </a:r>
            <a:r>
              <a:rPr lang="en-US" baseline="0" dirty="0" smtClean="0"/>
              <a:t> forward notion of relevant and non-relevant documents for evaluating unranked documents.</a:t>
            </a:r>
          </a:p>
          <a:p>
            <a:r>
              <a:rPr lang="en-US" baseline="0" dirty="0" smtClean="0"/>
              <a:t>Extent these notions and develop further measures to evaluate ranked retrieval.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User utility Vs Document relevance</a:t>
            </a:r>
          </a:p>
          <a:p>
            <a:r>
              <a:rPr lang="en-US" baseline="0" dirty="0" smtClean="0"/>
              <a:t>Key utility is user happiness =&gt; primary fast and correct response. (fast and useless response doesn’t make the user happy)</a:t>
            </a:r>
          </a:p>
          <a:p>
            <a:r>
              <a:rPr lang="en-US" baseline="0" dirty="0" smtClean="0"/>
              <a:t>Secondary - Size of index , UI design =&gt; layout clarity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555B5-9CD4-4021-B8D0-B75D3BDA5CA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 collection should be fairly large enough</a:t>
            </a:r>
          </a:p>
          <a:p>
            <a:r>
              <a:rPr lang="en-US" dirty="0" smtClean="0"/>
              <a:t>There should be at least 50 information needs / queries 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document is Considered Relevant only if it contains required information, not just it contains all the keywords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Relevance can be thought as a scale.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Each IR system has various Weights (parameters)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 parameter should be tuned specific to test suite workload.</a:t>
            </a:r>
            <a:r>
              <a:rPr lang="en-US" baseline="0" dirty="0" smtClean="0"/>
              <a:t> =&gt; Tuning overstates the expected performance. Might do well on specific </a:t>
            </a:r>
            <a:r>
              <a:rPr lang="en-US" baseline="0" dirty="0" err="1" smtClean="0"/>
              <a:t>queris</a:t>
            </a:r>
            <a:r>
              <a:rPr lang="en-US" baseline="0" dirty="0" smtClean="0"/>
              <a:t> and do badly on random queries.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555B5-9CD4-4021-B8D0-B75D3BDA5CA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TREC:</a:t>
            </a:r>
          </a:p>
          <a:p>
            <a:r>
              <a:rPr lang="en-US" dirty="0" smtClean="0"/>
              <a:t>-TREC is from NIST</a:t>
            </a:r>
          </a:p>
          <a:p>
            <a:r>
              <a:rPr lang="en-US" dirty="0" smtClean="0"/>
              <a:t>-Collected since 1992</a:t>
            </a:r>
          </a:p>
          <a:p>
            <a:pPr>
              <a:buFontTx/>
              <a:buChar char="-"/>
            </a:pPr>
            <a:r>
              <a:rPr lang="en-US" dirty="0" smtClean="0"/>
              <a:t>1.89 million</a:t>
            </a:r>
          </a:p>
          <a:p>
            <a:pPr>
              <a:buFontTx/>
              <a:buChar char="-"/>
            </a:pPr>
            <a:r>
              <a:rPr lang="en-US" dirty="0" smtClean="0"/>
              <a:t>6 CDs</a:t>
            </a:r>
          </a:p>
          <a:p>
            <a:pPr>
              <a:buFontTx/>
              <a:buChar char="-"/>
            </a:pPr>
            <a:r>
              <a:rPr lang="en-US" dirty="0" smtClean="0"/>
              <a:t>450</a:t>
            </a:r>
            <a:r>
              <a:rPr lang="en-US" baseline="0" dirty="0" smtClean="0"/>
              <a:t> information needs (queries)</a:t>
            </a:r>
          </a:p>
          <a:p>
            <a:pPr>
              <a:buFontTx/>
              <a:buChar char="-"/>
            </a:pPr>
            <a:r>
              <a:rPr lang="en-US" baseline="0" dirty="0" smtClean="0"/>
              <a:t>For larger collections, the relevance judgment is done on demand on top k results returned by various IR systems</a:t>
            </a:r>
            <a:endParaRPr lang="en-US" dirty="0" smtClean="0"/>
          </a:p>
          <a:p>
            <a:r>
              <a:rPr lang="en-US" dirty="0" smtClean="0"/>
              <a:t>GOV2 -&gt;</a:t>
            </a:r>
            <a:r>
              <a:rPr lang="en-US" baseline="0" dirty="0" smtClean="0"/>
              <a:t> from NIST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NTCIR =&gt; Large compared to TREC</a:t>
            </a:r>
          </a:p>
          <a:p>
            <a:r>
              <a:rPr lang="en-US" baseline="0" dirty="0" smtClean="0"/>
              <a:t>Focuses on east </a:t>
            </a:r>
            <a:r>
              <a:rPr lang="en-US" baseline="0" dirty="0" err="1" smtClean="0"/>
              <a:t>asian</a:t>
            </a:r>
            <a:r>
              <a:rPr lang="en-US" baseline="0" dirty="0" smtClean="0"/>
              <a:t> language </a:t>
            </a:r>
          </a:p>
          <a:p>
            <a:r>
              <a:rPr lang="en-US" baseline="0" dirty="0" smtClean="0"/>
              <a:t>Queries are made in one language over document collection in one or more languages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555B5-9CD4-4021-B8D0-B75D3BDA5CA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20 NEWS groups</a:t>
            </a:r>
          </a:p>
          <a:p>
            <a:r>
              <a:rPr lang="en-US" dirty="0" smtClean="0"/>
              <a:t>From</a:t>
            </a:r>
            <a:r>
              <a:rPr lang="en-US" baseline="0" dirty="0" smtClean="0"/>
              <a:t> 20 </a:t>
            </a:r>
            <a:r>
              <a:rPr lang="en-US" baseline="0" dirty="0" err="1" smtClean="0"/>
              <a:t>usenet</a:t>
            </a:r>
            <a:r>
              <a:rPr lang="en-US" baseline="0" dirty="0" smtClean="0"/>
              <a:t> groups =&gt; ~ 1000 articles from each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555B5-9CD4-4021-B8D0-B75D3BDA5CAD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is system effectiveness</a:t>
            </a:r>
            <a:r>
              <a:rPr lang="en-US" baseline="0" dirty="0" smtClean="0"/>
              <a:t> measured?</a:t>
            </a:r>
          </a:p>
          <a:p>
            <a:r>
              <a:rPr lang="en-US" dirty="0" smtClean="0"/>
              <a:t>Basic</a:t>
            </a:r>
            <a:r>
              <a:rPr lang="en-US" baseline="0" dirty="0" smtClean="0"/>
              <a:t> measures =&gt; precision and recall</a:t>
            </a:r>
          </a:p>
          <a:p>
            <a:r>
              <a:rPr lang="en-US" baseline="0" dirty="0" smtClean="0"/>
              <a:t>Precision =&gt; # (relevant items retrieved) / # (retrieved items)</a:t>
            </a:r>
          </a:p>
          <a:p>
            <a:r>
              <a:rPr lang="en-US" baseline="0" dirty="0" smtClean="0"/>
              <a:t>Recall =&gt; #(relevant items retrieved) / #(relevant items)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Tempting to use accuracy =&gt; (</a:t>
            </a:r>
            <a:r>
              <a:rPr lang="en-US" baseline="0" dirty="0" err="1" smtClean="0"/>
              <a:t>tp+tn</a:t>
            </a:r>
            <a:r>
              <a:rPr lang="en-US" baseline="0" dirty="0" smtClean="0"/>
              <a:t>) / (</a:t>
            </a:r>
            <a:r>
              <a:rPr lang="en-US" baseline="0" dirty="0" err="1" smtClean="0"/>
              <a:t>tp+fp+fn+tn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Since data is extremely skewed, 99.9% docs are not relevant</a:t>
            </a:r>
          </a:p>
          <a:p>
            <a:r>
              <a:rPr lang="en-US" baseline="0" dirty="0" smtClean="0"/>
              <a:t>Labeling most documents irrelevant may be unsatisfying to users. User wants to see something.</a:t>
            </a:r>
          </a:p>
          <a:p>
            <a:r>
              <a:rPr lang="en-US" baseline="0" dirty="0" smtClean="0"/>
              <a:t>Used for Machine-learning classification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555B5-9CD4-4021-B8D0-B75D3BDA5CAD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555B5-9CD4-4021-B8D0-B75D3BDA5CA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surfers worry about the first page results. Can tolerate recall.</a:t>
            </a:r>
          </a:p>
          <a:p>
            <a:r>
              <a:rPr lang="en-US" dirty="0" smtClean="0"/>
              <a:t>Legal Assistants and Intelligent analysts.</a:t>
            </a:r>
            <a:r>
              <a:rPr lang="en-US" baseline="0" dirty="0" smtClean="0"/>
              <a:t> Can tolerate precision.</a:t>
            </a:r>
          </a:p>
          <a:p>
            <a:r>
              <a:rPr lang="en-US" baseline="0" dirty="0" smtClean="0"/>
              <a:t>Searching hard disks requires recall.</a:t>
            </a:r>
          </a:p>
          <a:p>
            <a:r>
              <a:rPr lang="en-US" baseline="0" dirty="0" smtClean="0"/>
              <a:t>Two quantities trade-off with each other. </a:t>
            </a:r>
          </a:p>
          <a:p>
            <a:r>
              <a:rPr lang="en-US" baseline="0" dirty="0" smtClean="0"/>
              <a:t>Recall:</a:t>
            </a:r>
          </a:p>
          <a:p>
            <a:r>
              <a:rPr lang="en-US" baseline="0" dirty="0" smtClean="0"/>
              <a:t>-Can get a recall of 1 by pulling al the documents.</a:t>
            </a:r>
          </a:p>
          <a:p>
            <a:r>
              <a:rPr lang="en-US" baseline="0" dirty="0" smtClean="0"/>
              <a:t>-Non decreasing</a:t>
            </a:r>
          </a:p>
          <a:p>
            <a:r>
              <a:rPr lang="en-US" baseline="0" dirty="0" smtClean="0"/>
              <a:t>Precision:</a:t>
            </a:r>
          </a:p>
          <a:p>
            <a:r>
              <a:rPr lang="en-US" baseline="0" dirty="0" smtClean="0"/>
              <a:t>Decreases as the no of docs retrieved increases.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F-Measure</a:t>
            </a:r>
          </a:p>
          <a:p>
            <a:r>
              <a:rPr lang="en-US" baseline="0" dirty="0" smtClean="0"/>
              <a:t>Weighted Harmonic mean of the precision and recall</a:t>
            </a:r>
          </a:p>
          <a:p>
            <a:r>
              <a:rPr lang="en-US" baseline="0" dirty="0" smtClean="0"/>
              <a:t>Balanced F-Measure =&gt;Measures both recall and precision equally (making alpha = ½ and Beta = 1)</a:t>
            </a:r>
          </a:p>
          <a:p>
            <a:r>
              <a:rPr lang="en-US" baseline="0" dirty="0" smtClean="0"/>
              <a:t>Beta &lt; 1 emphasize precision</a:t>
            </a:r>
          </a:p>
          <a:p>
            <a:r>
              <a:rPr lang="en-US" baseline="0" dirty="0" smtClean="0"/>
              <a:t>Beta &gt; 1 emphasize recall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555B5-9CD4-4021-B8D0-B75D3BDA5CA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</a:t>
            </a:r>
            <a:r>
              <a:rPr lang="en-US" baseline="0" dirty="0" smtClean="0"/>
              <a:t> harmonic mean ?</a:t>
            </a:r>
          </a:p>
          <a:p>
            <a:r>
              <a:rPr lang="en-US" baseline="0" dirty="0" smtClean="0"/>
              <a:t>We can always get 50 % arithmetic by fetching all the documents and thus 100% recall.</a:t>
            </a:r>
          </a:p>
          <a:p>
            <a:r>
              <a:rPr lang="en-US" baseline="0" dirty="0" smtClean="0"/>
              <a:t>If only 1/1000 retrieved docs are relevant then harmonic mean is ~ 0.02 %</a:t>
            </a:r>
          </a:p>
          <a:p>
            <a:r>
              <a:rPr lang="en-US" baseline="0" dirty="0" smtClean="0"/>
              <a:t>Harmonic mean is always less than / equal to geometric / arithmetic mean.</a:t>
            </a:r>
          </a:p>
          <a:p>
            <a:r>
              <a:rPr lang="en-US" baseline="0" dirty="0" smtClean="0"/>
              <a:t>When two values differ greatly then the harmonic mean is close to minimum.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555B5-9CD4-4021-B8D0-B75D3BDA5CAD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Precision, recall, F-Measure are set based measures =&gt; Fits</a:t>
            </a:r>
            <a:r>
              <a:rPr lang="en-US" baseline="0" dirty="0" smtClean="0"/>
              <a:t> for unordered set of documents</a:t>
            </a:r>
          </a:p>
          <a:p>
            <a:r>
              <a:rPr lang="en-US" baseline="0" dirty="0" smtClean="0"/>
              <a:t>Record (Precision &amp; Recall) for different sets and plot a graph</a:t>
            </a:r>
          </a:p>
          <a:p>
            <a:r>
              <a:rPr lang="en-US" baseline="0" dirty="0" smtClean="0"/>
              <a:t>Such a Precision Vs Recall graph has a saw-tooth shape. It is smoothened using a standard </a:t>
            </a:r>
            <a:r>
              <a:rPr lang="en-US" baseline="0" dirty="0" err="1" smtClean="0"/>
              <a:t>Interpolatedd</a:t>
            </a:r>
            <a:r>
              <a:rPr lang="en-US" baseline="0" dirty="0" smtClean="0"/>
              <a:t> precision:</a:t>
            </a:r>
          </a:p>
          <a:p>
            <a:r>
              <a:rPr lang="en-US" baseline="0" dirty="0" err="1" smtClean="0"/>
              <a:t>Pinterp</a:t>
            </a:r>
            <a:r>
              <a:rPr lang="en-US" baseline="0" dirty="0" smtClean="0"/>
              <a:t>(r) = Max r`&gt;= r (r`)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555B5-9CD4-4021-B8D0-B75D3BDA5CAD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Instead of representing in terms of a graph boil down the information to few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555B5-9CD4-4021-B8D0-B75D3BDA5CAD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single information need,</a:t>
            </a:r>
            <a:r>
              <a:rPr lang="en-US" baseline="0" dirty="0" smtClean="0"/>
              <a:t> MAP is average of the precision value obtained for the top K docs.</a:t>
            </a:r>
          </a:p>
          <a:p>
            <a:r>
              <a:rPr lang="en-US" baseline="0" dirty="0" smtClean="0"/>
              <a:t>If the relevant doc is not retrieved at all then the score is 0.</a:t>
            </a:r>
          </a:p>
          <a:p>
            <a:r>
              <a:rPr lang="en-US" baseline="0" dirty="0" smtClean="0"/>
              <a:t>This is roughly the average area under the precision-recall curve.</a:t>
            </a:r>
          </a:p>
          <a:p>
            <a:r>
              <a:rPr lang="en-US" baseline="0" dirty="0" smtClean="0"/>
              <a:t>Precision at K</a:t>
            </a:r>
          </a:p>
          <a:p>
            <a:r>
              <a:rPr lang="en-US" baseline="0" dirty="0" smtClean="0"/>
              <a:t>-Doesn’t require the estimate of the size of the set of relevant documents.</a:t>
            </a:r>
          </a:p>
          <a:p>
            <a:r>
              <a:rPr lang="en-US" baseline="0" dirty="0" smtClean="0"/>
              <a:t>Suited for prominent applications such as web search</a:t>
            </a:r>
          </a:p>
          <a:p>
            <a:r>
              <a:rPr lang="en-US" baseline="0" dirty="0" smtClean="0"/>
              <a:t>Disadvantage </a:t>
            </a:r>
          </a:p>
          <a:p>
            <a:r>
              <a:rPr lang="en-US" baseline="0" dirty="0" smtClean="0"/>
              <a:t>-Least stable. Doesn’t average well.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Dice co-efficient of two sets A &amp; B:</a:t>
            </a:r>
          </a:p>
          <a:p>
            <a:r>
              <a:rPr lang="en-US" baseline="0" dirty="0" smtClean="0"/>
              <a:t>Intersection </a:t>
            </a:r>
            <a:r>
              <a:rPr lang="en-US" baseline="0" dirty="0" err="1" smtClean="0"/>
              <a:t>scalled</a:t>
            </a:r>
            <a:r>
              <a:rPr lang="en-US" baseline="0" dirty="0" smtClean="0"/>
              <a:t> by their size</a:t>
            </a:r>
          </a:p>
          <a:p>
            <a:r>
              <a:rPr lang="en-US" baseline="0" dirty="0" smtClean="0"/>
              <a:t>Dice (A, B) = 2 |A n B| / (|A| + |B|)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555B5-9CD4-4021-B8D0-B75D3BDA5CAD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Kappa statistic :</a:t>
            </a:r>
          </a:p>
          <a:p>
            <a:r>
              <a:rPr lang="en-US" dirty="0" smtClean="0"/>
              <a:t>In social sciences, a common measure for agreement between judges is kappa statistic.</a:t>
            </a:r>
          </a:p>
          <a:p>
            <a:r>
              <a:rPr lang="en-US" dirty="0" smtClean="0"/>
              <a:t>It is designed for categorical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judgements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555B5-9CD4-4021-B8D0-B75D3BDA5CAD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555B5-9CD4-4021-B8D0-B75D3BDA5CAD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</a:t>
            </a:r>
            <a:r>
              <a:rPr lang="en-US" baseline="0" dirty="0" smtClean="0"/>
              <a:t> the results give for each information need that the users pose ?</a:t>
            </a:r>
          </a:p>
          <a:p>
            <a:r>
              <a:rPr lang="en-US" baseline="0" dirty="0" smtClean="0"/>
              <a:t>Score -&gt; Score for satisfaction with the search engine</a:t>
            </a:r>
          </a:p>
          <a:p>
            <a:r>
              <a:rPr lang="en-US" baseline="0" dirty="0" smtClean="0"/>
              <a:t>We are going to see other system aspects that allow quantitative evaluation and the issues of user utility.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555B5-9CD4-4021-B8D0-B75D3BDA5CAD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quantify speed and size. Other than query</a:t>
            </a:r>
            <a:r>
              <a:rPr lang="en-US" baseline="0" dirty="0" smtClean="0"/>
              <a:t> language expressiveness, remaining are straightforwardly measurable.</a:t>
            </a:r>
          </a:p>
          <a:p>
            <a:r>
              <a:rPr lang="en-US" baseline="0" dirty="0" smtClean="0"/>
              <a:t>Search speed =&gt; latency as a function of index size.</a:t>
            </a:r>
          </a:p>
          <a:p>
            <a:r>
              <a:rPr lang="en-US" dirty="0" smtClean="0"/>
              <a:t>Index speed =&gt; how many docs per hour does it index for certain</a:t>
            </a:r>
            <a:r>
              <a:rPr lang="en-US" baseline="0" dirty="0" smtClean="0"/>
              <a:t> distribution over document lengths.</a:t>
            </a:r>
          </a:p>
          <a:p>
            <a:r>
              <a:rPr lang="en-US" baseline="0" dirty="0" smtClean="0"/>
              <a:t>Size =&gt; In-terms of no of docs / No of topics.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555B5-9CD4-4021-B8D0-B75D3BDA5CAD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555B5-9CD4-4021-B8D0-B75D3BDA5CAD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555B5-9CD4-4021-B8D0-B75D3BDA5CA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A/B testing:</a:t>
            </a:r>
          </a:p>
          <a:p>
            <a:r>
              <a:rPr lang="en-US" dirty="0" smtClean="0"/>
              <a:t>Small</a:t>
            </a:r>
            <a:r>
              <a:rPr lang="en-US" baseline="0" dirty="0" smtClean="0"/>
              <a:t> portion of users (randomly) are redirected to the new change (1- 10 %)</a:t>
            </a:r>
          </a:p>
          <a:p>
            <a:r>
              <a:rPr lang="en-US" baseline="0" dirty="0" smtClean="0"/>
              <a:t>Easy way to see whether varying each parameter has positive effect or not.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Changing the ranking algorithm:</a:t>
            </a:r>
          </a:p>
          <a:p>
            <a:r>
              <a:rPr lang="en-US" baseline="0" dirty="0" smtClean="0"/>
              <a:t>Redirect random test users and measure the frequency with which people click the top results.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555B5-9CD4-4021-B8D0-B75D3BDA5CAD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takes</a:t>
            </a:r>
            <a:r>
              <a:rPr lang="en-US" baseline="0" dirty="0" smtClean="0"/>
              <a:t> two sentences / 50 words.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Static : </a:t>
            </a:r>
          </a:p>
          <a:p>
            <a:r>
              <a:rPr lang="en-US" baseline="0" dirty="0" smtClean="0"/>
              <a:t>-first two sentences / 50 words</a:t>
            </a:r>
          </a:p>
          <a:p>
            <a:pPr>
              <a:buFontTx/>
              <a:buChar char="-"/>
            </a:pPr>
            <a:r>
              <a:rPr lang="en-US" baseline="0" dirty="0" smtClean="0"/>
              <a:t>From first and last paragraph</a:t>
            </a:r>
          </a:p>
          <a:p>
            <a:pPr>
              <a:buFontTx/>
              <a:buChar char="-"/>
            </a:pPr>
            <a:r>
              <a:rPr lang="en-US" baseline="0" dirty="0" smtClean="0"/>
              <a:t>First and last line in a paragraph</a:t>
            </a:r>
          </a:p>
          <a:p>
            <a:pPr>
              <a:buFontTx/>
              <a:buChar char="-"/>
            </a:pPr>
            <a:r>
              <a:rPr lang="en-US" baseline="0" dirty="0" smtClean="0"/>
              <a:t>From Meta data</a:t>
            </a:r>
          </a:p>
          <a:p>
            <a:pPr>
              <a:buFontTx/>
              <a:buChar char="-"/>
            </a:pPr>
            <a:r>
              <a:rPr lang="en-US" baseline="0" dirty="0" smtClean="0"/>
              <a:t> using the info in description meta element in HTML</a:t>
            </a:r>
          </a:p>
          <a:p>
            <a:pPr>
              <a:buFontTx/>
              <a:buChar char="-"/>
            </a:pPr>
            <a:r>
              <a:rPr lang="en-US" baseline="0" dirty="0" smtClean="0"/>
              <a:t>Text summarization - NLP approach =&gt;How to select good sentences ?</a:t>
            </a:r>
          </a:p>
          <a:p>
            <a:pPr>
              <a:buFontTx/>
              <a:buChar char="-"/>
            </a:pPr>
            <a:r>
              <a:rPr lang="en-US" baseline="0" dirty="0" smtClean="0"/>
              <a:t>Faster, safer to just to use the sentences in the document.</a:t>
            </a:r>
          </a:p>
          <a:p>
            <a:pPr>
              <a:buFontTx/>
              <a:buChar char="-"/>
            </a:pPr>
            <a:r>
              <a:rPr lang="en-US" baseline="0" dirty="0" smtClean="0"/>
              <a:t>Summaries are cached separately.</a:t>
            </a:r>
          </a:p>
          <a:p>
            <a:pPr>
              <a:buFontTx/>
              <a:buChar char="-"/>
            </a:pPr>
            <a:r>
              <a:rPr lang="en-US" baseline="0" dirty="0" smtClean="0"/>
              <a:t>Dynamic Summary :</a:t>
            </a:r>
          </a:p>
          <a:p>
            <a:pPr>
              <a:buFontTx/>
              <a:buChar char="-"/>
            </a:pPr>
            <a:r>
              <a:rPr lang="en-US" baseline="0" dirty="0" smtClean="0"/>
              <a:t>Generated in conjunction with scoring</a:t>
            </a:r>
          </a:p>
          <a:p>
            <a:pPr>
              <a:buFontTx/>
              <a:buChar char="-"/>
            </a:pPr>
            <a:r>
              <a:rPr lang="en-US" baseline="0" dirty="0" smtClean="0"/>
              <a:t>A phrase which contains a query</a:t>
            </a:r>
          </a:p>
          <a:p>
            <a:pPr>
              <a:buFontTx/>
              <a:buChar char="-"/>
            </a:pPr>
            <a:r>
              <a:rPr lang="en-US" baseline="0" dirty="0" smtClean="0"/>
              <a:t>A sentence or a portion which contains the most of the query</a:t>
            </a:r>
          </a:p>
          <a:p>
            <a:pPr>
              <a:buFontTx/>
              <a:buChar char="-"/>
            </a:pPr>
            <a:r>
              <a:rPr lang="en-US" baseline="0" dirty="0" smtClean="0"/>
              <a:t>May not contain positional index =&gt; Disk is cheaper =&gt; cache the documents. </a:t>
            </a:r>
          </a:p>
          <a:p>
            <a:pPr>
              <a:buFontTx/>
              <a:buChar char="-"/>
            </a:pPr>
            <a:r>
              <a:rPr lang="en-US" baseline="0" dirty="0" smtClean="0"/>
              <a:t>Choose Maximum informative , self contained, short enough fragments.</a:t>
            </a:r>
          </a:p>
          <a:p>
            <a:pPr>
              <a:buFontTx/>
              <a:buChar char="-"/>
            </a:pPr>
            <a:endParaRPr lang="en-US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555B5-9CD4-4021-B8D0-B75D3BDA5CAD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555B5-9CD4-4021-B8D0-B75D3BDA5CA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Absolute</a:t>
            </a:r>
            <a:r>
              <a:rPr lang="en-US" baseline="0" dirty="0" smtClean="0"/>
              <a:t> score is not required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555B5-9CD4-4021-B8D0-B75D3BDA5CA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555B5-9CD4-4021-B8D0-B75D3BDA5CA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Potentially  avoiding computing scores for most of the N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555B5-9CD4-4021-B8D0-B75D3BDA5CA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Consider only the documents containing terms whose </a:t>
            </a:r>
            <a:r>
              <a:rPr lang="en-US" sz="2400" i="1" dirty="0" err="1" smtClean="0"/>
              <a:t>idf</a:t>
            </a:r>
            <a:r>
              <a:rPr lang="en-US" sz="2400" i="1" dirty="0" smtClean="0"/>
              <a:t> </a:t>
            </a:r>
            <a:r>
              <a:rPr lang="en-US" sz="2400" dirty="0" smtClean="0"/>
              <a:t>exceeds a preset threshold.</a:t>
            </a:r>
            <a:r>
              <a:rPr lang="en-US" sz="1200" baseline="0" dirty="0" smtClean="0"/>
              <a:t> – This is fair enough as low-</a:t>
            </a:r>
            <a:r>
              <a:rPr lang="en-US" sz="1200" baseline="0" dirty="0" err="1" smtClean="0"/>
              <a:t>idf</a:t>
            </a:r>
            <a:r>
              <a:rPr lang="en-US" sz="1200" baseline="0" dirty="0" smtClean="0"/>
              <a:t> terms are generally long.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baseline="0" dirty="0" smtClean="0"/>
              <a:t>Other way to look at this heuristic : low-</a:t>
            </a:r>
            <a:r>
              <a:rPr lang="en-US" sz="1200" i="0" baseline="0" dirty="0" err="1" smtClean="0"/>
              <a:t>idf</a:t>
            </a:r>
            <a:r>
              <a:rPr lang="en-US" sz="1200" i="0" baseline="0" dirty="0" smtClean="0"/>
              <a:t> terms are treated as stop words and do not contribute to scoring.</a:t>
            </a:r>
            <a:endParaRPr lang="en-US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555B5-9CD4-4021-B8D0-B75D3BDA5CA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1D31-A0DC-474C-8B7D-10A830A4307E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1667-5BB3-439C-B43C-FC670589F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1D31-A0DC-474C-8B7D-10A830A4307E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1667-5BB3-439C-B43C-FC670589F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1D31-A0DC-474C-8B7D-10A830A4307E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1667-5BB3-439C-B43C-FC670589F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1D31-A0DC-474C-8B7D-10A830A4307E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1667-5BB3-439C-B43C-FC670589F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1D31-A0DC-474C-8B7D-10A830A4307E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1667-5BB3-439C-B43C-FC670589F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1D31-A0DC-474C-8B7D-10A830A4307E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1667-5BB3-439C-B43C-FC670589F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1D31-A0DC-474C-8B7D-10A830A4307E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1667-5BB3-439C-B43C-FC670589F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1D31-A0DC-474C-8B7D-10A830A4307E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1667-5BB3-439C-B43C-FC670589F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1D31-A0DC-474C-8B7D-10A830A4307E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1667-5BB3-439C-B43C-FC670589F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1D31-A0DC-474C-8B7D-10A830A4307E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1667-5BB3-439C-B43C-FC670589F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1D31-A0DC-474C-8B7D-10A830A4307E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1667-5BB3-439C-B43C-FC670589F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81D31-A0DC-474C-8B7D-10A830A4307E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A1667-5BB3-439C-B43C-FC670589F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matrixanalysis.com/Page274.p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Information Retrieval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5981700"/>
            <a:ext cx="6019800" cy="876300"/>
          </a:xfrm>
        </p:spPr>
        <p:txBody>
          <a:bodyPr/>
          <a:lstStyle/>
          <a:p>
            <a:pPr algn="r"/>
            <a:r>
              <a:rPr lang="en-US" dirty="0" smtClean="0"/>
              <a:t>Chapter 7 &amp; 8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Champion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Also called as </a:t>
            </a:r>
            <a:r>
              <a:rPr lang="en-US" i="1" dirty="0" smtClean="0"/>
              <a:t>Fancy lists</a:t>
            </a:r>
            <a:r>
              <a:rPr lang="en-US" dirty="0" smtClean="0"/>
              <a:t> or </a:t>
            </a:r>
            <a:r>
              <a:rPr lang="en-US" i="1" dirty="0" smtClean="0"/>
              <a:t>top docs</a:t>
            </a:r>
          </a:p>
          <a:p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Create Champion Lists for each term in the dictionary </a:t>
            </a:r>
          </a:p>
          <a:p>
            <a:pPr lvl="2"/>
            <a:r>
              <a:rPr lang="en-US" dirty="0" smtClean="0"/>
              <a:t>Pre-compute top r documents with the highest weight.</a:t>
            </a:r>
          </a:p>
          <a:p>
            <a:pPr lvl="2"/>
            <a:r>
              <a:rPr lang="en-US" dirty="0" smtClean="0"/>
              <a:t>r is chosen </a:t>
            </a:r>
            <a:r>
              <a:rPr lang="en-US" dirty="0" err="1" smtClean="0"/>
              <a:t>apriori</a:t>
            </a:r>
            <a:r>
              <a:rPr lang="en-US" dirty="0" smtClean="0"/>
              <a:t>, should be &gt; K. Create Champion Lists for each term in the dictionary </a:t>
            </a:r>
          </a:p>
          <a:p>
            <a:pPr lvl="1"/>
            <a:r>
              <a:rPr lang="en-US" dirty="0" smtClean="0"/>
              <a:t>Take </a:t>
            </a:r>
            <a:r>
              <a:rPr lang="en-US" i="1" dirty="0" smtClean="0"/>
              <a:t>union</a:t>
            </a:r>
            <a:r>
              <a:rPr lang="en-US" dirty="0" smtClean="0"/>
              <a:t> of champion lists correspond to each query term.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Static Quality Scores and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Generalized idea of Champion lists.</a:t>
            </a:r>
            <a:endParaRPr lang="en-US" i="1" dirty="0" smtClean="0"/>
          </a:p>
          <a:p>
            <a:r>
              <a:rPr lang="en-US" dirty="0" smtClean="0"/>
              <a:t>Picking top documents based on </a:t>
            </a:r>
            <a:r>
              <a:rPr lang="en-US" i="1" dirty="0" smtClean="0"/>
              <a:t>Static quality scores</a:t>
            </a:r>
            <a:endParaRPr lang="en-US" dirty="0" smtClean="0"/>
          </a:p>
          <a:p>
            <a:pPr lvl="1"/>
            <a:r>
              <a:rPr lang="en-US" dirty="0" smtClean="0"/>
              <a:t>Static Quality Score g(d) : </a:t>
            </a:r>
          </a:p>
          <a:p>
            <a:pPr lvl="2"/>
            <a:r>
              <a:rPr lang="en-US" dirty="0" smtClean="0"/>
              <a:t>Measure of quality of the each document, Scale 0 – 1.</a:t>
            </a:r>
          </a:p>
          <a:p>
            <a:pPr lvl="2"/>
            <a:r>
              <a:rPr lang="en-US" dirty="0" smtClean="0"/>
              <a:t>Example: Favorable reviews of a web document (news story).</a:t>
            </a:r>
          </a:p>
          <a:p>
            <a:r>
              <a:rPr lang="en-US" dirty="0" smtClean="0"/>
              <a:t>Can be a combination of query dependant cosine score and Query independent static quality scores</a:t>
            </a:r>
          </a:p>
          <a:p>
            <a:pPr lvl="2"/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6019800"/>
            <a:ext cx="599916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 Impact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Document-at-a-time scoring</a:t>
            </a:r>
          </a:p>
          <a:p>
            <a:pPr lvl="1"/>
            <a:r>
              <a:rPr lang="en-US" sz="2400" dirty="0" smtClean="0"/>
              <a:t>supports concurrent traversal of all the query terms posting lists, computing score for each document as we encounter</a:t>
            </a:r>
            <a:r>
              <a:rPr lang="en-US" dirty="0" smtClean="0"/>
              <a:t> </a:t>
            </a:r>
          </a:p>
          <a:p>
            <a:pPr lvl="1"/>
            <a:r>
              <a:rPr lang="en-US" sz="2400" dirty="0" smtClean="0"/>
              <a:t>Possible due to common ordering</a:t>
            </a:r>
          </a:p>
          <a:p>
            <a:r>
              <a:rPr lang="en-US" dirty="0" smtClean="0"/>
              <a:t>Term-at-a-time scoring</a:t>
            </a:r>
          </a:p>
          <a:p>
            <a:pPr lvl="1"/>
            <a:r>
              <a:rPr lang="en-US" dirty="0" smtClean="0"/>
              <a:t>Posting lists are not sorted based on a common ordering.</a:t>
            </a:r>
          </a:p>
          <a:p>
            <a:pPr lvl="2"/>
            <a:r>
              <a:rPr lang="en-US" dirty="0" smtClean="0"/>
              <a:t>Sorted based on </a:t>
            </a:r>
            <a:r>
              <a:rPr lang="en-US" dirty="0" err="1" smtClean="0"/>
              <a:t>tf</a:t>
            </a:r>
            <a:r>
              <a:rPr lang="en-US" dirty="0" smtClean="0"/>
              <a:t> </a:t>
            </a:r>
            <a:r>
              <a:rPr lang="en-US" baseline="-25000" dirty="0" err="1" smtClean="0"/>
              <a:t>t,d</a:t>
            </a:r>
            <a:r>
              <a:rPr lang="en-US" baseline="-25000" dirty="0" smtClean="0"/>
              <a:t>,</a:t>
            </a:r>
            <a:r>
              <a:rPr lang="en-US" dirty="0" smtClean="0"/>
              <a:t> thus no global ordering</a:t>
            </a:r>
            <a:endParaRPr lang="en-US" baseline="-25000" dirty="0" smtClean="0"/>
          </a:p>
          <a:p>
            <a:pPr lvl="1"/>
            <a:r>
              <a:rPr lang="en-US" dirty="0" smtClean="0"/>
              <a:t>Scores are accumulated one term at a time.</a:t>
            </a:r>
          </a:p>
          <a:p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Stop after considering fixed no of documents / When </a:t>
            </a:r>
            <a:r>
              <a:rPr lang="en-US" dirty="0" err="1" smtClean="0"/>
              <a:t>tf</a:t>
            </a:r>
            <a:r>
              <a:rPr lang="en-US" dirty="0" smtClean="0"/>
              <a:t> </a:t>
            </a:r>
            <a:r>
              <a:rPr lang="en-US" baseline="-25000" dirty="0" err="1" smtClean="0"/>
              <a:t>t,d</a:t>
            </a:r>
            <a:r>
              <a:rPr lang="en-US" baseline="-25000" dirty="0" smtClean="0"/>
              <a:t>  </a:t>
            </a:r>
            <a:r>
              <a:rPr lang="en-US" dirty="0" smtClean="0"/>
              <a:t>goes below a threshold</a:t>
            </a:r>
          </a:p>
          <a:p>
            <a:pPr lvl="1"/>
            <a:r>
              <a:rPr lang="en-US" i="1" dirty="0" smtClean="0"/>
              <a:t>Consider query terms in decreasing order of </a:t>
            </a:r>
            <a:r>
              <a:rPr lang="en-US" i="1" dirty="0" err="1" smtClean="0"/>
              <a:t>idf</a:t>
            </a:r>
            <a:r>
              <a:rPr lang="en-US" i="1" dirty="0" smtClean="0"/>
              <a:t>.</a:t>
            </a:r>
          </a:p>
          <a:p>
            <a:pPr lvl="2"/>
            <a:r>
              <a:rPr lang="en-US" i="1" dirty="0" smtClean="0"/>
              <a:t>If changes are minimal stop accumulation from remaining query terms</a:t>
            </a:r>
          </a:p>
          <a:p>
            <a:pPr lvl="2"/>
            <a:r>
              <a:rPr lang="en-US" i="1" dirty="0" smtClean="0"/>
              <a:t>Process only shorter prefixes of their posting lists</a:t>
            </a:r>
          </a:p>
          <a:p>
            <a:pPr lvl="1"/>
            <a:endParaRPr lang="en-US" i="1" dirty="0" smtClean="0"/>
          </a:p>
          <a:p>
            <a:pPr lvl="2"/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 Cluster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Consider only the documents in a small no of clusters as candidates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Preprocessing (Cluster the document vectors) step</a:t>
            </a:r>
          </a:p>
          <a:p>
            <a:pPr lvl="1"/>
            <a:r>
              <a:rPr lang="en-US" sz="2000" dirty="0" smtClean="0"/>
              <a:t>Pick √N (random) docs as </a:t>
            </a:r>
            <a:r>
              <a:rPr lang="en-US" sz="2000" i="1" dirty="0" smtClean="0"/>
              <a:t>leaders</a:t>
            </a:r>
          </a:p>
          <a:p>
            <a:pPr lvl="1"/>
            <a:r>
              <a:rPr lang="en-US" sz="2000" dirty="0" smtClean="0"/>
              <a:t>For each of the remaining document compute &amp; associate them to a closest leader (</a:t>
            </a:r>
            <a:r>
              <a:rPr lang="en-US" sz="2000" i="1" dirty="0" smtClean="0"/>
              <a:t>followers</a:t>
            </a:r>
            <a:r>
              <a:rPr lang="en-US" sz="2000" dirty="0" smtClean="0"/>
              <a:t>).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Querying step</a:t>
            </a:r>
          </a:p>
          <a:p>
            <a:pPr lvl="1"/>
            <a:r>
              <a:rPr lang="en-US" sz="2000" dirty="0" smtClean="0"/>
              <a:t>Find the leader closer to q Pick √N (random) docs as </a:t>
            </a:r>
            <a:r>
              <a:rPr lang="en-US" sz="2000" i="1" dirty="0" smtClean="0"/>
              <a:t>leaders</a:t>
            </a:r>
          </a:p>
          <a:p>
            <a:pPr lvl="1"/>
            <a:r>
              <a:rPr lang="en-US" sz="2000" dirty="0" smtClean="0"/>
              <a:t>Add its followers to the candidate list and compute cosine similarity</a:t>
            </a:r>
          </a:p>
          <a:p>
            <a:pPr lvl="1"/>
            <a:r>
              <a:rPr lang="en-US" sz="2000" dirty="0" smtClean="0"/>
              <a:t>Pick the top K results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Advantages</a:t>
            </a:r>
          </a:p>
          <a:p>
            <a:pPr lvl="1"/>
            <a:r>
              <a:rPr lang="en-US" sz="2000" dirty="0" smtClean="0"/>
              <a:t>Clustering is fast</a:t>
            </a:r>
          </a:p>
          <a:p>
            <a:pPr lvl="1"/>
            <a:r>
              <a:rPr lang="en-US" sz="2000" i="1" dirty="0" smtClean="0"/>
              <a:t>Likely </a:t>
            </a:r>
            <a:r>
              <a:rPr lang="en-US" sz="2000" dirty="0" smtClean="0"/>
              <a:t>to reflect the </a:t>
            </a:r>
            <a:r>
              <a:rPr lang="en-US" sz="2000" dirty="0" err="1" smtClean="0"/>
              <a:t>the</a:t>
            </a:r>
            <a:r>
              <a:rPr lang="en-US" sz="2000" dirty="0" smtClean="0"/>
              <a:t> distribution of documents in the vector space</a:t>
            </a:r>
          </a:p>
          <a:p>
            <a:pPr lvl="2"/>
            <a:endParaRPr lang="en-US" sz="16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 Cluster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lvl="2"/>
            <a:endParaRPr lang="en-U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295400"/>
            <a:ext cx="68580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3058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Components of an Information </a:t>
            </a:r>
            <a:br>
              <a:rPr lang="en-US" dirty="0" smtClean="0"/>
            </a:br>
            <a:r>
              <a:rPr lang="en-US" dirty="0" smtClean="0"/>
              <a:t>Retrieval System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Tiered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4267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Indexes are grouped in hierarchical tiers</a:t>
            </a:r>
          </a:p>
          <a:p>
            <a:pPr lvl="1"/>
            <a:r>
              <a:rPr lang="en-US" sz="2400" dirty="0" smtClean="0"/>
              <a:t>Documents are grouped based on certain parameter (ex: </a:t>
            </a:r>
            <a:r>
              <a:rPr lang="en-US" sz="2400" dirty="0" err="1" smtClean="0"/>
              <a:t>tf</a:t>
            </a:r>
            <a:r>
              <a:rPr lang="en-US" sz="2400" dirty="0" smtClean="0"/>
              <a:t>) and a threshold for each tier.</a:t>
            </a:r>
          </a:p>
          <a:p>
            <a:pPr lvl="1"/>
            <a:r>
              <a:rPr lang="en-US" sz="2400" dirty="0" smtClean="0"/>
              <a:t>Within a tier the documents might be sorted (ex: based on </a:t>
            </a:r>
            <a:r>
              <a:rPr lang="en-US" sz="2400" dirty="0" err="1" smtClean="0"/>
              <a:t>docID</a:t>
            </a:r>
            <a:r>
              <a:rPr lang="en-US" sz="2400" dirty="0" smtClean="0"/>
              <a:t>)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295400"/>
            <a:ext cx="427672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Query Term Proximity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Users prefer a documents where most of the query terms appear close to each other</a:t>
            </a:r>
          </a:p>
          <a:p>
            <a:pPr lvl="1"/>
            <a:r>
              <a:rPr lang="en-US" dirty="0" smtClean="0"/>
              <a:t>Shows the document has text focuses on the query intent</a:t>
            </a:r>
          </a:p>
          <a:p>
            <a:r>
              <a:rPr lang="az-Cyrl-AZ" dirty="0" smtClean="0"/>
              <a:t>Ѡ</a:t>
            </a:r>
            <a:r>
              <a:rPr lang="en-US" dirty="0" smtClean="0"/>
              <a:t> – Width of the smallest window (in terms of no of words)</a:t>
            </a:r>
          </a:p>
          <a:p>
            <a:pPr lvl="1"/>
            <a:r>
              <a:rPr lang="en-US" dirty="0" smtClean="0"/>
              <a:t>Smaller the </a:t>
            </a:r>
            <a:r>
              <a:rPr lang="az-Cyrl-AZ" dirty="0" smtClean="0"/>
              <a:t>Ѡ</a:t>
            </a:r>
            <a:r>
              <a:rPr lang="en-US" dirty="0" smtClean="0"/>
              <a:t> – better the </a:t>
            </a:r>
            <a:r>
              <a:rPr lang="en-US" dirty="0" err="1" smtClean="0"/>
              <a:t>d’s</a:t>
            </a:r>
            <a:r>
              <a:rPr lang="en-US" dirty="0" smtClean="0"/>
              <a:t> matched</a:t>
            </a:r>
          </a:p>
          <a:p>
            <a:pPr lvl="1"/>
            <a:r>
              <a:rPr lang="en-US" dirty="0" smtClean="0"/>
              <a:t>May have no matching document for smaller </a:t>
            </a:r>
            <a:r>
              <a:rPr lang="az-Cyrl-AZ" dirty="0" smtClean="0"/>
              <a:t>Ѡ</a:t>
            </a:r>
            <a:r>
              <a:rPr lang="en-US" dirty="0" smtClean="0"/>
              <a:t>s</a:t>
            </a:r>
          </a:p>
          <a:p>
            <a:r>
              <a:rPr lang="en-US" dirty="0" smtClean="0"/>
              <a:t>Designing proximity-weighted scoring function (which is based on </a:t>
            </a:r>
            <a:r>
              <a:rPr lang="az-Cyrl-AZ" dirty="0" smtClean="0"/>
              <a:t>Ѡ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Hand coding</a:t>
            </a:r>
          </a:p>
          <a:p>
            <a:pPr lvl="1"/>
            <a:r>
              <a:rPr lang="en-US" dirty="0" smtClean="0"/>
              <a:t>Machine Learning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 Designing parsing and scoring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Mask operators</a:t>
            </a:r>
          </a:p>
          <a:p>
            <a:r>
              <a:rPr lang="en-US" dirty="0" smtClean="0"/>
              <a:t>Support free text queries</a:t>
            </a:r>
          </a:p>
          <a:p>
            <a:pPr lvl="1"/>
            <a:r>
              <a:rPr lang="en-US" dirty="0" smtClean="0"/>
              <a:t>Non-technical users prefer that</a:t>
            </a:r>
          </a:p>
          <a:p>
            <a:r>
              <a:rPr lang="en-US" dirty="0" smtClean="0"/>
              <a:t>Query Parse</a:t>
            </a:r>
          </a:p>
          <a:p>
            <a:pPr lvl="1"/>
            <a:r>
              <a:rPr lang="en-US" dirty="0" smtClean="0"/>
              <a:t>Translates into a query with various operators</a:t>
            </a:r>
          </a:p>
          <a:p>
            <a:pPr lvl="1"/>
            <a:r>
              <a:rPr lang="en-US" dirty="0" smtClean="0"/>
              <a:t>May fire a stream of queries for a single user query.</a:t>
            </a:r>
          </a:p>
          <a:p>
            <a:pPr lvl="2"/>
            <a:r>
              <a:rPr lang="en-US" dirty="0" smtClean="0"/>
              <a:t>Complete phrase query</a:t>
            </a:r>
          </a:p>
          <a:p>
            <a:pPr lvl="2"/>
            <a:r>
              <a:rPr lang="en-US" dirty="0" smtClean="0"/>
              <a:t>2-Phrase query</a:t>
            </a:r>
          </a:p>
          <a:p>
            <a:pPr lvl="2"/>
            <a:r>
              <a:rPr lang="en-US" dirty="0" smtClean="0"/>
              <a:t>Individual keywords query</a:t>
            </a:r>
          </a:p>
          <a:p>
            <a:pPr lvl="2"/>
            <a:r>
              <a:rPr lang="en-US" dirty="0" smtClean="0"/>
              <a:t>Aggregate scoring and Combining the results</a:t>
            </a:r>
          </a:p>
          <a:p>
            <a:pPr lvl="1"/>
            <a:r>
              <a:rPr lang="en-US" dirty="0" smtClean="0"/>
              <a:t>Evidence accumulation =&gt;same document is appearing in the results of various queries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Complete Search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399" y="1905000"/>
            <a:ext cx="8232981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Computing Scores in a Complete Search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5943600"/>
            <a:ext cx="6400800" cy="762000"/>
          </a:xfrm>
        </p:spPr>
        <p:txBody>
          <a:bodyPr/>
          <a:lstStyle/>
          <a:p>
            <a:pPr algn="r"/>
            <a:r>
              <a:rPr lang="en-US" dirty="0" smtClean="0"/>
              <a:t>Chapter 7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Vector Space Scoring and Query Operator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space model</a:t>
            </a:r>
          </a:p>
          <a:p>
            <a:pPr lvl="1"/>
            <a:r>
              <a:rPr lang="en-US" dirty="0" smtClean="0"/>
              <a:t>A paradigm for free text queries</a:t>
            </a:r>
          </a:p>
          <a:p>
            <a:pPr lvl="1"/>
            <a:r>
              <a:rPr lang="en-US" dirty="0" smtClean="0"/>
              <a:t>Queries are set of words without any operators</a:t>
            </a:r>
          </a:p>
          <a:p>
            <a:pPr lvl="1"/>
            <a:r>
              <a:rPr lang="en-US" dirty="0" smtClean="0"/>
              <a:t>Matching documents are scored and ranked</a:t>
            </a:r>
          </a:p>
          <a:p>
            <a:pPr lvl="1"/>
            <a:r>
              <a:rPr lang="en-US" dirty="0" smtClean="0"/>
              <a:t>Typically the results contain at-least one query term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Boolean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Vector space Index can be used to answer Boolean queries </a:t>
            </a:r>
          </a:p>
          <a:p>
            <a:r>
              <a:rPr lang="en-US" dirty="0" smtClean="0"/>
              <a:t>Queries are not free text queries. </a:t>
            </a:r>
          </a:p>
          <a:p>
            <a:pPr lvl="1"/>
            <a:r>
              <a:rPr lang="en-US" dirty="0" smtClean="0"/>
              <a:t>Operators are used in the queries (presence / absence of terms).</a:t>
            </a:r>
          </a:p>
          <a:p>
            <a:pPr lvl="1"/>
            <a:r>
              <a:rPr lang="en-US" dirty="0" smtClean="0"/>
              <a:t>Relative ordering among query terms is immaterial.</a:t>
            </a:r>
          </a:p>
          <a:p>
            <a:r>
              <a:rPr lang="en-US" dirty="0" smtClean="0"/>
              <a:t>Mathematically possible to combine </a:t>
            </a:r>
            <a:r>
              <a:rPr lang="en-US" dirty="0" err="1" smtClean="0"/>
              <a:t>boolean</a:t>
            </a:r>
            <a:r>
              <a:rPr lang="en-US" dirty="0" smtClean="0"/>
              <a:t> and vector space queries using </a:t>
            </a:r>
            <a:r>
              <a:rPr lang="en-US" dirty="0" smtClean="0">
                <a:hlinkClick r:id="rId3"/>
              </a:rPr>
              <a:t>p-Norms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Wildcard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Interpret wildcard component in query</a:t>
            </a:r>
          </a:p>
          <a:p>
            <a:pPr lvl="1"/>
            <a:r>
              <a:rPr lang="en-US" dirty="0" smtClean="0"/>
              <a:t>Spawn multiple terms in the vector space (Ex: </a:t>
            </a:r>
            <a:r>
              <a:rPr lang="en-US" dirty="0" err="1" smtClean="0"/>
              <a:t>rom</a:t>
            </a:r>
            <a:r>
              <a:rPr lang="en-US" dirty="0" smtClean="0"/>
              <a:t>* =&gt; </a:t>
            </a:r>
            <a:r>
              <a:rPr lang="en-US" dirty="0" err="1" smtClean="0"/>
              <a:t>rome</a:t>
            </a:r>
            <a:r>
              <a:rPr lang="en-US" dirty="0" smtClean="0"/>
              <a:t>, roman)</a:t>
            </a:r>
          </a:p>
          <a:p>
            <a:pPr lvl="1"/>
            <a:r>
              <a:rPr lang="en-US" dirty="0" smtClean="0"/>
              <a:t>Add all the terms to query vector </a:t>
            </a:r>
          </a:p>
          <a:p>
            <a:pPr lvl="1"/>
            <a:r>
              <a:rPr lang="en-US" dirty="0" smtClean="0"/>
              <a:t>Normal vector space model query execution.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>
              <a:buNone/>
            </a:pPr>
            <a:r>
              <a:rPr lang="en-US" sz="2000" dirty="0" smtClean="0"/>
              <a:t>* A document with more terms is likely to be ranked higher than others. 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Phrase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Representation of documents in vector space model is </a:t>
            </a:r>
            <a:r>
              <a:rPr lang="en-US" i="1" dirty="0" err="1" smtClean="0"/>
              <a:t>lossy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Ordering of terms is lost</a:t>
            </a:r>
          </a:p>
          <a:p>
            <a:pPr lvl="1"/>
            <a:r>
              <a:rPr lang="en-US" dirty="0" smtClean="0"/>
              <a:t>No way to identify the consecutive terms.</a:t>
            </a:r>
          </a:p>
          <a:p>
            <a:pPr lvl="1"/>
            <a:r>
              <a:rPr lang="en-US" dirty="0" smtClean="0"/>
              <a:t>Vector space score 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elative weight of each term in a document</a:t>
            </a:r>
          </a:p>
          <a:p>
            <a:pPr lvl="2"/>
            <a:r>
              <a:rPr lang="en-US" dirty="0" smtClean="0"/>
              <a:t>Can’t be useful for phrase queries.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dirty="0" smtClean="0"/>
              <a:t>* </a:t>
            </a:r>
            <a:r>
              <a:rPr lang="en-US" sz="2000" i="1" dirty="0" smtClean="0"/>
              <a:t>Generally Phrase and Vector Space paradigms have different implementations (in terms of indexing &amp; retrieval algorithms).</a:t>
            </a:r>
            <a:endParaRPr lang="en-US" i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Evaluation in Information Retrieval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5943600"/>
            <a:ext cx="6400800" cy="762000"/>
          </a:xfrm>
        </p:spPr>
        <p:txBody>
          <a:bodyPr/>
          <a:lstStyle/>
          <a:p>
            <a:pPr algn="r"/>
            <a:r>
              <a:rPr lang="en-US" dirty="0" smtClean="0"/>
              <a:t>Chapter 8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Information Retrieval System Evaluation</a:t>
            </a:r>
          </a:p>
          <a:p>
            <a:r>
              <a:rPr lang="en-US" dirty="0" smtClean="0"/>
              <a:t>Standard Test Collections</a:t>
            </a:r>
          </a:p>
          <a:p>
            <a:r>
              <a:rPr lang="en-US" dirty="0" smtClean="0"/>
              <a:t>Evaluation of Unranked Retrieval Sets</a:t>
            </a:r>
          </a:p>
          <a:p>
            <a:r>
              <a:rPr lang="en-US" dirty="0" smtClean="0"/>
              <a:t>Evaluation of Ranked Retrieval Results</a:t>
            </a:r>
          </a:p>
          <a:p>
            <a:r>
              <a:rPr lang="en-US" dirty="0" smtClean="0"/>
              <a:t>Assessing Relevance</a:t>
            </a:r>
          </a:p>
          <a:p>
            <a:pPr lvl="1"/>
            <a:r>
              <a:rPr lang="en-US" dirty="0" smtClean="0"/>
              <a:t>Critiques and Justifications of the concept relevance</a:t>
            </a:r>
          </a:p>
          <a:p>
            <a:r>
              <a:rPr lang="en-US" dirty="0" smtClean="0"/>
              <a:t>System Quality and User Utility</a:t>
            </a:r>
          </a:p>
          <a:p>
            <a:pPr lvl="1"/>
            <a:r>
              <a:rPr lang="en-US" dirty="0" smtClean="0"/>
              <a:t>System issues</a:t>
            </a:r>
          </a:p>
          <a:p>
            <a:pPr lvl="1"/>
            <a:r>
              <a:rPr lang="en-US" dirty="0" smtClean="0"/>
              <a:t>User Utility</a:t>
            </a:r>
          </a:p>
          <a:p>
            <a:pPr lvl="1"/>
            <a:r>
              <a:rPr lang="en-US" dirty="0" smtClean="0"/>
              <a:t>Refining a deployed system</a:t>
            </a:r>
          </a:p>
          <a:p>
            <a:r>
              <a:rPr lang="en-US" dirty="0" smtClean="0"/>
              <a:t>Results Snippets</a:t>
            </a:r>
          </a:p>
          <a:p>
            <a:pPr lvl="1"/>
            <a:r>
              <a:rPr lang="en-US" dirty="0" smtClean="0"/>
              <a:t>Generating high quality result snippets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Information Retrieval System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Evaluation tools:</a:t>
            </a:r>
          </a:p>
          <a:p>
            <a:pPr lvl="1"/>
            <a:r>
              <a:rPr lang="en-US" dirty="0" smtClean="0"/>
              <a:t>Document Collection</a:t>
            </a:r>
          </a:p>
          <a:p>
            <a:pPr lvl="1"/>
            <a:r>
              <a:rPr lang="en-US" dirty="0" smtClean="0"/>
              <a:t>Test Suite (queries)</a:t>
            </a:r>
          </a:p>
          <a:p>
            <a:pPr lvl="1"/>
            <a:r>
              <a:rPr lang="en-US" dirty="0" smtClean="0"/>
              <a:t>Relevance judgments (binary - relevant or not)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Relevance </a:t>
            </a:r>
          </a:p>
          <a:p>
            <a:pPr lvl="1"/>
            <a:r>
              <a:rPr lang="en-US" dirty="0" smtClean="0"/>
              <a:t>Binary classification </a:t>
            </a:r>
          </a:p>
          <a:p>
            <a:pPr lvl="2"/>
            <a:r>
              <a:rPr lang="en-US" dirty="0" smtClean="0"/>
              <a:t>Called as Gold standard / Ground truth Judgment of relevance</a:t>
            </a:r>
          </a:p>
          <a:p>
            <a:pPr lvl="1"/>
            <a:r>
              <a:rPr lang="en-US" dirty="0" smtClean="0"/>
              <a:t>With respect to information need (not based on query)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IR system evaluation – Thumb rule</a:t>
            </a:r>
          </a:p>
          <a:p>
            <a:pPr lvl="1"/>
            <a:r>
              <a:rPr lang="en-US" dirty="0" smtClean="0"/>
              <a:t>No parameter should be tuned specific to test suite workload.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test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CRANFIELD Collection</a:t>
            </a:r>
          </a:p>
          <a:p>
            <a:pPr lvl="1"/>
            <a:r>
              <a:rPr lang="en-US" sz="2000" dirty="0" smtClean="0"/>
              <a:t>Too small, suited for elementary pilot experiments</a:t>
            </a:r>
          </a:p>
          <a:p>
            <a:pPr lvl="1"/>
            <a:r>
              <a:rPr lang="en-US" sz="2000" dirty="0" smtClean="0"/>
              <a:t>1398 aerodynamic journal articles, 225 queries and relevance judgment</a:t>
            </a:r>
          </a:p>
          <a:p>
            <a:r>
              <a:rPr lang="en-US" dirty="0" smtClean="0"/>
              <a:t>TREC – Text Retrieval Conference</a:t>
            </a:r>
          </a:p>
          <a:p>
            <a:pPr lvl="1"/>
            <a:r>
              <a:rPr lang="en-US" sz="2000" dirty="0" smtClean="0"/>
              <a:t>Large and range of different collections</a:t>
            </a:r>
          </a:p>
          <a:p>
            <a:pPr lvl="1"/>
            <a:r>
              <a:rPr lang="en-US" sz="2000" dirty="0" smtClean="0"/>
              <a:t>No Exhaustive relevance judgments</a:t>
            </a:r>
          </a:p>
          <a:p>
            <a:r>
              <a:rPr lang="en-US" dirty="0" smtClean="0"/>
              <a:t>GOV</a:t>
            </a:r>
            <a:r>
              <a:rPr lang="en-US" baseline="-25000" dirty="0" smtClean="0"/>
              <a:t>2</a:t>
            </a:r>
          </a:p>
          <a:p>
            <a:pPr lvl="1"/>
            <a:r>
              <a:rPr lang="en-US" sz="2000" dirty="0" smtClean="0"/>
              <a:t>One of the largest web collection available for research purpose (25Million documents)</a:t>
            </a:r>
          </a:p>
          <a:p>
            <a:r>
              <a:rPr lang="en-US" dirty="0" smtClean="0"/>
              <a:t>NTCIR – NII Test collections for IR systems</a:t>
            </a:r>
            <a:endParaRPr lang="en-US" baseline="-25000" dirty="0" smtClean="0"/>
          </a:p>
          <a:p>
            <a:pPr lvl="1"/>
            <a:r>
              <a:rPr lang="en-US" sz="2000" dirty="0" smtClean="0"/>
              <a:t>Focuses on cross-language information retrieval</a:t>
            </a:r>
          </a:p>
          <a:p>
            <a:pPr lvl="1">
              <a:buNone/>
            </a:pPr>
            <a:endParaRPr lang="en-US" sz="2000" dirty="0" smtClean="0"/>
          </a:p>
          <a:p>
            <a:pPr lvl="1"/>
            <a:endParaRPr 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test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CLEF – Cross Language Evaluation Forum</a:t>
            </a:r>
          </a:p>
          <a:p>
            <a:pPr lvl="1"/>
            <a:r>
              <a:rPr lang="en-US" sz="2000" dirty="0" smtClean="0"/>
              <a:t>Centered on European languages and cross-language information retrieval</a:t>
            </a:r>
          </a:p>
          <a:p>
            <a:r>
              <a:rPr lang="en-US" dirty="0" smtClean="0"/>
              <a:t>REUTERS</a:t>
            </a:r>
          </a:p>
          <a:p>
            <a:pPr lvl="1"/>
            <a:r>
              <a:rPr lang="en-US" sz="2000" dirty="0" smtClean="0"/>
              <a:t>Reuters-21578 =&gt; news articles</a:t>
            </a:r>
          </a:p>
          <a:p>
            <a:pPr lvl="1"/>
            <a:r>
              <a:rPr lang="en-US" sz="2000" dirty="0" smtClean="0"/>
              <a:t>Reuters Corpus Volume 1 (RCV1) =&gt; 806791 documents</a:t>
            </a:r>
          </a:p>
          <a:p>
            <a:r>
              <a:rPr lang="en-US" dirty="0" smtClean="0"/>
              <a:t>20 NEWSGROUPS</a:t>
            </a:r>
            <a:endParaRPr lang="en-US" baseline="-25000" dirty="0" smtClean="0"/>
          </a:p>
          <a:p>
            <a:pPr lvl="1"/>
            <a:r>
              <a:rPr lang="en-US" sz="2000" dirty="0" smtClean="0"/>
              <a:t>Widely used text classification collection (18941 articles)</a:t>
            </a:r>
          </a:p>
          <a:p>
            <a:pPr lvl="1">
              <a:buNone/>
            </a:pPr>
            <a:endParaRPr lang="en-US" sz="2000" dirty="0" smtClean="0"/>
          </a:p>
          <a:p>
            <a:pPr lvl="1"/>
            <a:endParaRPr lang="en-US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 of Unranked Retrieval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Precision </a:t>
            </a:r>
          </a:p>
          <a:p>
            <a:pPr lvl="1"/>
            <a:r>
              <a:rPr lang="en-US" dirty="0" smtClean="0"/>
              <a:t>The fraction of retrieved documents that are relevant</a:t>
            </a:r>
          </a:p>
          <a:p>
            <a:r>
              <a:rPr lang="en-US" dirty="0" smtClean="0"/>
              <a:t>Recall</a:t>
            </a:r>
          </a:p>
          <a:p>
            <a:pPr lvl="1"/>
            <a:r>
              <a:rPr lang="en-US" dirty="0" smtClean="0"/>
              <a:t>The fraction of relevant documents that are retrieved.</a:t>
            </a:r>
          </a:p>
          <a:p>
            <a:pPr lvl="1"/>
            <a:endParaRPr lang="en-US" dirty="0"/>
          </a:p>
        </p:txBody>
      </p:sp>
      <p:pic>
        <p:nvPicPr>
          <p:cNvPr id="4" name="Picture 3" descr="C:\Users\Laxman\AppData\Local\Microsoft\Windows\Temporary Internet Files\Content.Word\IMG_0149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592782"/>
            <a:ext cx="5943600" cy="2265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Efficient Scoring and Ranking</a:t>
            </a:r>
          </a:p>
          <a:p>
            <a:pPr lvl="1"/>
            <a:r>
              <a:rPr lang="en-US" sz="1600" dirty="0" smtClean="0"/>
              <a:t>Inexact top K document retrieval </a:t>
            </a:r>
          </a:p>
          <a:p>
            <a:pPr lvl="1"/>
            <a:r>
              <a:rPr lang="en-US" sz="1600" dirty="0" smtClean="0"/>
              <a:t>Index elimination</a:t>
            </a:r>
          </a:p>
          <a:p>
            <a:pPr lvl="1"/>
            <a:r>
              <a:rPr lang="en-US" sz="1600" dirty="0" smtClean="0"/>
              <a:t>Champion lists</a:t>
            </a:r>
          </a:p>
          <a:p>
            <a:pPr lvl="1"/>
            <a:r>
              <a:rPr lang="en-US" sz="1600" dirty="0" smtClean="0"/>
              <a:t>Static Quality scores and Ordering</a:t>
            </a:r>
          </a:p>
          <a:p>
            <a:pPr lvl="1"/>
            <a:r>
              <a:rPr lang="en-US" sz="1600" dirty="0" smtClean="0"/>
              <a:t>Impact Ordering</a:t>
            </a:r>
          </a:p>
          <a:p>
            <a:pPr lvl="1"/>
            <a:r>
              <a:rPr lang="en-US" sz="1600" dirty="0" smtClean="0"/>
              <a:t>Cluster Pruning</a:t>
            </a:r>
          </a:p>
          <a:p>
            <a:r>
              <a:rPr lang="en-US" dirty="0" smtClean="0"/>
              <a:t>Components of an Information Retrieval System</a:t>
            </a:r>
          </a:p>
          <a:p>
            <a:pPr lvl="1"/>
            <a:r>
              <a:rPr lang="en-US" sz="1600" dirty="0" smtClean="0"/>
              <a:t>Tiered Indexes</a:t>
            </a:r>
          </a:p>
          <a:p>
            <a:pPr lvl="1"/>
            <a:r>
              <a:rPr lang="en-US" sz="1600" dirty="0" smtClean="0"/>
              <a:t>Query Term Proximity</a:t>
            </a:r>
          </a:p>
          <a:p>
            <a:pPr lvl="1"/>
            <a:r>
              <a:rPr lang="en-US" sz="1600" dirty="0" smtClean="0"/>
              <a:t>Designing and Parsing Scoring Functions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ranked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 of considering both recall and precision</a:t>
            </a:r>
          </a:p>
          <a:p>
            <a:pPr lvl="1"/>
            <a:r>
              <a:rPr lang="en-US" dirty="0" smtClean="0"/>
              <a:t>Typical web surfers worry about precision</a:t>
            </a:r>
          </a:p>
          <a:p>
            <a:pPr lvl="1"/>
            <a:r>
              <a:rPr lang="en-US" dirty="0" smtClean="0"/>
              <a:t>Legal Assistants and Intelligent analysts worry about recall</a:t>
            </a:r>
          </a:p>
          <a:p>
            <a:r>
              <a:rPr lang="en-US" dirty="0" smtClean="0"/>
              <a:t>F-Measure</a:t>
            </a:r>
          </a:p>
          <a:p>
            <a:pPr lvl="1"/>
            <a:r>
              <a:rPr lang="en-US" dirty="0" smtClean="0"/>
              <a:t>A single measure trades off both.</a:t>
            </a: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5181600"/>
            <a:ext cx="54673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5943600"/>
            <a:ext cx="3124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600200"/>
            <a:ext cx="6096000" cy="4249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 of Ranked retrieval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are ordered =&gt; top K results.</a:t>
            </a:r>
          </a:p>
          <a:p>
            <a:r>
              <a:rPr lang="en-US" dirty="0" smtClean="0"/>
              <a:t>Precision-Recall curve</a:t>
            </a:r>
          </a:p>
          <a:p>
            <a:endParaRPr lang="en-US" dirty="0"/>
          </a:p>
        </p:txBody>
      </p:sp>
      <p:pic>
        <p:nvPicPr>
          <p:cNvPr id="4" name="Picture 3" descr="C:\Users\Laxman\AppData\Local\Microsoft\Windows\Temporary Internet Files\Content.Word\IMG_0155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743200"/>
            <a:ext cx="5943600" cy="3889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 of Ranked retrieval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Eleven Point Interpolated average precision</a:t>
            </a:r>
          </a:p>
          <a:p>
            <a:pPr lvl="1"/>
            <a:r>
              <a:rPr lang="en-US" dirty="0" smtClean="0"/>
              <a:t>For each information need precision is measured in a 11 point scale 0.0, 0.1 …. 1.0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C:\Users\Laxman\AppData\Local\Microsoft\Windows\Temporary Internet Files\Content.Word\IMG_0157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200400"/>
            <a:ext cx="4572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200400"/>
            <a:ext cx="40576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Common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MAP (Mean Average Precision)</a:t>
            </a:r>
          </a:p>
          <a:p>
            <a:pPr lvl="1"/>
            <a:r>
              <a:rPr lang="en-US" sz="2400" dirty="0" smtClean="0"/>
              <a:t>Provides a single figure measure across recall levels</a:t>
            </a:r>
          </a:p>
          <a:p>
            <a:r>
              <a:rPr lang="en-US" dirty="0" smtClean="0"/>
              <a:t>PRECISION at K</a:t>
            </a:r>
          </a:p>
          <a:p>
            <a:pPr lvl="1"/>
            <a:r>
              <a:rPr lang="en-US" sz="2400" dirty="0" smtClean="0"/>
              <a:t>Calculates for top K pages of results</a:t>
            </a:r>
          </a:p>
          <a:p>
            <a:r>
              <a:rPr lang="en-US" dirty="0" smtClean="0"/>
              <a:t>R – PRECISION</a:t>
            </a:r>
          </a:p>
          <a:p>
            <a:pPr lvl="1"/>
            <a:r>
              <a:rPr lang="en-US" sz="2400" dirty="0" smtClean="0"/>
              <a:t>Has a known relevant document set (R)</a:t>
            </a:r>
          </a:p>
          <a:p>
            <a:r>
              <a:rPr lang="en-US" dirty="0" smtClean="0"/>
              <a:t>ROC (Receiver Operating characteristics) Curve</a:t>
            </a:r>
          </a:p>
          <a:p>
            <a:pPr lvl="1"/>
            <a:r>
              <a:rPr lang="en-US" sz="2400" dirty="0" smtClean="0"/>
              <a:t>True positive rate Vs False positive rate curve</a:t>
            </a:r>
          </a:p>
          <a:p>
            <a:r>
              <a:rPr lang="en-US" dirty="0" smtClean="0"/>
              <a:t>Cumulative Gain and Normalized Discounted CG</a:t>
            </a:r>
            <a:r>
              <a:rPr lang="en-US" sz="2400" dirty="0" smtClean="0"/>
              <a:t>T</a:t>
            </a:r>
          </a:p>
          <a:p>
            <a:pPr lvl="1"/>
            <a:r>
              <a:rPr lang="en-US" sz="2000" dirty="0" smtClean="0"/>
              <a:t>Designed for situations of non-binary notions of relevance</a:t>
            </a:r>
          </a:p>
          <a:p>
            <a:pPr lvl="1"/>
            <a:r>
              <a:rPr lang="en-US" sz="2000" dirty="0" smtClean="0"/>
              <a:t>Used only on top K results </a:t>
            </a:r>
          </a:p>
          <a:p>
            <a:pPr lvl="1"/>
            <a:r>
              <a:rPr lang="en-US" sz="2000" dirty="0" smtClean="0"/>
              <a:t>Increase adoption on machine learning based ranking systems</a:t>
            </a:r>
          </a:p>
          <a:p>
            <a:pPr lvl="1"/>
            <a:endParaRPr 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Assessing Relevance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Information needs should not be random</a:t>
            </a:r>
          </a:p>
          <a:p>
            <a:pPr lvl="1"/>
            <a:r>
              <a:rPr lang="en-US" dirty="0" smtClean="0"/>
              <a:t>Designed by domain experts</a:t>
            </a:r>
          </a:p>
          <a:p>
            <a:r>
              <a:rPr lang="en-US" dirty="0" smtClean="0"/>
              <a:t>Pooling</a:t>
            </a:r>
          </a:p>
          <a:p>
            <a:pPr lvl="1"/>
            <a:r>
              <a:rPr lang="en-US" dirty="0" smtClean="0"/>
              <a:t>For large collections, only top K results from different systems are relevance assessed</a:t>
            </a:r>
          </a:p>
          <a:p>
            <a:r>
              <a:rPr lang="en-US" dirty="0" smtClean="0"/>
              <a:t>Relevance Assessment</a:t>
            </a:r>
          </a:p>
          <a:p>
            <a:pPr lvl="1"/>
            <a:r>
              <a:rPr lang="en-US" dirty="0" smtClean="0"/>
              <a:t>Manual process, time consuming, expensive</a:t>
            </a:r>
          </a:p>
          <a:p>
            <a:pPr lvl="1"/>
            <a:r>
              <a:rPr lang="en-US" dirty="0" smtClean="0"/>
              <a:t>Human assessments are idiosyncratic</a:t>
            </a:r>
          </a:p>
          <a:p>
            <a:pPr lvl="1"/>
            <a:r>
              <a:rPr lang="en-US" dirty="0" smtClean="0"/>
              <a:t>Kappa Statistic =&gt; Measure of agreement between judges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C:\Users\Laxman\AppData\Local\Microsoft\Windows\Temporary Internet Files\Content.Word\IMG_0161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5715000"/>
            <a:ext cx="5410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Assessing Relevance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P(A) = Portion of the times judges agreed</a:t>
            </a:r>
          </a:p>
          <a:p>
            <a:r>
              <a:rPr lang="en-US" sz="2400" dirty="0" smtClean="0"/>
              <a:t>P(E) = Portion of the times they are expected to agree</a:t>
            </a:r>
          </a:p>
          <a:p>
            <a:r>
              <a:rPr lang="en-US" sz="2400" dirty="0" smtClean="0"/>
              <a:t>0.8 – good agreement</a:t>
            </a:r>
          </a:p>
          <a:p>
            <a:r>
              <a:rPr lang="en-US" sz="2400" dirty="0" smtClean="0"/>
              <a:t>0.67 – 0.8 Fair</a:t>
            </a:r>
          </a:p>
          <a:p>
            <a:r>
              <a:rPr lang="en-US" sz="2400" dirty="0" smtClean="0"/>
              <a:t>&lt;0.67 – Dubious 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219200"/>
            <a:ext cx="601980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Quality and User 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satisfied is each user with the results ?</a:t>
            </a:r>
          </a:p>
          <a:p>
            <a:r>
              <a:rPr lang="en-US" dirty="0" smtClean="0"/>
              <a:t>User studies =&gt; Standard way to measure human satisfaction</a:t>
            </a:r>
          </a:p>
          <a:p>
            <a:pPr lvl="1"/>
            <a:r>
              <a:rPr lang="en-US" dirty="0" smtClean="0"/>
              <a:t>Objective (Score)</a:t>
            </a:r>
          </a:p>
          <a:p>
            <a:pPr lvl="1"/>
            <a:r>
              <a:rPr lang="en-US" dirty="0" smtClean="0"/>
              <a:t>Subjective (Comments)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1.System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Practical benchmarks to rate IR system (beyond retrieval quality)</a:t>
            </a:r>
          </a:p>
          <a:p>
            <a:pPr lvl="1"/>
            <a:r>
              <a:rPr lang="en-US" dirty="0" smtClean="0"/>
              <a:t>How fast does it index ?</a:t>
            </a:r>
          </a:p>
          <a:p>
            <a:pPr lvl="1"/>
            <a:r>
              <a:rPr lang="en-US" dirty="0" smtClean="0"/>
              <a:t>How fast does it search ?</a:t>
            </a:r>
          </a:p>
          <a:p>
            <a:pPr lvl="1"/>
            <a:r>
              <a:rPr lang="en-US" dirty="0" smtClean="0"/>
              <a:t>How expressive is its query language ?</a:t>
            </a:r>
          </a:p>
          <a:p>
            <a:pPr lvl="1"/>
            <a:r>
              <a:rPr lang="en-US" dirty="0" smtClean="0"/>
              <a:t>How fast is it complex queries ?</a:t>
            </a:r>
          </a:p>
          <a:p>
            <a:pPr lvl="1"/>
            <a:r>
              <a:rPr lang="en-US" dirty="0" smtClean="0"/>
              <a:t>How large / how broad is its document collection ?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2.User 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Quantifying user happiness </a:t>
            </a:r>
          </a:p>
          <a:p>
            <a:pPr lvl="1"/>
            <a:r>
              <a:rPr lang="en-US" sz="2000" dirty="0" smtClean="0"/>
              <a:t> Based on relevance, speed &amp; UI</a:t>
            </a:r>
          </a:p>
          <a:p>
            <a:r>
              <a:rPr lang="en-US" sz="2800" dirty="0" smtClean="0"/>
              <a:t>Web Search Engine </a:t>
            </a:r>
          </a:p>
          <a:p>
            <a:pPr lvl="1"/>
            <a:r>
              <a:rPr lang="en-US" sz="2000" dirty="0" smtClean="0"/>
              <a:t>Happy Search users are those who find what they want</a:t>
            </a:r>
          </a:p>
          <a:p>
            <a:pPr lvl="1"/>
            <a:r>
              <a:rPr lang="en-US" sz="2000" dirty="0" smtClean="0"/>
              <a:t>Effective metric -&gt; rate of return users.</a:t>
            </a:r>
          </a:p>
          <a:p>
            <a:r>
              <a:rPr lang="en-US" sz="2800" dirty="0" smtClean="0"/>
              <a:t>Enterprise Search Engine </a:t>
            </a:r>
          </a:p>
          <a:p>
            <a:pPr lvl="1"/>
            <a:r>
              <a:rPr lang="en-US" sz="2000" dirty="0" smtClean="0"/>
              <a:t>Intranet search</a:t>
            </a:r>
          </a:p>
          <a:p>
            <a:pPr lvl="1"/>
            <a:r>
              <a:rPr lang="en-US" sz="2000" dirty="0" smtClean="0"/>
              <a:t>Productivity =&gt; How much time user spend to find the information they need ?</a:t>
            </a:r>
          </a:p>
          <a:p>
            <a:pPr lvl="1"/>
            <a:r>
              <a:rPr lang="en-US" sz="2000" dirty="0" smtClean="0"/>
              <a:t>Security &amp; Access Control</a:t>
            </a:r>
          </a:p>
          <a:p>
            <a:r>
              <a:rPr lang="en-US" sz="2800" dirty="0" smtClean="0"/>
              <a:t>Measuring User Happiness</a:t>
            </a:r>
          </a:p>
          <a:p>
            <a:pPr lvl="1"/>
            <a:r>
              <a:rPr lang="en-US" sz="2000" dirty="0" smtClean="0"/>
              <a:t>Elusive</a:t>
            </a:r>
          </a:p>
          <a:p>
            <a:pPr lvl="1"/>
            <a:r>
              <a:rPr lang="en-US" sz="2000" dirty="0" smtClean="0"/>
              <a:t>Standard &amp; direct way =&gt; to run user studies</a:t>
            </a:r>
          </a:p>
          <a:p>
            <a:pPr lvl="2"/>
            <a:r>
              <a:rPr lang="en-US" sz="1900" dirty="0" smtClean="0"/>
              <a:t>Time consuming &amp; expensive</a:t>
            </a:r>
          </a:p>
          <a:p>
            <a:pPr lvl="2"/>
            <a:r>
              <a:rPr lang="en-US" sz="1900" dirty="0" smtClean="0"/>
              <a:t>Expertise is required to design the studies and interpret the results</a:t>
            </a:r>
            <a:endParaRPr lang="en-US" sz="30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 Space Scoring and Query Operator Interaction</a:t>
            </a:r>
          </a:p>
          <a:p>
            <a:pPr lvl="1"/>
            <a:r>
              <a:rPr lang="en-US" sz="1600" dirty="0" smtClean="0"/>
              <a:t>Boolean Retrieval</a:t>
            </a:r>
          </a:p>
          <a:p>
            <a:pPr lvl="1"/>
            <a:r>
              <a:rPr lang="en-US" sz="1600" dirty="0" smtClean="0"/>
              <a:t>Wildcard Queries </a:t>
            </a:r>
          </a:p>
          <a:p>
            <a:pPr lvl="1"/>
            <a:r>
              <a:rPr lang="en-US" sz="1600" dirty="0" smtClean="0"/>
              <a:t>Phrase Queries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Refining a Deployed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Deploying variant versions of the system	- Record and compare measure that are indicative of user satisfaction.</a:t>
            </a:r>
          </a:p>
          <a:p>
            <a:r>
              <a:rPr lang="en-US" dirty="0" smtClean="0"/>
              <a:t>A/B Testing</a:t>
            </a:r>
          </a:p>
          <a:p>
            <a:pPr lvl="1"/>
            <a:r>
              <a:rPr lang="en-US" dirty="0" smtClean="0"/>
              <a:t>Running a bunch of single variable tests (either sequence or parallel)</a:t>
            </a:r>
          </a:p>
          <a:p>
            <a:pPr lvl="1"/>
            <a:r>
              <a:rPr lang="en-US" dirty="0" smtClean="0"/>
              <a:t>Precisely only one parameter is changed</a:t>
            </a:r>
          </a:p>
          <a:p>
            <a:pPr lvl="1"/>
            <a:r>
              <a:rPr lang="en-US" dirty="0" smtClean="0"/>
              <a:t>Advantages : Easy to deploy, cheap to gauge the effect of changes</a:t>
            </a:r>
          </a:p>
          <a:p>
            <a:r>
              <a:rPr lang="en-US" dirty="0" smtClean="0"/>
              <a:t>Click-through log analysis or Click-Stream Mining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Present results list that will be informative to the user</a:t>
            </a:r>
          </a:p>
          <a:p>
            <a:pPr lvl="1"/>
            <a:r>
              <a:rPr lang="en-US" dirty="0" smtClean="0"/>
              <a:t>The user can do final ranking himself</a:t>
            </a:r>
          </a:p>
          <a:p>
            <a:pPr lvl="1"/>
            <a:r>
              <a:rPr lang="en-US" dirty="0" smtClean="0"/>
              <a:t>Standard way to provide snippets / short summary</a:t>
            </a:r>
          </a:p>
          <a:p>
            <a:r>
              <a:rPr lang="en-US" dirty="0" smtClean="0"/>
              <a:t>Static Summary</a:t>
            </a:r>
          </a:p>
          <a:p>
            <a:pPr lvl="1"/>
            <a:r>
              <a:rPr lang="en-US" dirty="0" smtClean="0"/>
              <a:t>Generated at index time (query independent)</a:t>
            </a:r>
          </a:p>
          <a:p>
            <a:r>
              <a:rPr lang="en-US" dirty="0" smtClean="0"/>
              <a:t>Dynamic Summary</a:t>
            </a:r>
          </a:p>
          <a:p>
            <a:pPr lvl="1"/>
            <a:r>
              <a:rPr lang="en-US" dirty="0" smtClean="0"/>
              <a:t>Generated at query time (query dependent)</a:t>
            </a:r>
          </a:p>
          <a:p>
            <a:pPr lvl="1"/>
            <a:r>
              <a:rPr lang="en-US" dirty="0" smtClean="0"/>
              <a:t>Tries to explain why this particular document is presented for the current query</a:t>
            </a:r>
          </a:p>
          <a:p>
            <a:pPr lvl="1"/>
            <a:r>
              <a:rPr lang="en-US" dirty="0" smtClean="0"/>
              <a:t>KWIC (Key Word In Context) snippets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Scoring and 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Unit vector V(q) has only two non-zero components</a:t>
            </a:r>
          </a:p>
          <a:p>
            <a:pPr marL="228600" indent="-228600">
              <a:buAutoNum type="arabicParenR"/>
            </a:pPr>
            <a:r>
              <a:rPr lang="en-US" dirty="0" smtClean="0"/>
              <a:t>In the absence of weighting for query terms, the nonzero components are equal.</a:t>
            </a:r>
          </a:p>
          <a:p>
            <a:endParaRPr lang="en-US" dirty="0" smtClean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Query : </a:t>
            </a:r>
            <a:r>
              <a:rPr lang="en-US" i="1" dirty="0" smtClean="0"/>
              <a:t>jealous gossip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Efficient Scoring and 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Interested in Relative scores of the documents in the collection</a:t>
            </a:r>
          </a:p>
          <a:p>
            <a:r>
              <a:rPr lang="en-US" dirty="0" smtClean="0"/>
              <a:t>Enough to compute V(q). v(d) </a:t>
            </a:r>
          </a:p>
          <a:p>
            <a:pPr lvl="1"/>
            <a:r>
              <a:rPr lang="en-US" sz="2400" dirty="0" smtClean="0"/>
              <a:t>Weighted sum of the query terms in the document</a:t>
            </a:r>
          </a:p>
          <a:p>
            <a:r>
              <a:rPr lang="en-US" dirty="0" smtClean="0"/>
              <a:t>Algorithm</a:t>
            </a:r>
          </a:p>
          <a:p>
            <a:pPr lvl="1"/>
            <a:r>
              <a:rPr lang="en-US" sz="2000" dirty="0" smtClean="0"/>
              <a:t>Computes score for every document in the posting of any query terms (#results (J) &lt;&lt; N).</a:t>
            </a:r>
          </a:p>
          <a:p>
            <a:pPr lvl="1"/>
            <a:r>
              <a:rPr lang="en-US" sz="2000" dirty="0" smtClean="0"/>
              <a:t>Pick the top K documents (Typically K &gt;&gt; J)</a:t>
            </a:r>
          </a:p>
          <a:p>
            <a:pPr lvl="2"/>
            <a:r>
              <a:rPr lang="en-US" sz="1600" dirty="0" smtClean="0"/>
              <a:t>No need to sort the results =&gt; J * log J</a:t>
            </a:r>
          </a:p>
          <a:p>
            <a:pPr lvl="2"/>
            <a:r>
              <a:rPr lang="en-US" sz="1600" dirty="0" smtClean="0"/>
              <a:t>Use a Priority Queue / heap</a:t>
            </a:r>
          </a:p>
          <a:p>
            <a:pPr lvl="3"/>
            <a:r>
              <a:rPr lang="en-US" sz="1200" dirty="0" smtClean="0"/>
              <a:t>2J comparisons for heap Comparison</a:t>
            </a:r>
          </a:p>
          <a:p>
            <a:pPr lvl="3"/>
            <a:r>
              <a:rPr lang="en-US" sz="1200" dirty="0" smtClean="0"/>
              <a:t>K * log J comparisons for  retrieving top K documents</a:t>
            </a:r>
          </a:p>
          <a:p>
            <a:pPr lvl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Efficient Scoring and 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lvl="1"/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219200"/>
            <a:ext cx="7539038" cy="455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6172200"/>
            <a:ext cx="7010400" cy="59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Inexact top K document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Aim: </a:t>
            </a:r>
          </a:p>
          <a:p>
            <a:pPr lvl="1"/>
            <a:r>
              <a:rPr lang="en-US" sz="2000" dirty="0" smtClean="0"/>
              <a:t>To produce (</a:t>
            </a:r>
            <a:r>
              <a:rPr lang="en-US" sz="2000" i="1" dirty="0" smtClean="0"/>
              <a:t>likely</a:t>
            </a:r>
            <a:r>
              <a:rPr lang="en-US" sz="2000" dirty="0" smtClean="0"/>
              <a:t> to be among) top K documents &amp; lower the cost of computing</a:t>
            </a:r>
          </a:p>
          <a:p>
            <a:pPr lvl="1"/>
            <a:r>
              <a:rPr lang="en-US" sz="2000" dirty="0" smtClean="0"/>
              <a:t>Without materially altering user’s perceived top K results</a:t>
            </a:r>
            <a:endParaRPr lang="en-US" dirty="0" smtClean="0"/>
          </a:p>
          <a:p>
            <a:r>
              <a:rPr lang="en-US" dirty="0" smtClean="0"/>
              <a:t>Heuristics are applied to retrieve </a:t>
            </a:r>
            <a:r>
              <a:rPr lang="en-US" i="1" dirty="0" smtClean="0"/>
              <a:t>likely</a:t>
            </a:r>
            <a:r>
              <a:rPr lang="en-US" dirty="0" smtClean="0"/>
              <a:t> top K documents</a:t>
            </a:r>
          </a:p>
          <a:p>
            <a:r>
              <a:rPr lang="en-US" dirty="0" smtClean="0"/>
              <a:t>Principal cost in finding cosine similarity is reduced and thus the final Selection cost.</a:t>
            </a:r>
          </a:p>
          <a:p>
            <a:r>
              <a:rPr lang="en-US" dirty="0" smtClean="0"/>
              <a:t>Step-1: </a:t>
            </a:r>
            <a:r>
              <a:rPr lang="en-US" sz="2400" dirty="0" smtClean="0"/>
              <a:t>Find the set A of contenders K &lt; |A| &lt;&lt; N</a:t>
            </a:r>
            <a:endParaRPr lang="en-US" dirty="0" smtClean="0"/>
          </a:p>
          <a:p>
            <a:r>
              <a:rPr lang="en-US" smtClean="0"/>
              <a:t>Step-2: </a:t>
            </a:r>
            <a:r>
              <a:rPr lang="en-US" sz="2400" dirty="0" smtClean="0"/>
              <a:t>Return K top-scoring documents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Index Elimination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Heuristics: </a:t>
            </a:r>
          </a:p>
          <a:p>
            <a:pPr lvl="1"/>
            <a:r>
              <a:rPr lang="en-US" sz="2400" dirty="0" smtClean="0"/>
              <a:t>Consider only the documents containing at least one query term</a:t>
            </a:r>
          </a:p>
          <a:p>
            <a:pPr lvl="1"/>
            <a:r>
              <a:rPr lang="en-US" sz="2400" dirty="0" smtClean="0"/>
              <a:t>Consider only the documents containing terms whose </a:t>
            </a:r>
            <a:r>
              <a:rPr lang="en-US" sz="2400" i="1" dirty="0" err="1" smtClean="0"/>
              <a:t>idf</a:t>
            </a:r>
            <a:r>
              <a:rPr lang="en-US" sz="2400" i="1" dirty="0" smtClean="0"/>
              <a:t> </a:t>
            </a:r>
            <a:r>
              <a:rPr lang="en-US" sz="2400" dirty="0" smtClean="0"/>
              <a:t>exceeds a preset threshold.</a:t>
            </a:r>
          </a:p>
          <a:p>
            <a:pPr lvl="1"/>
            <a:r>
              <a:rPr lang="en-US" sz="2400" dirty="0" smtClean="0"/>
              <a:t>Consider only documents that contain many (or all) query terms</a:t>
            </a:r>
          </a:p>
          <a:p>
            <a:pPr lvl="2"/>
            <a:r>
              <a:rPr lang="en-US" u="sng" dirty="0" smtClean="0"/>
              <a:t>Potential problem : </a:t>
            </a:r>
            <a:r>
              <a:rPr lang="en-US" dirty="0" smtClean="0"/>
              <a:t>May end up with fewer than K candidate documents in the output.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3811</Words>
  <Application>Microsoft Office PowerPoint</Application>
  <PresentationFormat>On-screen Show (4:3)</PresentationFormat>
  <Paragraphs>514</Paragraphs>
  <Slides>41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Introduction to Information Retrieval</vt:lpstr>
      <vt:lpstr>Computing Scores in a Complete Search System</vt:lpstr>
      <vt:lpstr>Outline</vt:lpstr>
      <vt:lpstr>Outline</vt:lpstr>
      <vt:lpstr>Efficient Scoring and Ranking</vt:lpstr>
      <vt:lpstr>Efficient Scoring and Ranking</vt:lpstr>
      <vt:lpstr>Efficient Scoring and Ranking</vt:lpstr>
      <vt:lpstr>1. Inexact top K document retrieval</vt:lpstr>
      <vt:lpstr>2. Index Elimination</vt:lpstr>
      <vt:lpstr>3. Champion Lists</vt:lpstr>
      <vt:lpstr>4. Static Quality Scores and Ordering</vt:lpstr>
      <vt:lpstr>5. Impact Ordering</vt:lpstr>
      <vt:lpstr>6. Cluster Pruning</vt:lpstr>
      <vt:lpstr>6. Cluster Pruning</vt:lpstr>
      <vt:lpstr>Components of an Information  Retrieval System</vt:lpstr>
      <vt:lpstr>1. Tiered Indexes</vt:lpstr>
      <vt:lpstr>2. Query Term Proximity</vt:lpstr>
      <vt:lpstr>3. Designing parsing and scoring functions</vt:lpstr>
      <vt:lpstr>A Complete Search System </vt:lpstr>
      <vt:lpstr>Vector Space Scoring and Query Operator interaction</vt:lpstr>
      <vt:lpstr>1. Boolean Retrieval</vt:lpstr>
      <vt:lpstr>2. Wildcard queries</vt:lpstr>
      <vt:lpstr>3. Phrase queries</vt:lpstr>
      <vt:lpstr>Evaluation in Information Retrieval</vt:lpstr>
      <vt:lpstr>Outline</vt:lpstr>
      <vt:lpstr>Information Retrieval System Evaluation</vt:lpstr>
      <vt:lpstr>Standard test Collections</vt:lpstr>
      <vt:lpstr>Standard test Collections</vt:lpstr>
      <vt:lpstr>Evaluation of Unranked Retrieval Sets</vt:lpstr>
      <vt:lpstr>Evaluation of ranked results</vt:lpstr>
      <vt:lpstr>Slide 31</vt:lpstr>
      <vt:lpstr>Evaluation of Ranked retrieval Results</vt:lpstr>
      <vt:lpstr>Evaluation of Ranked retrieval Results</vt:lpstr>
      <vt:lpstr>Other Common Measures</vt:lpstr>
      <vt:lpstr>Assessing Relevance</vt:lpstr>
      <vt:lpstr>Assessing Relevance</vt:lpstr>
      <vt:lpstr>System Quality and User Utility</vt:lpstr>
      <vt:lpstr>1.System Issues</vt:lpstr>
      <vt:lpstr>2.User Utility</vt:lpstr>
      <vt:lpstr>Refining a Deployed System</vt:lpstr>
      <vt:lpstr>Result Snippets</vt:lpstr>
    </vt:vector>
  </TitlesOfParts>
  <Company>Unilever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Information Retrieval</dc:title>
  <dc:creator>Laxman</dc:creator>
  <cp:lastModifiedBy>Laxman</cp:lastModifiedBy>
  <cp:revision>55</cp:revision>
  <dcterms:created xsi:type="dcterms:W3CDTF">2012-03-02T12:30:55Z</dcterms:created>
  <dcterms:modified xsi:type="dcterms:W3CDTF">2012-03-13T16:54:22Z</dcterms:modified>
</cp:coreProperties>
</file>