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258" r:id="rId3"/>
    <p:sldId id="260" r:id="rId4"/>
    <p:sldId id="259" r:id="rId5"/>
    <p:sldId id="261" r:id="rId6"/>
    <p:sldId id="262" r:id="rId7"/>
    <p:sldId id="263" r:id="rId8"/>
    <p:sldId id="293" r:id="rId9"/>
    <p:sldId id="294" r:id="rId10"/>
    <p:sldId id="295" r:id="rId11"/>
    <p:sldId id="296" r:id="rId12"/>
    <p:sldId id="298" r:id="rId13"/>
    <p:sldId id="299" r:id="rId14"/>
    <p:sldId id="300" r:id="rId15"/>
    <p:sldId id="266" r:id="rId16"/>
    <p:sldId id="267" r:id="rId17"/>
    <p:sldId id="269" r:id="rId18"/>
    <p:sldId id="271" r:id="rId19"/>
    <p:sldId id="272" r:id="rId20"/>
    <p:sldId id="273" r:id="rId21"/>
    <p:sldId id="275" r:id="rId22"/>
    <p:sldId id="287" r:id="rId23"/>
    <p:sldId id="288" r:id="rId24"/>
    <p:sldId id="278" r:id="rId25"/>
    <p:sldId id="280" r:id="rId26"/>
    <p:sldId id="281" r:id="rId27"/>
    <p:sldId id="282" r:id="rId28"/>
    <p:sldId id="283" r:id="rId29"/>
    <p:sldId id="284" r:id="rId30"/>
    <p:sldId id="286" r:id="rId31"/>
    <p:sldId id="285" r:id="rId32"/>
    <p:sldId id="289" r:id="rId33"/>
    <p:sldId id="290" r:id="rId34"/>
    <p:sldId id="291" r:id="rId35"/>
    <p:sldId id="292" r:id="rId36"/>
    <p:sldId id="297" r:id="rId37"/>
    <p:sldId id="301" r:id="rId38"/>
    <p:sldId id="302" r:id="rId39"/>
    <p:sldId id="303" r:id="rId40"/>
    <p:sldId id="304" r:id="rId41"/>
    <p:sldId id="305" r:id="rId42"/>
    <p:sldId id="306" r:id="rId43"/>
    <p:sldId id="307" r:id="rId44"/>
    <p:sldId id="308" r:id="rId45"/>
    <p:sldId id="309" r:id="rId46"/>
    <p:sldId id="310" r:id="rId47"/>
    <p:sldId id="311" r:id="rId48"/>
    <p:sldId id="312" r:id="rId49"/>
    <p:sldId id="313" r:id="rId50"/>
    <p:sldId id="319" r:id="rId51"/>
    <p:sldId id="314" r:id="rId52"/>
    <p:sldId id="315" r:id="rId53"/>
    <p:sldId id="317" r:id="rId54"/>
    <p:sldId id="318" r:id="rId55"/>
    <p:sldId id="257"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7097" autoAdjust="0"/>
  </p:normalViewPr>
  <p:slideViewPr>
    <p:cSldViewPr>
      <p:cViewPr varScale="1">
        <p:scale>
          <a:sx n="63" d="100"/>
          <a:sy n="63" d="100"/>
        </p:scale>
        <p:origin x="-159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0FB99F-7F82-4EDE-B11A-98C7B26D13CA}" type="datetimeFigureOut">
              <a:rPr lang="en-US" smtClean="0"/>
              <a:pPr/>
              <a:t>4/4/2012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F9C658-B245-413F-AA6C-84D7A2B7D44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en.wikipedia.org/wiki/Doug_Cuttin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en.wikipedia.org/wiki/Hypertext_Transfer_Protocol" TargetMode="External"/><Relationship Id="rId2" Type="http://schemas.openxmlformats.org/officeDocument/2006/relationships/slide" Target="../slides/slide28.xml"/><Relationship Id="rId1" Type="http://schemas.openxmlformats.org/officeDocument/2006/relationships/notesMaster" Target="../notesMasters/notesMaster1.xml"/><Relationship Id="rId5" Type="http://schemas.openxmlformats.org/officeDocument/2006/relationships/hyperlink" Target="http://en.wikipedia.org/wiki/Web_cache" TargetMode="External"/><Relationship Id="rId4" Type="http://schemas.openxmlformats.org/officeDocument/2006/relationships/hyperlink" Target="http://en.wikipedia.org/wiki/World_Wide_Web"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3" Type="http://schemas.openxmlformats.org/officeDocument/2006/relationships/hyperlink" Target="http://trec.nist.gov/data/docs_eng.html" TargetMode="External"/><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Originally </a:t>
            </a:r>
            <a:r>
              <a:rPr lang="en-US" dirty="0" smtClean="0"/>
              <a:t>developed by </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3" tooltip="Doug Cutting"/>
              </a:rPr>
              <a:t>Doug Cutting</a:t>
            </a:r>
            <a:endParaRPr lang="en-US" dirty="0"/>
          </a:p>
        </p:txBody>
      </p:sp>
      <p:sp>
        <p:nvSpPr>
          <p:cNvPr id="4" name="Slide Number Placeholder 3"/>
          <p:cNvSpPr>
            <a:spLocks noGrp="1"/>
          </p:cNvSpPr>
          <p:nvPr>
            <p:ph type="sldNum" sz="quarter" idx="10"/>
          </p:nvPr>
        </p:nvSpPr>
        <p:spPr/>
        <p:txBody>
          <a:bodyPr/>
          <a:lstStyle/>
          <a:p>
            <a:fld id="{FDF9C658-B245-413F-AA6C-84D7A2B7D447}"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Taking advantage of the </a:t>
            </a:r>
            <a:r>
              <a:rPr lang="en-US" sz="1200" kern="1200" baseline="0" dirty="0" err="1" smtClean="0">
                <a:solidFill>
                  <a:schemeClr val="tx1"/>
                </a:solidFill>
                <a:latin typeface="+mn-lt"/>
                <a:ea typeface="+mn-ea"/>
                <a:cs typeface="+mn-cs"/>
              </a:rPr>
              <a:t>TokenFilter</a:t>
            </a:r>
            <a:r>
              <a:rPr lang="en-US" sz="1200" kern="1200" baseline="0" dirty="0" smtClean="0">
                <a:solidFill>
                  <a:schemeClr val="tx1"/>
                </a:solidFill>
                <a:latin typeface="+mn-lt"/>
                <a:ea typeface="+mn-ea"/>
                <a:cs typeface="+mn-cs"/>
              </a:rPr>
              <a:t> chaining pattern, you can build complex analyzers from simple</a:t>
            </a:r>
          </a:p>
          <a:p>
            <a:r>
              <a:rPr lang="en-US" sz="1200" kern="1200" baseline="0" dirty="0" err="1" smtClean="0">
                <a:solidFill>
                  <a:schemeClr val="tx1"/>
                </a:solidFill>
                <a:latin typeface="+mn-lt"/>
                <a:ea typeface="+mn-ea"/>
                <a:cs typeface="+mn-cs"/>
              </a:rPr>
              <a:t>Tokenizer</a:t>
            </a:r>
            <a:r>
              <a:rPr lang="en-US" sz="1200" kern="1200" baseline="0" dirty="0" smtClean="0">
                <a:solidFill>
                  <a:schemeClr val="tx1"/>
                </a:solidFill>
                <a:latin typeface="+mn-lt"/>
                <a:ea typeface="+mn-ea"/>
                <a:cs typeface="+mn-cs"/>
              </a:rPr>
              <a:t>/</a:t>
            </a:r>
            <a:r>
              <a:rPr lang="en-US" sz="1200" kern="1200" baseline="0" dirty="0" err="1" smtClean="0">
                <a:solidFill>
                  <a:schemeClr val="tx1"/>
                </a:solidFill>
                <a:latin typeface="+mn-lt"/>
                <a:ea typeface="+mn-ea"/>
                <a:cs typeface="+mn-cs"/>
              </a:rPr>
              <a:t>TokenFilter</a:t>
            </a:r>
            <a:r>
              <a:rPr lang="en-US" sz="1200" kern="1200" baseline="0" dirty="0" smtClean="0">
                <a:solidFill>
                  <a:schemeClr val="tx1"/>
                </a:solidFill>
                <a:latin typeface="+mn-lt"/>
                <a:ea typeface="+mn-ea"/>
                <a:cs typeface="+mn-cs"/>
              </a:rPr>
              <a:t> building blocks. </a:t>
            </a:r>
            <a:r>
              <a:rPr lang="en-US" sz="1200" kern="1200" baseline="0" dirty="0" err="1" smtClean="0">
                <a:solidFill>
                  <a:schemeClr val="tx1"/>
                </a:solidFill>
                <a:latin typeface="+mn-lt"/>
                <a:ea typeface="+mn-ea"/>
                <a:cs typeface="+mn-cs"/>
              </a:rPr>
              <a:t>Tokenizers</a:t>
            </a:r>
            <a:r>
              <a:rPr lang="en-US" sz="1200" kern="1200" baseline="0" dirty="0" smtClean="0">
                <a:solidFill>
                  <a:schemeClr val="tx1"/>
                </a:solidFill>
                <a:latin typeface="+mn-lt"/>
                <a:ea typeface="+mn-ea"/>
                <a:cs typeface="+mn-cs"/>
              </a:rPr>
              <a:t> start the analysis process by churning the</a:t>
            </a:r>
          </a:p>
          <a:p>
            <a:r>
              <a:rPr lang="en-US" sz="1200" kern="1200" baseline="0" dirty="0" smtClean="0">
                <a:solidFill>
                  <a:schemeClr val="tx1"/>
                </a:solidFill>
                <a:latin typeface="+mn-lt"/>
                <a:ea typeface="+mn-ea"/>
                <a:cs typeface="+mn-cs"/>
              </a:rPr>
              <a:t>character input into </a:t>
            </a:r>
            <a:r>
              <a:rPr lang="en-US" sz="1200" i="1" kern="1200" baseline="0" dirty="0" smtClean="0">
                <a:solidFill>
                  <a:schemeClr val="tx1"/>
                </a:solidFill>
                <a:latin typeface="+mn-lt"/>
                <a:ea typeface="+mn-ea"/>
                <a:cs typeface="+mn-cs"/>
              </a:rPr>
              <a:t>tokens (mostly these correspond to words in the original text). </a:t>
            </a:r>
            <a:endParaRPr lang="en-US" dirty="0"/>
          </a:p>
        </p:txBody>
      </p:sp>
      <p:sp>
        <p:nvSpPr>
          <p:cNvPr id="4" name="Slide Number Placeholder 3"/>
          <p:cNvSpPr>
            <a:spLocks noGrp="1"/>
          </p:cNvSpPr>
          <p:nvPr>
            <p:ph type="sldNum" sz="quarter" idx="10"/>
          </p:nvPr>
        </p:nvSpPr>
        <p:spPr/>
        <p:txBody>
          <a:bodyPr/>
          <a:lstStyle/>
          <a:p>
            <a:fld id="{FDF9C658-B245-413F-AA6C-84D7A2B7D447}"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i="1" kern="1200" baseline="0" dirty="0" err="1" smtClean="0">
                <a:solidFill>
                  <a:schemeClr val="tx1"/>
                </a:solidFill>
                <a:latin typeface="+mn-lt"/>
                <a:ea typeface="+mn-ea"/>
                <a:cs typeface="+mn-cs"/>
              </a:rPr>
              <a:t>TokenFilters</a:t>
            </a:r>
            <a:r>
              <a:rPr lang="en-US" sz="1200" i="1" kern="1200" baseline="0" dirty="0" smtClean="0">
                <a:solidFill>
                  <a:schemeClr val="tx1"/>
                </a:solidFill>
                <a:latin typeface="+mn-lt"/>
                <a:ea typeface="+mn-ea"/>
                <a:cs typeface="+mn-cs"/>
              </a:rPr>
              <a:t> then </a:t>
            </a:r>
            <a:r>
              <a:rPr lang="en-US" sz="1200" kern="1200" baseline="0" dirty="0" smtClean="0">
                <a:solidFill>
                  <a:schemeClr val="tx1"/>
                </a:solidFill>
                <a:latin typeface="+mn-lt"/>
                <a:ea typeface="+mn-ea"/>
                <a:cs typeface="+mn-cs"/>
              </a:rPr>
              <a:t>take over the remainder of the analysis, initially wrapping a </a:t>
            </a:r>
            <a:r>
              <a:rPr lang="en-US" sz="1200" kern="1200" baseline="0" dirty="0" err="1" smtClean="0">
                <a:solidFill>
                  <a:schemeClr val="tx1"/>
                </a:solidFill>
                <a:latin typeface="+mn-lt"/>
                <a:ea typeface="+mn-ea"/>
                <a:cs typeface="+mn-cs"/>
              </a:rPr>
              <a:t>Tokenizer</a:t>
            </a:r>
            <a:r>
              <a:rPr lang="en-US" sz="1200" kern="1200" baseline="0" dirty="0" smtClean="0">
                <a:solidFill>
                  <a:schemeClr val="tx1"/>
                </a:solidFill>
                <a:latin typeface="+mn-lt"/>
                <a:ea typeface="+mn-ea"/>
                <a:cs typeface="+mn-cs"/>
              </a:rPr>
              <a:t> and successively wrapping nested</a:t>
            </a:r>
          </a:p>
          <a:p>
            <a:r>
              <a:rPr lang="en-US" sz="1200" kern="1200" baseline="0" dirty="0" err="1" smtClean="0">
                <a:solidFill>
                  <a:schemeClr val="tx1"/>
                </a:solidFill>
                <a:latin typeface="+mn-lt"/>
                <a:ea typeface="+mn-ea"/>
                <a:cs typeface="+mn-cs"/>
              </a:rPr>
              <a:t>TokenFilters</a:t>
            </a:r>
            <a:r>
              <a:rPr lang="en-US" sz="1200" kern="1200" baseline="0" dirty="0" smtClean="0">
                <a:solidFill>
                  <a:schemeClr val="tx1"/>
                </a:solidFill>
                <a:latin typeface="+mn-lt"/>
                <a:ea typeface="+mn-ea"/>
                <a:cs typeface="+mn-cs"/>
              </a:rPr>
              <a:t>.</a:t>
            </a:r>
            <a:endParaRPr lang="en-US" dirty="0" smtClean="0"/>
          </a:p>
          <a:p>
            <a:endParaRPr lang="en-US" dirty="0"/>
          </a:p>
        </p:txBody>
      </p:sp>
      <p:sp>
        <p:nvSpPr>
          <p:cNvPr id="4" name="Slide Number Placeholder 3"/>
          <p:cNvSpPr>
            <a:spLocks noGrp="1"/>
          </p:cNvSpPr>
          <p:nvPr>
            <p:ph type="sldNum" sz="quarter" idx="10"/>
          </p:nvPr>
        </p:nvSpPr>
        <p:spPr/>
        <p:txBody>
          <a:bodyPr/>
          <a:lstStyle/>
          <a:p>
            <a:fld id="{FDF9C658-B245-413F-AA6C-84D7A2B7D447}"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F9C658-B245-413F-AA6C-84D7A2B7D447}"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Porter stemmer is one of many stemming algorithms.</a:t>
            </a:r>
            <a:endParaRPr lang="en-US" dirty="0"/>
          </a:p>
        </p:txBody>
      </p:sp>
      <p:sp>
        <p:nvSpPr>
          <p:cNvPr id="4" name="Slide Number Placeholder 3"/>
          <p:cNvSpPr>
            <a:spLocks noGrp="1"/>
          </p:cNvSpPr>
          <p:nvPr>
            <p:ph type="sldNum" sz="quarter" idx="10"/>
          </p:nvPr>
        </p:nvSpPr>
        <p:spPr/>
        <p:txBody>
          <a:bodyPr/>
          <a:lstStyle/>
          <a:p>
            <a:fld id="{FDF9C658-B245-413F-AA6C-84D7A2B7D447}"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Internally, </a:t>
            </a:r>
            <a:r>
              <a:rPr lang="en-US" sz="1200" kern="1200" baseline="0" dirty="0" err="1" smtClean="0">
                <a:solidFill>
                  <a:schemeClr val="tx1"/>
                </a:solidFill>
                <a:latin typeface="+mn-lt"/>
                <a:ea typeface="+mn-ea"/>
                <a:cs typeface="+mn-cs"/>
              </a:rPr>
              <a:t>Lucene</a:t>
            </a:r>
            <a:r>
              <a:rPr lang="en-US" sz="1200" kern="1200" baseline="0" dirty="0" smtClean="0">
                <a:solidFill>
                  <a:schemeClr val="tx1"/>
                </a:solidFill>
                <a:latin typeface="+mn-lt"/>
                <a:ea typeface="+mn-ea"/>
                <a:cs typeface="+mn-cs"/>
              </a:rPr>
              <a:t> stores all characters in the standard UTF-8 encoding.</a:t>
            </a:r>
          </a:p>
          <a:p>
            <a:r>
              <a:rPr lang="en-US" sz="1200" kern="1200" baseline="0" dirty="0" smtClean="0">
                <a:solidFill>
                  <a:schemeClr val="tx1"/>
                </a:solidFill>
                <a:latin typeface="+mn-lt"/>
                <a:ea typeface="+mn-ea"/>
                <a:cs typeface="+mn-cs"/>
              </a:rPr>
              <a:t>Java language Internationalization tutorial - http://java.sun.com/docs/books/tutorial/i18n/intro/</a:t>
            </a:r>
          </a:p>
          <a:p>
            <a:r>
              <a:rPr lang="en-US" sz="1200" kern="1200" baseline="0" dirty="0" smtClean="0">
                <a:solidFill>
                  <a:schemeClr val="tx1"/>
                </a:solidFill>
                <a:latin typeface="+mn-lt"/>
                <a:ea typeface="+mn-ea"/>
                <a:cs typeface="+mn-cs"/>
              </a:rPr>
              <a:t>Unicode Char set - http://www.joelonsoftware.com/articles/Unicode.html</a:t>
            </a:r>
          </a:p>
          <a:p>
            <a:endParaRPr lang="en-US" sz="1200" kern="1200" baseline="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only basic building-block support provided by </a:t>
            </a:r>
            <a:r>
              <a:rPr lang="en-US" dirty="0" err="1" smtClean="0"/>
              <a:t>Lucene</a:t>
            </a:r>
            <a:endParaRPr lang="en-US" dirty="0" smtClean="0"/>
          </a:p>
          <a:p>
            <a:r>
              <a:rPr lang="en-US" sz="1200" kern="1200" baseline="0" dirty="0" smtClean="0">
                <a:solidFill>
                  <a:schemeClr val="tx1"/>
                </a:solidFill>
                <a:latin typeface="+mn-lt"/>
                <a:ea typeface="+mn-ea"/>
                <a:cs typeface="+mn-cs"/>
              </a:rPr>
              <a:t>http://snowball.tartarus.org/texts/introduction.html</a:t>
            </a:r>
            <a:endParaRPr lang="en-US" dirty="0"/>
          </a:p>
        </p:txBody>
      </p:sp>
      <p:sp>
        <p:nvSpPr>
          <p:cNvPr id="4" name="Slide Number Placeholder 3"/>
          <p:cNvSpPr>
            <a:spLocks noGrp="1"/>
          </p:cNvSpPr>
          <p:nvPr>
            <p:ph type="sldNum" sz="quarter" idx="10"/>
          </p:nvPr>
        </p:nvSpPr>
        <p:spPr/>
        <p:txBody>
          <a:bodyPr/>
          <a:lstStyle/>
          <a:p>
            <a:fld id="{FDF9C658-B245-413F-AA6C-84D7A2B7D447}"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F9C658-B245-413F-AA6C-84D7A2B7D447}"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Probabilistic Model</a:t>
            </a:r>
            <a:r>
              <a:rPr lang="en-US" dirty="0" smtClean="0"/>
              <a:t> </a:t>
            </a:r>
          </a:p>
          <a:p>
            <a:pPr lvl="1"/>
            <a:r>
              <a:rPr lang="en-US" dirty="0" smtClean="0"/>
              <a:t>Computes the probability that a document is a good match to a query using a full probabilistic approach.</a:t>
            </a:r>
          </a:p>
          <a:p>
            <a:endParaRPr lang="en-US" dirty="0"/>
          </a:p>
        </p:txBody>
      </p:sp>
      <p:sp>
        <p:nvSpPr>
          <p:cNvPr id="4" name="Slide Number Placeholder 3"/>
          <p:cNvSpPr>
            <a:spLocks noGrp="1"/>
          </p:cNvSpPr>
          <p:nvPr>
            <p:ph type="sldNum" sz="quarter" idx="10"/>
          </p:nvPr>
        </p:nvSpPr>
        <p:spPr/>
        <p:txBody>
          <a:bodyPr/>
          <a:lstStyle/>
          <a:p>
            <a:fld id="{FDF9C658-B245-413F-AA6C-84D7A2B7D447}"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other components are best covered by complementary</a:t>
            </a:r>
          </a:p>
          <a:p>
            <a:r>
              <a:rPr lang="en-US" sz="1200" kern="1200" baseline="0" dirty="0" smtClean="0">
                <a:solidFill>
                  <a:schemeClr val="tx1"/>
                </a:solidFill>
                <a:latin typeface="+mn-lt"/>
                <a:ea typeface="+mn-ea"/>
                <a:cs typeface="+mn-cs"/>
              </a:rPr>
              <a:t>open-source software or by your own custom application logic.</a:t>
            </a:r>
          </a:p>
          <a:p>
            <a:r>
              <a:rPr lang="en-US" sz="1200" kern="1200" baseline="0" dirty="0" smtClean="0">
                <a:solidFill>
                  <a:schemeClr val="tx1"/>
                </a:solidFill>
                <a:latin typeface="+mn-lt"/>
                <a:ea typeface="+mn-ea"/>
                <a:cs typeface="+mn-cs"/>
              </a:rPr>
              <a:t>Many open-source document filters exist, for deriving textual content from binary document types.</a:t>
            </a:r>
            <a:endParaRPr lang="en-US" dirty="0"/>
          </a:p>
        </p:txBody>
      </p:sp>
      <p:sp>
        <p:nvSpPr>
          <p:cNvPr id="4" name="Slide Number Placeholder 3"/>
          <p:cNvSpPr>
            <a:spLocks noGrp="1"/>
          </p:cNvSpPr>
          <p:nvPr>
            <p:ph type="sldNum" sz="quarter" idx="10"/>
          </p:nvPr>
        </p:nvSpPr>
        <p:spPr/>
        <p:txBody>
          <a:bodyPr/>
          <a:lstStyle/>
          <a:p>
            <a:fld id="{FDF9C658-B245-413F-AA6C-84D7A2B7D447}"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implementation is therefore useful for smaller indices that can be fully loaded in memory and can be</a:t>
            </a:r>
          </a:p>
          <a:p>
            <a:r>
              <a:rPr lang="en-US" sz="1200" kern="1200" baseline="0" dirty="0" smtClean="0">
                <a:solidFill>
                  <a:schemeClr val="tx1"/>
                </a:solidFill>
                <a:latin typeface="+mn-lt"/>
                <a:ea typeface="+mn-ea"/>
                <a:cs typeface="+mn-cs"/>
              </a:rPr>
              <a:t>destroyed upon the termination of an application. Because all data is held in the fast-access memory and</a:t>
            </a:r>
          </a:p>
          <a:p>
            <a:r>
              <a:rPr lang="en-US" sz="1200" kern="1200" baseline="0" dirty="0" smtClean="0">
                <a:solidFill>
                  <a:schemeClr val="tx1"/>
                </a:solidFill>
                <a:latin typeface="+mn-lt"/>
                <a:ea typeface="+mn-ea"/>
                <a:cs typeface="+mn-cs"/>
              </a:rPr>
              <a:t>not on a slower hard disk, </a:t>
            </a:r>
            <a:r>
              <a:rPr lang="en-US" sz="1200" kern="1200" baseline="0" dirty="0" err="1" smtClean="0">
                <a:solidFill>
                  <a:schemeClr val="tx1"/>
                </a:solidFill>
                <a:latin typeface="+mn-lt"/>
                <a:ea typeface="+mn-ea"/>
                <a:cs typeface="+mn-cs"/>
              </a:rPr>
              <a:t>RAMDirectory</a:t>
            </a:r>
            <a:r>
              <a:rPr lang="en-US" sz="1200" kern="1200" baseline="0" dirty="0" smtClean="0">
                <a:solidFill>
                  <a:schemeClr val="tx1"/>
                </a:solidFill>
                <a:latin typeface="+mn-lt"/>
                <a:ea typeface="+mn-ea"/>
                <a:cs typeface="+mn-cs"/>
              </a:rPr>
              <a:t> is suitable for situations where you need very quick access to</a:t>
            </a:r>
          </a:p>
          <a:p>
            <a:r>
              <a:rPr lang="en-US" sz="1200" kern="1200" baseline="0" dirty="0" smtClean="0">
                <a:solidFill>
                  <a:schemeClr val="tx1"/>
                </a:solidFill>
                <a:latin typeface="+mn-lt"/>
                <a:ea typeface="+mn-ea"/>
                <a:cs typeface="+mn-cs"/>
              </a:rPr>
              <a:t>the index, whether during indexing or searching.</a:t>
            </a:r>
            <a:endParaRPr lang="en-US" dirty="0"/>
          </a:p>
        </p:txBody>
      </p:sp>
      <p:sp>
        <p:nvSpPr>
          <p:cNvPr id="4" name="Slide Number Placeholder 3"/>
          <p:cNvSpPr>
            <a:spLocks noGrp="1"/>
          </p:cNvSpPr>
          <p:nvPr>
            <p:ph type="sldNum" sz="quarter" idx="10"/>
          </p:nvPr>
        </p:nvSpPr>
        <p:spPr/>
        <p:txBody>
          <a:bodyPr/>
          <a:lstStyle/>
          <a:p>
            <a:fld id="{FDF9C658-B245-413F-AA6C-84D7A2B7D447}"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for each text file we find, we create a new instance of the Document class, populate it with Fields (described next), and add that Document to</a:t>
            </a:r>
          </a:p>
          <a:p>
            <a:r>
              <a:rPr lang="en-US" sz="1200" kern="1200" baseline="0" dirty="0" smtClean="0">
                <a:solidFill>
                  <a:schemeClr val="tx1"/>
                </a:solidFill>
                <a:latin typeface="+mn-lt"/>
                <a:ea typeface="+mn-ea"/>
                <a:cs typeface="+mn-cs"/>
              </a:rPr>
              <a:t>the index, effectively indexing the file.</a:t>
            </a:r>
          </a:p>
          <a:p>
            <a:r>
              <a:rPr lang="en-US" dirty="0" smtClean="0"/>
              <a:t>. A Document is simply a container for multiple Fields, which is the class that actually holds the textual content to be indexed.</a:t>
            </a:r>
          </a:p>
          <a:p>
            <a:r>
              <a:rPr lang="en-US" sz="1200" b="0" i="0" kern="1200" dirty="0" smtClean="0">
                <a:solidFill>
                  <a:schemeClr val="tx1"/>
                </a:solidFill>
                <a:latin typeface="+mn-lt"/>
                <a:ea typeface="+mn-ea"/>
                <a:cs typeface="+mn-cs"/>
              </a:rPr>
              <a:t>Analyzer extracts tokens and related information, such as token frequency, from the text content.</a:t>
            </a:r>
            <a:endParaRPr lang="en-US" dirty="0"/>
          </a:p>
        </p:txBody>
      </p:sp>
      <p:sp>
        <p:nvSpPr>
          <p:cNvPr id="4" name="Slide Number Placeholder 3"/>
          <p:cNvSpPr>
            <a:spLocks noGrp="1"/>
          </p:cNvSpPr>
          <p:nvPr>
            <p:ph type="sldNum" sz="quarter" idx="10"/>
          </p:nvPr>
        </p:nvSpPr>
        <p:spPr/>
        <p:txBody>
          <a:bodyPr/>
          <a:lstStyle/>
          <a:p>
            <a:fld id="{FDF9C658-B245-413F-AA6C-84D7A2B7D447}"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mature, free, open-source project implemented in Java; it’s a project in the Apache Software Foundation, licensed under the liberal Apache</a:t>
            </a:r>
          </a:p>
          <a:p>
            <a:r>
              <a:rPr lang="en-US" sz="1200" kern="1200" baseline="0" dirty="0" smtClean="0">
                <a:solidFill>
                  <a:schemeClr val="tx1"/>
                </a:solidFill>
                <a:latin typeface="+mn-lt"/>
                <a:ea typeface="+mn-ea"/>
                <a:cs typeface="+mn-cs"/>
              </a:rPr>
              <a:t>Software License.</a:t>
            </a:r>
          </a:p>
          <a:p>
            <a:r>
              <a:rPr lang="en-US" sz="1200" kern="1200" baseline="0" dirty="0" err="1" smtClean="0">
                <a:solidFill>
                  <a:schemeClr val="tx1"/>
                </a:solidFill>
                <a:latin typeface="+mn-lt"/>
                <a:ea typeface="+mn-ea"/>
                <a:cs typeface="+mn-cs"/>
              </a:rPr>
              <a:t>Lucene</a:t>
            </a:r>
            <a:r>
              <a:rPr lang="en-US" sz="1200" kern="1200" baseline="0" dirty="0" smtClean="0">
                <a:solidFill>
                  <a:schemeClr val="tx1"/>
                </a:solidFill>
                <a:latin typeface="+mn-lt"/>
                <a:ea typeface="+mn-ea"/>
                <a:cs typeface="+mn-cs"/>
              </a:rPr>
              <a:t> is a software library, not a full-featured search application</a:t>
            </a:r>
          </a:p>
          <a:p>
            <a:r>
              <a:rPr lang="en-US" sz="1200" kern="1200" baseline="0" dirty="0" smtClean="0">
                <a:solidFill>
                  <a:schemeClr val="tx1"/>
                </a:solidFill>
                <a:latin typeface="+mn-lt"/>
                <a:ea typeface="+mn-ea"/>
                <a:cs typeface="+mn-cs"/>
              </a:rPr>
              <a:t>While it’s written in Java, thanks to its popularity and the determination of zealous developers, there are now a number of ports or</a:t>
            </a:r>
          </a:p>
          <a:p>
            <a:r>
              <a:rPr lang="en-US" sz="1200" kern="1200" baseline="0" dirty="0" smtClean="0">
                <a:solidFill>
                  <a:schemeClr val="tx1"/>
                </a:solidFill>
                <a:latin typeface="+mn-lt"/>
                <a:ea typeface="+mn-ea"/>
                <a:cs typeface="+mn-cs"/>
              </a:rPr>
              <a:t>integrations to other programming languages (C/C++, C#, Ruby, Perl, Python, PHP, etc.).</a:t>
            </a:r>
          </a:p>
          <a:p>
            <a:r>
              <a:rPr lang="en-US" sz="1200" kern="1200" baseline="0" dirty="0" smtClean="0">
                <a:solidFill>
                  <a:schemeClr val="tx1"/>
                </a:solidFill>
                <a:latin typeface="+mn-lt"/>
                <a:ea typeface="+mn-ea"/>
                <a:cs typeface="+mn-cs"/>
              </a:rPr>
              <a:t>Under the hood there are sophisticated, state of the art Information Retrieval techniques quietly at work.</a:t>
            </a:r>
          </a:p>
          <a:p>
            <a:endParaRPr lang="en-US" sz="1200" kern="1200" baseline="0" dirty="0" smtClean="0">
              <a:solidFill>
                <a:schemeClr val="tx1"/>
              </a:solidFill>
              <a:latin typeface="+mn-lt"/>
              <a:ea typeface="+mn-ea"/>
              <a:cs typeface="+mn-cs"/>
            </a:endParaRPr>
          </a:p>
          <a:p>
            <a:r>
              <a:rPr lang="en-US" sz="1200" kern="1200" baseline="0" dirty="0" err="1" smtClean="0">
                <a:solidFill>
                  <a:schemeClr val="tx1"/>
                </a:solidFill>
                <a:latin typeface="+mn-lt"/>
                <a:ea typeface="+mn-ea"/>
                <a:cs typeface="+mn-cs"/>
              </a:rPr>
              <a:t>Lucene</a:t>
            </a:r>
            <a:r>
              <a:rPr lang="en-US" sz="1200" kern="1200" baseline="0" dirty="0" smtClean="0">
                <a:solidFill>
                  <a:schemeClr val="tx1"/>
                </a:solidFill>
                <a:latin typeface="+mn-lt"/>
                <a:ea typeface="+mn-ea"/>
                <a:cs typeface="+mn-cs"/>
              </a:rPr>
              <a:t> is an Information Retrieval library, not a ready-to-use standalone product, and that it most certainly does not contain a web</a:t>
            </a:r>
          </a:p>
          <a:p>
            <a:r>
              <a:rPr lang="en-US" sz="1200" kern="1200" baseline="0" dirty="0" smtClean="0">
                <a:solidFill>
                  <a:schemeClr val="tx1"/>
                </a:solidFill>
                <a:latin typeface="+mn-lt"/>
                <a:ea typeface="+mn-ea"/>
                <a:cs typeface="+mn-cs"/>
              </a:rPr>
              <a:t>crawler, document filters or a search user interface.</a:t>
            </a:r>
            <a:endParaRPr lang="en-US" dirty="0"/>
          </a:p>
        </p:txBody>
      </p:sp>
      <p:sp>
        <p:nvSpPr>
          <p:cNvPr id="4" name="Slide Number Placeholder 3"/>
          <p:cNvSpPr>
            <a:spLocks noGrp="1"/>
          </p:cNvSpPr>
          <p:nvPr>
            <p:ph type="sldNum" sz="quarter" idx="10"/>
          </p:nvPr>
        </p:nvSpPr>
        <p:spPr/>
        <p:txBody>
          <a:bodyPr/>
          <a:lstStyle/>
          <a:p>
            <a:fld id="{FDF9C658-B245-413F-AA6C-84D7A2B7D447}"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 can think of </a:t>
            </a:r>
            <a:r>
              <a:rPr lang="en-US" dirty="0" err="1" smtClean="0"/>
              <a:t>IndexSearcher</a:t>
            </a:r>
            <a:r>
              <a:rPr lang="en-US" dirty="0" smtClean="0"/>
              <a:t> as a class that opens an index in a read-only mode.</a:t>
            </a:r>
          </a:p>
          <a:p>
            <a:r>
              <a:rPr lang="en-US" dirty="0" smtClean="0"/>
              <a:t>Records the </a:t>
            </a:r>
            <a:r>
              <a:rPr lang="en-US" dirty="0" err="1" smtClean="0"/>
              <a:t>int</a:t>
            </a:r>
            <a:r>
              <a:rPr lang="en-US" dirty="0" smtClean="0"/>
              <a:t> </a:t>
            </a:r>
            <a:r>
              <a:rPr lang="en-US" dirty="0" err="1" smtClean="0"/>
              <a:t>docID</a:t>
            </a:r>
            <a:r>
              <a:rPr lang="en-US" dirty="0" smtClean="0"/>
              <a:t> (which you can use to retrieve the document)</a:t>
            </a:r>
            <a:endParaRPr lang="en-US" dirty="0"/>
          </a:p>
        </p:txBody>
      </p:sp>
      <p:sp>
        <p:nvSpPr>
          <p:cNvPr id="4" name="Slide Number Placeholder 3"/>
          <p:cNvSpPr>
            <a:spLocks noGrp="1"/>
          </p:cNvSpPr>
          <p:nvPr>
            <p:ph type="sldNum" sz="quarter" idx="10"/>
          </p:nvPr>
        </p:nvSpPr>
        <p:spPr/>
        <p:txBody>
          <a:bodyPr/>
          <a:lstStyle/>
          <a:p>
            <a:fld id="{FDF9C658-B245-413F-AA6C-84D7A2B7D447}"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Lucene</a:t>
            </a:r>
            <a:r>
              <a:rPr lang="en-US" dirty="0" smtClean="0"/>
              <a:t> comes with a number of concrete Query subclasses.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t>setBoost</a:t>
            </a:r>
            <a:r>
              <a:rPr lang="en-US" sz="1400" dirty="0" smtClean="0"/>
              <a:t>(float)</a:t>
            </a:r>
            <a:r>
              <a:rPr lang="en-US" dirty="0" smtClean="0"/>
              <a:t>, which enables you to tell </a:t>
            </a:r>
            <a:r>
              <a:rPr lang="en-US" dirty="0" err="1" smtClean="0"/>
              <a:t>Lucene</a:t>
            </a:r>
            <a:r>
              <a:rPr lang="en-US" dirty="0" smtClean="0"/>
              <a:t> that certain sub-</a:t>
            </a:r>
            <a:r>
              <a:rPr lang="en-US" dirty="0" err="1" smtClean="0"/>
              <a:t>queriesshould</a:t>
            </a:r>
            <a:r>
              <a:rPr lang="en-US" dirty="0" smtClean="0"/>
              <a:t> have a stronger contribution to the final relevance than other sub-queries.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Range Query :</a:t>
            </a:r>
          </a:p>
          <a:p>
            <a:r>
              <a:rPr lang="en-US" sz="1200" kern="1200" baseline="0" dirty="0" smtClean="0">
                <a:solidFill>
                  <a:schemeClr val="tx1"/>
                </a:solidFill>
                <a:latin typeface="+mn-lt"/>
                <a:ea typeface="+mn-ea"/>
                <a:cs typeface="+mn-cs"/>
              </a:rPr>
              <a:t>Terms are ordered lexicographically within the index, allowing for straightforward searching of terms</a:t>
            </a:r>
          </a:p>
          <a:p>
            <a:r>
              <a:rPr lang="en-US" sz="1200" kern="1200" baseline="0" dirty="0" smtClean="0">
                <a:solidFill>
                  <a:schemeClr val="tx1"/>
                </a:solidFill>
                <a:latin typeface="+mn-lt"/>
                <a:ea typeface="+mn-ea"/>
                <a:cs typeface="+mn-cs"/>
              </a:rPr>
              <a:t>within a range.</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range query </a:t>
            </a:r>
            <a:r>
              <a:rPr lang="en-US" sz="1200" kern="1200" baseline="0" dirty="0" smtClean="0">
                <a:solidFill>
                  <a:schemeClr val="tx1"/>
                </a:solidFill>
                <a:latin typeface="+mn-lt"/>
                <a:ea typeface="+mn-ea"/>
                <a:cs typeface="+mn-cs"/>
              </a:rPr>
              <a:t>Square brackets denote an inclusive range, and curly brackets denote an exclusive range.</a:t>
            </a:r>
            <a:endParaRPr lang="en-US" dirty="0" smtClean="0"/>
          </a:p>
          <a:p>
            <a:endParaRPr lang="en-US" dirty="0"/>
          </a:p>
        </p:txBody>
      </p:sp>
      <p:sp>
        <p:nvSpPr>
          <p:cNvPr id="4" name="Slide Number Placeholder 3"/>
          <p:cNvSpPr>
            <a:spLocks noGrp="1"/>
          </p:cNvSpPr>
          <p:nvPr>
            <p:ph type="sldNum" sz="quarter" idx="10"/>
          </p:nvPr>
        </p:nvSpPr>
        <p:spPr/>
        <p:txBody>
          <a:bodyPr/>
          <a:lstStyle/>
          <a:p>
            <a:fld id="{FDF9C658-B245-413F-AA6C-84D7A2B7D447}"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An index by default contains positional information of terms, as long as you did not create pure Boolean</a:t>
            </a:r>
          </a:p>
          <a:p>
            <a:r>
              <a:rPr lang="en-US" sz="1200" kern="1200" baseline="0" dirty="0" smtClean="0">
                <a:solidFill>
                  <a:schemeClr val="tx1"/>
                </a:solidFill>
                <a:latin typeface="+mn-lt"/>
                <a:ea typeface="+mn-ea"/>
                <a:cs typeface="+mn-cs"/>
              </a:rPr>
              <a:t>fields by indexing with the </a:t>
            </a:r>
            <a:r>
              <a:rPr lang="en-US" sz="1200" kern="1200" baseline="0" dirty="0" err="1" smtClean="0">
                <a:solidFill>
                  <a:schemeClr val="tx1"/>
                </a:solidFill>
                <a:latin typeface="+mn-lt"/>
                <a:ea typeface="+mn-ea"/>
                <a:cs typeface="+mn-cs"/>
              </a:rPr>
              <a:t>omitTermFreqAndPositions</a:t>
            </a:r>
            <a:r>
              <a:rPr lang="en-US" sz="1200" kern="1200" baseline="0" dirty="0" smtClean="0">
                <a:solidFill>
                  <a:schemeClr val="tx1"/>
                </a:solidFill>
                <a:latin typeface="+mn-lt"/>
                <a:ea typeface="+mn-ea"/>
                <a:cs typeface="+mn-cs"/>
              </a:rPr>
              <a:t> option (described in section 2.2.1).</a:t>
            </a:r>
          </a:p>
          <a:p>
            <a:r>
              <a:rPr lang="en-US" sz="1200" kern="1200" baseline="0" dirty="0" err="1" smtClean="0">
                <a:solidFill>
                  <a:schemeClr val="tx1"/>
                </a:solidFill>
                <a:latin typeface="+mn-lt"/>
                <a:ea typeface="+mn-ea"/>
                <a:cs typeface="+mn-cs"/>
              </a:rPr>
              <a:t>PhraseQuery</a:t>
            </a:r>
            <a:r>
              <a:rPr lang="en-US" sz="1200" kern="1200" baseline="0" dirty="0" smtClean="0">
                <a:solidFill>
                  <a:schemeClr val="tx1"/>
                </a:solidFill>
                <a:latin typeface="+mn-lt"/>
                <a:ea typeface="+mn-ea"/>
                <a:cs typeface="+mn-cs"/>
              </a:rPr>
              <a:t> uses this information to locate documents where terms are within a certain distance of one</a:t>
            </a:r>
          </a:p>
          <a:p>
            <a:r>
              <a:rPr lang="en-US" sz="1200" kern="1200" baseline="0" dirty="0" smtClean="0">
                <a:solidFill>
                  <a:schemeClr val="tx1"/>
                </a:solidFill>
                <a:latin typeface="+mn-lt"/>
                <a:ea typeface="+mn-ea"/>
                <a:cs typeface="+mn-cs"/>
              </a:rPr>
              <a:t>another. </a:t>
            </a:r>
          </a:p>
          <a:p>
            <a:endParaRPr lang="en-US" sz="1200" kern="1200" baseline="0" dirty="0" smtClean="0">
              <a:solidFill>
                <a:schemeClr val="tx1"/>
              </a:solidFill>
              <a:latin typeface="+mn-lt"/>
              <a:ea typeface="+mn-ea"/>
              <a:cs typeface="+mn-cs"/>
            </a:endParaRPr>
          </a:p>
          <a:p>
            <a:r>
              <a:rPr lang="en-US" dirty="0" smtClean="0"/>
              <a:t>Two standard wildcard characters are used: * for zero or more characters, and ? for zero or one character.</a:t>
            </a:r>
            <a:endParaRPr lang="en-US" dirty="0"/>
          </a:p>
        </p:txBody>
      </p:sp>
      <p:sp>
        <p:nvSpPr>
          <p:cNvPr id="4" name="Slide Number Placeholder 3"/>
          <p:cNvSpPr>
            <a:spLocks noGrp="1"/>
          </p:cNvSpPr>
          <p:nvPr>
            <p:ph type="sldNum" sz="quarter" idx="10"/>
          </p:nvPr>
        </p:nvSpPr>
        <p:spPr/>
        <p:txBody>
          <a:bodyPr/>
          <a:lstStyle/>
          <a:p>
            <a:fld id="{FDF9C658-B245-413F-AA6C-84D7A2B7D447}"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QueryParser</a:t>
            </a:r>
            <a:r>
              <a:rPr lang="en-US" sz="1200" b="0" i="0" kern="1200" dirty="0" smtClean="0">
                <a:solidFill>
                  <a:schemeClr val="tx1"/>
                </a:solidFill>
                <a:latin typeface="+mn-lt"/>
                <a:ea typeface="+mn-ea"/>
                <a:cs typeface="+mn-cs"/>
              </a:rPr>
              <a:t> is useful for parsing human-entered query strings. You can use it to parse user-entered query expressions into a </a:t>
            </a:r>
            <a:r>
              <a:rPr lang="en-US" sz="1200" b="0" i="0" kern="1200" dirty="0" err="1" smtClean="0">
                <a:solidFill>
                  <a:schemeClr val="tx1"/>
                </a:solidFill>
                <a:latin typeface="+mn-lt"/>
                <a:ea typeface="+mn-ea"/>
                <a:cs typeface="+mn-cs"/>
              </a:rPr>
              <a:t>Lucene</a:t>
            </a:r>
            <a:r>
              <a:rPr lang="en-US" sz="1200" b="0" i="0" kern="1200" dirty="0" smtClean="0">
                <a:solidFill>
                  <a:schemeClr val="tx1"/>
                </a:solidFill>
                <a:latin typeface="+mn-lt"/>
                <a:ea typeface="+mn-ea"/>
                <a:cs typeface="+mn-cs"/>
              </a:rPr>
              <a:t> query object, which can be passed to </a:t>
            </a:r>
            <a:r>
              <a:rPr lang="en-US" dirty="0" err="1" smtClean="0"/>
              <a:t>IndexSearcher</a:t>
            </a:r>
            <a:r>
              <a:rPr lang="en-US" sz="1200" b="0" i="0" kern="1200" dirty="0" err="1" smtClean="0">
                <a:solidFill>
                  <a:schemeClr val="tx1"/>
                </a:solidFill>
                <a:latin typeface="+mn-lt"/>
                <a:ea typeface="+mn-ea"/>
                <a:cs typeface="+mn-cs"/>
              </a:rPr>
              <a:t>'s</a:t>
            </a:r>
            <a:r>
              <a:rPr lang="en-US" sz="1200" b="0" i="0" kern="1200" dirty="0" smtClean="0">
                <a:solidFill>
                  <a:schemeClr val="tx1"/>
                </a:solidFill>
                <a:latin typeface="+mn-lt"/>
                <a:ea typeface="+mn-ea"/>
                <a:cs typeface="+mn-cs"/>
              </a:rPr>
              <a:t> search method. It can parse rich query expressions. </a:t>
            </a:r>
            <a:r>
              <a:rPr lang="en-US" dirty="0" err="1" smtClean="0"/>
              <a:t>QueryParser</a:t>
            </a:r>
            <a:r>
              <a:rPr lang="en-US" sz="1200" b="0" i="0" kern="1200" dirty="0" smtClean="0">
                <a:solidFill>
                  <a:schemeClr val="tx1"/>
                </a:solidFill>
                <a:latin typeface="+mn-lt"/>
                <a:ea typeface="+mn-ea"/>
                <a:cs typeface="+mn-cs"/>
              </a:rPr>
              <a:t> internally converts a human-entered query string into one of the concrete query subclasses. You need to escape special characters such as </a:t>
            </a:r>
            <a:r>
              <a:rPr lang="en-US" dirty="0" smtClean="0"/>
              <a:t>*</a:t>
            </a:r>
            <a:r>
              <a:rPr lang="en-US" sz="1200" b="0" i="0" kern="1200" dirty="0" smtClean="0">
                <a:solidFill>
                  <a:schemeClr val="tx1"/>
                </a:solidFill>
                <a:latin typeface="+mn-lt"/>
                <a:ea typeface="+mn-ea"/>
                <a:cs typeface="+mn-cs"/>
              </a:rPr>
              <a:t>, </a:t>
            </a:r>
            <a:r>
              <a:rPr lang="en-US" dirty="0" smtClean="0"/>
              <a:t>?</a:t>
            </a:r>
            <a:r>
              <a:rPr lang="en-US" sz="1200" b="0" i="0" kern="1200" dirty="0" smtClean="0">
                <a:solidFill>
                  <a:schemeClr val="tx1"/>
                </a:solidFill>
                <a:latin typeface="+mn-lt"/>
                <a:ea typeface="+mn-ea"/>
                <a:cs typeface="+mn-cs"/>
              </a:rPr>
              <a:t> with a backslash (</a:t>
            </a:r>
            <a:r>
              <a:rPr lang="en-US" dirty="0" smtClean="0"/>
              <a:t>\</a:t>
            </a:r>
            <a:r>
              <a:rPr lang="en-US" sz="1200" b="0" i="0" kern="1200" dirty="0" smtClean="0">
                <a:solidFill>
                  <a:schemeClr val="tx1"/>
                </a:solidFill>
                <a:latin typeface="+mn-lt"/>
                <a:ea typeface="+mn-ea"/>
                <a:cs typeface="+mn-cs"/>
              </a:rPr>
              <a:t>). You can construct Boolean queries textually using the operators </a:t>
            </a:r>
            <a:r>
              <a:rPr lang="en-US" dirty="0" smtClean="0"/>
              <a:t>AND</a:t>
            </a:r>
            <a:r>
              <a:rPr lang="en-US" sz="1200" b="0" i="0" kern="1200" dirty="0" smtClean="0">
                <a:solidFill>
                  <a:schemeClr val="tx1"/>
                </a:solidFill>
                <a:latin typeface="+mn-lt"/>
                <a:ea typeface="+mn-ea"/>
                <a:cs typeface="+mn-cs"/>
              </a:rPr>
              <a:t>, </a:t>
            </a:r>
            <a:r>
              <a:rPr lang="en-US" dirty="0" smtClean="0"/>
              <a:t>OR</a:t>
            </a:r>
            <a:r>
              <a:rPr lang="en-US" sz="1200" b="0" i="0" kern="1200" dirty="0" smtClean="0">
                <a:solidFill>
                  <a:schemeClr val="tx1"/>
                </a:solidFill>
                <a:latin typeface="+mn-lt"/>
                <a:ea typeface="+mn-ea"/>
                <a:cs typeface="+mn-cs"/>
              </a:rPr>
              <a:t>, and </a:t>
            </a:r>
            <a:r>
              <a:rPr lang="en-US" dirty="0" smtClean="0"/>
              <a:t>NOT</a:t>
            </a:r>
            <a:r>
              <a:rPr lang="en-US" sz="1200" b="0" i="0" kern="1200" dirty="0" smtClean="0">
                <a:solidFill>
                  <a:schemeClr val="tx1"/>
                </a:solidFill>
                <a:latin typeface="+mn-lt"/>
                <a:ea typeface="+mn-ea"/>
                <a:cs typeface="+mn-cs"/>
              </a:rPr>
              <a:t>.</a:t>
            </a:r>
          </a:p>
        </p:txBody>
      </p:sp>
      <p:sp>
        <p:nvSpPr>
          <p:cNvPr id="4" name="Slide Number Placeholder 3"/>
          <p:cNvSpPr>
            <a:spLocks noGrp="1"/>
          </p:cNvSpPr>
          <p:nvPr>
            <p:ph type="sldNum" sz="quarter" idx="10"/>
          </p:nvPr>
        </p:nvSpPr>
        <p:spPr/>
        <p:txBody>
          <a:bodyPr/>
          <a:lstStyle/>
          <a:p>
            <a:fld id="{FDF9C658-B245-413F-AA6C-84D7A2B7D447}"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During indexing, the text is first extracted from the original content and used to create an instance of</a:t>
            </a:r>
          </a:p>
          <a:p>
            <a:r>
              <a:rPr lang="en-US" sz="1200" kern="1200" baseline="0" dirty="0" smtClean="0">
                <a:solidFill>
                  <a:schemeClr val="tx1"/>
                </a:solidFill>
                <a:latin typeface="+mn-lt"/>
                <a:ea typeface="+mn-ea"/>
                <a:cs typeface="+mn-cs"/>
              </a:rPr>
              <a:t>Document, containing Field instances hold the content. The text in the fields is then analyzed, to</a:t>
            </a:r>
          </a:p>
          <a:p>
            <a:r>
              <a:rPr lang="en-US" sz="1200" kern="1200" baseline="0" dirty="0" smtClean="0">
                <a:solidFill>
                  <a:schemeClr val="tx1"/>
                </a:solidFill>
                <a:latin typeface="+mn-lt"/>
                <a:ea typeface="+mn-ea"/>
                <a:cs typeface="+mn-cs"/>
              </a:rPr>
              <a:t>produce a stream of tokens. Finally, those tokens are added to the index in a segmented architecture.</a:t>
            </a:r>
            <a:endParaRPr lang="en-US" dirty="0"/>
          </a:p>
        </p:txBody>
      </p:sp>
      <p:sp>
        <p:nvSpPr>
          <p:cNvPr id="4" name="Slide Number Placeholder 3"/>
          <p:cNvSpPr>
            <a:spLocks noGrp="1"/>
          </p:cNvSpPr>
          <p:nvPr>
            <p:ph type="sldNum" sz="quarter" idx="10"/>
          </p:nvPr>
        </p:nvSpPr>
        <p:spPr/>
        <p:txBody>
          <a:bodyPr/>
          <a:lstStyle/>
          <a:p>
            <a:fld id="{FDF9C658-B245-413F-AA6C-84D7A2B7D447}"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You are also free to build up your own analyzer by chaining together </a:t>
            </a:r>
            <a:r>
              <a:rPr lang="en-US" sz="1200" kern="1200" baseline="0" dirty="0" err="1" smtClean="0">
                <a:solidFill>
                  <a:schemeClr val="tx1"/>
                </a:solidFill>
                <a:latin typeface="+mn-lt"/>
                <a:ea typeface="+mn-ea"/>
                <a:cs typeface="+mn-cs"/>
              </a:rPr>
              <a:t>Lucene’s</a:t>
            </a:r>
            <a:r>
              <a:rPr lang="en-US" sz="1200" kern="1200" baseline="0" dirty="0" smtClean="0">
                <a:solidFill>
                  <a:schemeClr val="tx1"/>
                </a:solidFill>
                <a:latin typeface="+mn-lt"/>
                <a:ea typeface="+mn-ea"/>
                <a:cs typeface="+mn-cs"/>
              </a:rPr>
              <a:t> token sources and filters, or your</a:t>
            </a:r>
          </a:p>
          <a:p>
            <a:r>
              <a:rPr lang="en-US" sz="1200" kern="1200" baseline="0" dirty="0" smtClean="0">
                <a:solidFill>
                  <a:schemeClr val="tx1"/>
                </a:solidFill>
                <a:latin typeface="+mn-lt"/>
                <a:ea typeface="+mn-ea"/>
                <a:cs typeface="+mn-cs"/>
              </a:rPr>
              <a:t>own, in customized ways.</a:t>
            </a:r>
          </a:p>
          <a:p>
            <a:r>
              <a:rPr lang="en-US" sz="1200" kern="1200" baseline="0" dirty="0" smtClean="0">
                <a:solidFill>
                  <a:schemeClr val="tx1"/>
                </a:solidFill>
                <a:latin typeface="+mn-lt"/>
                <a:ea typeface="+mn-ea"/>
                <a:cs typeface="+mn-cs"/>
              </a:rPr>
              <a:t>The analysis process produces a stream of tokens that are then written into the files</a:t>
            </a:r>
          </a:p>
          <a:p>
            <a:r>
              <a:rPr lang="en-US" sz="1200" kern="1200" baseline="0" dirty="0" smtClean="0">
                <a:solidFill>
                  <a:schemeClr val="tx1"/>
                </a:solidFill>
                <a:latin typeface="+mn-lt"/>
                <a:ea typeface="+mn-ea"/>
                <a:cs typeface="+mn-cs"/>
              </a:rPr>
              <a:t>in the index.</a:t>
            </a:r>
          </a:p>
          <a:p>
            <a:r>
              <a:rPr lang="en-US" sz="1200" kern="1200" baseline="0" dirty="0" smtClean="0">
                <a:solidFill>
                  <a:schemeClr val="tx1"/>
                </a:solidFill>
                <a:latin typeface="+mn-lt"/>
                <a:ea typeface="+mn-ea"/>
                <a:cs typeface="+mn-cs"/>
              </a:rPr>
              <a:t>This structure is optimized for providing quick answers to “which documents contain word X?”</a:t>
            </a:r>
          </a:p>
          <a:p>
            <a:endParaRPr lang="en-US" dirty="0"/>
          </a:p>
        </p:txBody>
      </p:sp>
      <p:sp>
        <p:nvSpPr>
          <p:cNvPr id="4" name="Slide Number Placeholder 3"/>
          <p:cNvSpPr>
            <a:spLocks noGrp="1"/>
          </p:cNvSpPr>
          <p:nvPr>
            <p:ph type="sldNum" sz="quarter" idx="10"/>
          </p:nvPr>
        </p:nvSpPr>
        <p:spPr/>
        <p:txBody>
          <a:bodyPr/>
          <a:lstStyle/>
          <a:p>
            <a:fld id="{FDF9C658-B245-413F-AA6C-84D7A2B7D447}"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F9C658-B245-413F-AA6C-84D7A2B7D447}"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deletes are not done immediately. Instead, they are buffered in memory, just like the added documents, and periodically flushed to disk.</a:t>
            </a:r>
            <a:endParaRPr lang="en-US" dirty="0"/>
          </a:p>
        </p:txBody>
      </p:sp>
      <p:sp>
        <p:nvSpPr>
          <p:cNvPr id="4" name="Slide Number Placeholder 3"/>
          <p:cNvSpPr>
            <a:spLocks noGrp="1"/>
          </p:cNvSpPr>
          <p:nvPr>
            <p:ph type="sldNum" sz="quarter" idx="10"/>
          </p:nvPr>
        </p:nvSpPr>
        <p:spPr/>
        <p:txBody>
          <a:bodyPr/>
          <a:lstStyle/>
          <a:p>
            <a:fld id="{FDF9C658-B245-413F-AA6C-84D7A2B7D447}"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An </a:t>
            </a:r>
            <a:r>
              <a:rPr lang="en-US" sz="1200" b="1" i="0" kern="1200" dirty="0" err="1" smtClean="0">
                <a:solidFill>
                  <a:schemeClr val="tx1"/>
                </a:solidFill>
                <a:latin typeface="+mn-lt"/>
                <a:ea typeface="+mn-ea"/>
                <a:cs typeface="+mn-cs"/>
              </a:rPr>
              <a:t>ETag</a:t>
            </a:r>
            <a:r>
              <a:rPr lang="en-US" sz="1200" b="0" i="0" kern="1200" dirty="0" smtClean="0">
                <a:solidFill>
                  <a:schemeClr val="tx1"/>
                </a:solidFill>
                <a:latin typeface="+mn-lt"/>
                <a:ea typeface="+mn-ea"/>
                <a:cs typeface="+mn-cs"/>
              </a:rPr>
              <a:t>, or </a:t>
            </a:r>
            <a:r>
              <a:rPr lang="en-US" sz="1200" b="1" i="0" kern="1200" dirty="0" smtClean="0">
                <a:solidFill>
                  <a:schemeClr val="tx1"/>
                </a:solidFill>
                <a:latin typeface="+mn-lt"/>
                <a:ea typeface="+mn-ea"/>
                <a:cs typeface="+mn-cs"/>
              </a:rPr>
              <a:t>entity tag</a:t>
            </a:r>
            <a:r>
              <a:rPr lang="en-US" sz="1200" b="0" i="0" kern="1200" dirty="0" smtClean="0">
                <a:solidFill>
                  <a:schemeClr val="tx1"/>
                </a:solidFill>
                <a:latin typeface="+mn-lt"/>
                <a:ea typeface="+mn-ea"/>
                <a:cs typeface="+mn-cs"/>
              </a:rPr>
              <a:t>, is part of </a:t>
            </a:r>
            <a:r>
              <a:rPr lang="en-US" sz="1200" b="0" i="0" u="none" strike="noStrike" kern="1200" dirty="0" smtClean="0">
                <a:solidFill>
                  <a:schemeClr val="tx1"/>
                </a:solidFill>
                <a:latin typeface="+mn-lt"/>
                <a:ea typeface="+mn-ea"/>
                <a:cs typeface="+mn-cs"/>
                <a:hlinkClick r:id="rId3" tooltip="Hypertext Transfer Protocol"/>
              </a:rPr>
              <a:t>HTTP</a:t>
            </a:r>
            <a:r>
              <a:rPr lang="en-US" sz="1200" b="0" i="0" kern="1200" dirty="0" smtClean="0">
                <a:solidFill>
                  <a:schemeClr val="tx1"/>
                </a:solidFill>
                <a:latin typeface="+mn-lt"/>
                <a:ea typeface="+mn-ea"/>
                <a:cs typeface="+mn-cs"/>
              </a:rPr>
              <a:t>, the protocol for the </a:t>
            </a:r>
            <a:r>
              <a:rPr lang="en-US" sz="1200" b="0" i="0" u="none" strike="noStrike" kern="1200" dirty="0" smtClean="0">
                <a:solidFill>
                  <a:schemeClr val="tx1"/>
                </a:solidFill>
                <a:latin typeface="+mn-lt"/>
                <a:ea typeface="+mn-ea"/>
                <a:cs typeface="+mn-cs"/>
                <a:hlinkClick r:id="rId4" tooltip="World Wide Web"/>
              </a:rPr>
              <a:t>World Wide Web</a:t>
            </a:r>
            <a:r>
              <a:rPr lang="en-US" sz="1200" b="0" i="0" kern="1200" dirty="0" smtClean="0">
                <a:solidFill>
                  <a:schemeClr val="tx1"/>
                </a:solidFill>
                <a:latin typeface="+mn-lt"/>
                <a:ea typeface="+mn-ea"/>
                <a:cs typeface="+mn-cs"/>
              </a:rPr>
              <a:t>. It is one of several mechanisms that HTTP provides for </a:t>
            </a:r>
            <a:r>
              <a:rPr lang="en-US" sz="1200" b="0" i="0" u="none" strike="noStrike" kern="1200" dirty="0" smtClean="0">
                <a:solidFill>
                  <a:schemeClr val="tx1"/>
                </a:solidFill>
                <a:latin typeface="+mn-lt"/>
                <a:ea typeface="+mn-ea"/>
                <a:cs typeface="+mn-cs"/>
                <a:hlinkClick r:id="rId5" tooltip="Web cache"/>
              </a:rPr>
              <a:t>web cache</a:t>
            </a:r>
            <a:r>
              <a:rPr lang="en-US" sz="1200" b="0" i="0" kern="1200" dirty="0" smtClean="0">
                <a:solidFill>
                  <a:schemeClr val="tx1"/>
                </a:solidFill>
                <a:latin typeface="+mn-lt"/>
                <a:ea typeface="+mn-ea"/>
                <a:cs typeface="+mn-cs"/>
              </a:rPr>
              <a:t> validation, and which allows a client to make conditional requests. This allows caches to be more efficient, and saves bandwidth, as a web server does not need to send a full response if the content has not changed.</a:t>
            </a:r>
            <a:endParaRPr lang="en-US" dirty="0"/>
          </a:p>
        </p:txBody>
      </p:sp>
      <p:sp>
        <p:nvSpPr>
          <p:cNvPr id="4" name="Slide Number Placeholder 3"/>
          <p:cNvSpPr>
            <a:spLocks noGrp="1"/>
          </p:cNvSpPr>
          <p:nvPr>
            <p:ph type="sldNum" sz="quarter" idx="10"/>
          </p:nvPr>
        </p:nvSpPr>
        <p:spPr/>
        <p:txBody>
          <a:bodyPr/>
          <a:lstStyle/>
          <a:p>
            <a:fld id="{FDF9C658-B245-413F-AA6C-84D7A2B7D447}"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When </a:t>
            </a:r>
            <a:r>
              <a:rPr lang="en-US" sz="1200" kern="1200" baseline="0" dirty="0" err="1" smtClean="0">
                <a:solidFill>
                  <a:schemeClr val="tx1"/>
                </a:solidFill>
                <a:latin typeface="+mn-lt"/>
                <a:ea typeface="+mn-ea"/>
                <a:cs typeface="+mn-cs"/>
              </a:rPr>
              <a:t>Lucene</a:t>
            </a:r>
            <a:r>
              <a:rPr lang="en-US" sz="1200" kern="1200" baseline="0" dirty="0" smtClean="0">
                <a:solidFill>
                  <a:schemeClr val="tx1"/>
                </a:solidFill>
                <a:latin typeface="+mn-lt"/>
                <a:ea typeface="+mn-ea"/>
                <a:cs typeface="+mn-cs"/>
              </a:rPr>
              <a:t> builds the inverted index, by default it stores all necessary information to implement the</a:t>
            </a:r>
          </a:p>
          <a:p>
            <a:r>
              <a:rPr lang="en-US" sz="1200" kern="1200" baseline="0" dirty="0" smtClean="0">
                <a:solidFill>
                  <a:schemeClr val="tx1"/>
                </a:solidFill>
                <a:latin typeface="+mn-lt"/>
                <a:ea typeface="+mn-ea"/>
                <a:cs typeface="+mn-cs"/>
              </a:rPr>
              <a:t>Vector Space model. This model requires the count of every term that occurred in the document, as well</a:t>
            </a:r>
          </a:p>
          <a:p>
            <a:r>
              <a:rPr lang="en-US" sz="1200" kern="1200" baseline="0" dirty="0" smtClean="0">
                <a:solidFill>
                  <a:schemeClr val="tx1"/>
                </a:solidFill>
                <a:latin typeface="+mn-lt"/>
                <a:ea typeface="+mn-ea"/>
                <a:cs typeface="+mn-cs"/>
              </a:rPr>
              <a:t>as the positions of each occurrence (needed for phrase searches).</a:t>
            </a:r>
          </a:p>
          <a:p>
            <a:r>
              <a:rPr lang="en-US" sz="1200" kern="1200" baseline="0" dirty="0" err="1" smtClean="0">
                <a:solidFill>
                  <a:schemeClr val="tx1"/>
                </a:solidFill>
                <a:latin typeface="+mn-lt"/>
                <a:ea typeface="+mn-ea"/>
                <a:cs typeface="+mn-cs"/>
              </a:rPr>
              <a:t>Field.setOmitTermFreqAndPositions</a:t>
            </a:r>
            <a:r>
              <a:rPr lang="en-US" sz="1200" kern="1200" baseline="0" dirty="0" smtClean="0">
                <a:solidFill>
                  <a:schemeClr val="tx1"/>
                </a:solidFill>
                <a:latin typeface="+mn-lt"/>
                <a:ea typeface="+mn-ea"/>
                <a:cs typeface="+mn-cs"/>
              </a:rPr>
              <a:t>(true)</a:t>
            </a:r>
          </a:p>
          <a:p>
            <a:r>
              <a:rPr lang="en-US" sz="1200" kern="1200" baseline="0" dirty="0" err="1" smtClean="0">
                <a:solidFill>
                  <a:schemeClr val="tx1"/>
                </a:solidFill>
                <a:latin typeface="+mn-lt"/>
                <a:ea typeface="+mn-ea"/>
                <a:cs typeface="+mn-cs"/>
              </a:rPr>
              <a:t>Store.NO</a:t>
            </a:r>
            <a:r>
              <a:rPr lang="en-US" sz="1200" kern="1200" baseline="0" dirty="0" smtClean="0">
                <a:solidFill>
                  <a:schemeClr val="tx1"/>
                </a:solidFill>
                <a:latin typeface="+mn-lt"/>
                <a:ea typeface="+mn-ea"/>
                <a:cs typeface="+mn-cs"/>
              </a:rPr>
              <a:t> – do not store the value. This is often used along with </a:t>
            </a:r>
            <a:r>
              <a:rPr lang="en-US" sz="1200" kern="1200" baseline="0" dirty="0" err="1" smtClean="0">
                <a:solidFill>
                  <a:schemeClr val="tx1"/>
                </a:solidFill>
                <a:latin typeface="+mn-lt"/>
                <a:ea typeface="+mn-ea"/>
                <a:cs typeface="+mn-cs"/>
              </a:rPr>
              <a:t>Index.ANALYZED</a:t>
            </a:r>
            <a:r>
              <a:rPr lang="en-US" sz="1200" kern="1200" baseline="0" dirty="0" smtClean="0">
                <a:solidFill>
                  <a:schemeClr val="tx1"/>
                </a:solidFill>
                <a:latin typeface="+mn-lt"/>
                <a:ea typeface="+mn-ea"/>
                <a:cs typeface="+mn-cs"/>
              </a:rPr>
              <a:t> to index a</a:t>
            </a:r>
          </a:p>
          <a:p>
            <a:r>
              <a:rPr lang="en-US" sz="1200" kern="1200" baseline="0" dirty="0" smtClean="0">
                <a:solidFill>
                  <a:schemeClr val="tx1"/>
                </a:solidFill>
                <a:latin typeface="+mn-lt"/>
                <a:ea typeface="+mn-ea"/>
                <a:cs typeface="+mn-cs"/>
              </a:rPr>
              <a:t>large text field that doesn’t need to be retrieved in its original form.</a:t>
            </a:r>
            <a:endParaRPr lang="en-US" dirty="0"/>
          </a:p>
        </p:txBody>
      </p:sp>
      <p:sp>
        <p:nvSpPr>
          <p:cNvPr id="4" name="Slide Number Placeholder 3"/>
          <p:cNvSpPr>
            <a:spLocks noGrp="1"/>
          </p:cNvSpPr>
          <p:nvPr>
            <p:ph type="sldNum" sz="quarter" idx="10"/>
          </p:nvPr>
        </p:nvSpPr>
        <p:spPr/>
        <p:txBody>
          <a:bodyPr/>
          <a:lstStyle/>
          <a:p>
            <a:fld id="{FDF9C658-B245-413F-AA6C-84D7A2B7D447}"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means you can index and search data stored in files: web pages on remote web servers, documents stored in local file systems, simple text files, Microsoft Word documents, XML or HTML or PDF files, or any other format from which you can extract textual information.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you can index and search email messages, mailing-list archives, instant messenger chats, your Wiki pages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XML can describe a recursive document structure by nesting tags</a:t>
            </a:r>
          </a:p>
          <a:p>
            <a:r>
              <a:rPr lang="en-US" sz="1200" kern="1200" baseline="0" dirty="0" smtClean="0">
                <a:solidFill>
                  <a:schemeClr val="tx1"/>
                </a:solidFill>
                <a:latin typeface="+mn-lt"/>
                <a:ea typeface="+mn-ea"/>
                <a:cs typeface="+mn-cs"/>
              </a:rPr>
              <a:t>within one another. A database can have an arbitrary number of joins, via primary and secondary keys,</a:t>
            </a:r>
          </a:p>
          <a:p>
            <a:r>
              <a:rPr lang="en-US" sz="1200" kern="1200" baseline="0" dirty="0" smtClean="0">
                <a:solidFill>
                  <a:schemeClr val="tx1"/>
                </a:solidFill>
                <a:latin typeface="+mn-lt"/>
                <a:ea typeface="+mn-ea"/>
                <a:cs typeface="+mn-cs"/>
              </a:rPr>
              <a:t>relating tables to one other.</a:t>
            </a:r>
          </a:p>
          <a:p>
            <a:r>
              <a:rPr lang="en-US" sz="1200" kern="1200" baseline="0" dirty="0" smtClean="0">
                <a:solidFill>
                  <a:schemeClr val="tx1"/>
                </a:solidFill>
                <a:latin typeface="+mn-lt"/>
                <a:ea typeface="+mn-ea"/>
                <a:cs typeface="+mn-cs"/>
              </a:rPr>
              <a:t>Open source projects that build on </a:t>
            </a:r>
            <a:r>
              <a:rPr lang="en-US" sz="1200" kern="1200" baseline="0" dirty="0" err="1" smtClean="0">
                <a:solidFill>
                  <a:schemeClr val="tx1"/>
                </a:solidFill>
                <a:latin typeface="+mn-lt"/>
                <a:ea typeface="+mn-ea"/>
                <a:cs typeface="+mn-cs"/>
              </a:rPr>
              <a:t>Lucene</a:t>
            </a:r>
            <a:r>
              <a:rPr lang="en-US" sz="1200" kern="1200" baseline="0" dirty="0" smtClean="0">
                <a:solidFill>
                  <a:schemeClr val="tx1"/>
                </a:solidFill>
                <a:latin typeface="+mn-lt"/>
                <a:ea typeface="+mn-ea"/>
                <a:cs typeface="+mn-cs"/>
              </a:rPr>
              <a:t>, like Hibernate Search, Compass, </a:t>
            </a:r>
            <a:r>
              <a:rPr lang="en-US" sz="1200" kern="1200" baseline="0" dirty="0" err="1" smtClean="0">
                <a:solidFill>
                  <a:schemeClr val="tx1"/>
                </a:solidFill>
                <a:latin typeface="+mn-lt"/>
                <a:ea typeface="+mn-ea"/>
                <a:cs typeface="+mn-cs"/>
              </a:rPr>
              <a:t>LuSQL</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DBSight</a:t>
            </a:r>
            <a:r>
              <a:rPr lang="en-US" sz="1200" kern="1200" baseline="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Browse Engine and Oracle/</a:t>
            </a:r>
            <a:r>
              <a:rPr lang="en-US" sz="1200" kern="1200" baseline="0" dirty="0" err="1" smtClean="0">
                <a:solidFill>
                  <a:schemeClr val="tx1"/>
                </a:solidFill>
                <a:latin typeface="+mn-lt"/>
                <a:ea typeface="+mn-ea"/>
                <a:cs typeface="+mn-cs"/>
              </a:rPr>
              <a:t>Lucene</a:t>
            </a:r>
            <a:r>
              <a:rPr lang="en-US" sz="1200" kern="1200" baseline="0" dirty="0" smtClean="0">
                <a:solidFill>
                  <a:schemeClr val="tx1"/>
                </a:solidFill>
                <a:latin typeface="+mn-lt"/>
                <a:ea typeface="+mn-ea"/>
                <a:cs typeface="+mn-cs"/>
              </a:rPr>
              <a:t> integration each have different and interesting approaches for handling</a:t>
            </a:r>
          </a:p>
          <a:p>
            <a:r>
              <a:rPr lang="en-US" sz="1200" kern="1200" baseline="0" dirty="0" smtClean="0">
                <a:solidFill>
                  <a:schemeClr val="tx1"/>
                </a:solidFill>
                <a:latin typeface="+mn-lt"/>
                <a:ea typeface="+mn-ea"/>
                <a:cs typeface="+mn-cs"/>
              </a:rPr>
              <a:t>this </a:t>
            </a:r>
            <a:r>
              <a:rPr lang="en-US" sz="1200" kern="1200" baseline="0" dirty="0" err="1" smtClean="0">
                <a:solidFill>
                  <a:schemeClr val="tx1"/>
                </a:solidFill>
                <a:latin typeface="+mn-lt"/>
                <a:ea typeface="+mn-ea"/>
                <a:cs typeface="+mn-cs"/>
              </a:rPr>
              <a:t>denormalization</a:t>
            </a:r>
            <a:r>
              <a:rPr lang="en-US" sz="1200" kern="1200" baseline="0" dirty="0" smtClean="0">
                <a:solidFill>
                  <a:schemeClr val="tx1"/>
                </a:solidFill>
                <a:latin typeface="+mn-lt"/>
                <a:ea typeface="+mn-ea"/>
                <a:cs typeface="+mn-cs"/>
              </a:rPr>
              <a: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DF9C658-B245-413F-AA6C-84D7A2B7D447}"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4th argument to the Field constructor:</a:t>
            </a:r>
          </a:p>
          <a:p>
            <a:endParaRPr lang="en-US" dirty="0"/>
          </a:p>
        </p:txBody>
      </p:sp>
      <p:sp>
        <p:nvSpPr>
          <p:cNvPr id="4" name="Slide Number Placeholder 3"/>
          <p:cNvSpPr>
            <a:spLocks noGrp="1"/>
          </p:cNvSpPr>
          <p:nvPr>
            <p:ph type="sldNum" sz="quarter" idx="10"/>
          </p:nvPr>
        </p:nvSpPr>
        <p:spPr/>
        <p:txBody>
          <a:bodyPr/>
          <a:lstStyle/>
          <a:p>
            <a:fld id="{FDF9C658-B245-413F-AA6C-84D7A2B7D447}"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Under the hood it simply uses Java’s </a:t>
            </a:r>
            <a:r>
              <a:rPr lang="en-US" sz="1200" kern="1200" baseline="0" dirty="0" err="1" smtClean="0">
                <a:solidFill>
                  <a:schemeClr val="tx1"/>
                </a:solidFill>
                <a:latin typeface="+mn-lt"/>
                <a:ea typeface="+mn-ea"/>
                <a:cs typeface="+mn-cs"/>
              </a:rPr>
              <a:t>builtin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java.util.Zip</a:t>
            </a:r>
            <a:r>
              <a:rPr lang="en-US" sz="1200" kern="1200" baseline="0" dirty="0" smtClean="0">
                <a:solidFill>
                  <a:schemeClr val="tx1"/>
                </a:solidFill>
                <a:latin typeface="+mn-lt"/>
                <a:ea typeface="+mn-ea"/>
                <a:cs typeface="+mn-cs"/>
              </a:rPr>
              <a:t> classes. You can use this to</a:t>
            </a:r>
          </a:p>
          <a:p>
            <a:r>
              <a:rPr lang="en-US" sz="1200" kern="1200" baseline="0" dirty="0" smtClean="0">
                <a:solidFill>
                  <a:schemeClr val="tx1"/>
                </a:solidFill>
                <a:latin typeface="+mn-lt"/>
                <a:ea typeface="+mn-ea"/>
                <a:cs typeface="+mn-cs"/>
              </a:rPr>
              <a:t>compress values before storing them in </a:t>
            </a:r>
            <a:r>
              <a:rPr lang="en-US" sz="1200" kern="1200" baseline="0" dirty="0" err="1" smtClean="0">
                <a:solidFill>
                  <a:schemeClr val="tx1"/>
                </a:solidFill>
                <a:latin typeface="+mn-lt"/>
                <a:ea typeface="+mn-ea"/>
                <a:cs typeface="+mn-cs"/>
              </a:rPr>
              <a:t>Lucene</a:t>
            </a:r>
            <a:r>
              <a:rPr lang="en-US" sz="1200" kern="1200" baseline="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FDF9C658-B245-413F-AA6C-84D7A2B7D447}"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Typically, if an application</a:t>
            </a:r>
          </a:p>
          <a:p>
            <a:r>
              <a:rPr lang="en-US" sz="1200" kern="1200" baseline="0" dirty="0" smtClean="0">
                <a:solidFill>
                  <a:schemeClr val="tx1"/>
                </a:solidFill>
                <a:latin typeface="+mn-lt"/>
                <a:ea typeface="+mn-ea"/>
                <a:cs typeface="+mn-cs"/>
              </a:rPr>
              <a:t>presents the score to the end user, it’s best to first normalize the scores by dividing all scores by the</a:t>
            </a:r>
          </a:p>
          <a:p>
            <a:r>
              <a:rPr lang="en-US" sz="1200" kern="1200" baseline="0" dirty="0" smtClean="0">
                <a:solidFill>
                  <a:schemeClr val="tx1"/>
                </a:solidFill>
                <a:latin typeface="+mn-lt"/>
                <a:ea typeface="+mn-ea"/>
                <a:cs typeface="+mn-cs"/>
              </a:rPr>
              <a:t>maximum score for the query. The larger the similarity score, the better the match of the document to</a:t>
            </a:r>
          </a:p>
          <a:p>
            <a:r>
              <a:rPr lang="en-US" sz="1200" kern="1200" baseline="0" dirty="0" smtClean="0">
                <a:solidFill>
                  <a:schemeClr val="tx1"/>
                </a:solidFill>
                <a:latin typeface="+mn-lt"/>
                <a:ea typeface="+mn-ea"/>
                <a:cs typeface="+mn-cs"/>
              </a:rPr>
              <a:t>the query. By default </a:t>
            </a:r>
            <a:r>
              <a:rPr lang="en-US" sz="1200" kern="1200" baseline="0" dirty="0" err="1" smtClean="0">
                <a:solidFill>
                  <a:schemeClr val="tx1"/>
                </a:solidFill>
                <a:latin typeface="+mn-lt"/>
                <a:ea typeface="+mn-ea"/>
                <a:cs typeface="+mn-cs"/>
              </a:rPr>
              <a:t>Lucene</a:t>
            </a:r>
            <a:r>
              <a:rPr lang="en-US" sz="1200" kern="1200" baseline="0" dirty="0" smtClean="0">
                <a:solidFill>
                  <a:schemeClr val="tx1"/>
                </a:solidFill>
                <a:latin typeface="+mn-lt"/>
                <a:ea typeface="+mn-ea"/>
                <a:cs typeface="+mn-cs"/>
              </a:rPr>
              <a:t> returns documents reverse-sorted by this score, meaning the top</a:t>
            </a:r>
          </a:p>
          <a:p>
            <a:r>
              <a:rPr lang="en-US" sz="1200" kern="1200" baseline="0" dirty="0" smtClean="0">
                <a:solidFill>
                  <a:schemeClr val="tx1"/>
                </a:solidFill>
                <a:latin typeface="+mn-lt"/>
                <a:ea typeface="+mn-ea"/>
                <a:cs typeface="+mn-cs"/>
              </a:rPr>
              <a:t>documents are the best matching ones.</a:t>
            </a:r>
            <a:endParaRPr lang="en-US" dirty="0"/>
          </a:p>
        </p:txBody>
      </p:sp>
      <p:sp>
        <p:nvSpPr>
          <p:cNvPr id="4" name="Slide Number Placeholder 3"/>
          <p:cNvSpPr>
            <a:spLocks noGrp="1"/>
          </p:cNvSpPr>
          <p:nvPr>
            <p:ph type="sldNum" sz="quarter" idx="10"/>
          </p:nvPr>
        </p:nvSpPr>
        <p:spPr/>
        <p:txBody>
          <a:bodyPr/>
          <a:lstStyle/>
          <a:p>
            <a:fld id="{FDF9C658-B245-413F-AA6C-84D7A2B7D447}"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default value of field boosts, logically, is 1.0. During indexing, a Document can be assigned a boost, too.</a:t>
            </a:r>
          </a:p>
          <a:p>
            <a:endParaRPr lang="en-US" sz="1200" kern="1200" baseline="0" dirty="0" smtClean="0">
              <a:solidFill>
                <a:schemeClr val="tx1"/>
              </a:solidFill>
              <a:latin typeface="+mn-lt"/>
              <a:ea typeface="+mn-ea"/>
              <a:cs typeface="+mn-cs"/>
            </a:endParaRPr>
          </a:p>
          <a:p>
            <a:r>
              <a:rPr lang="en-US" sz="1200" b="1" kern="1200" baseline="0" dirty="0" err="1" smtClean="0">
                <a:solidFill>
                  <a:schemeClr val="tx1"/>
                </a:solidFill>
                <a:latin typeface="+mn-lt"/>
                <a:ea typeface="+mn-ea"/>
                <a:cs typeface="+mn-cs"/>
              </a:rPr>
              <a:t>queryNorm</a:t>
            </a:r>
            <a:r>
              <a:rPr lang="en-US" sz="1200" b="1" kern="1200" baseline="0" dirty="0" smtClean="0">
                <a:solidFill>
                  <a:schemeClr val="tx1"/>
                </a:solidFill>
                <a:latin typeface="+mn-lt"/>
                <a:ea typeface="+mn-ea"/>
                <a:cs typeface="+mn-cs"/>
              </a:rPr>
              <a:t> factor</a:t>
            </a:r>
            <a:r>
              <a:rPr lang="en-US" sz="1200" b="0" kern="1200" baseline="0" dirty="0" smtClean="0">
                <a:solidFill>
                  <a:schemeClr val="tx1"/>
                </a:solidFill>
                <a:latin typeface="+mn-lt"/>
                <a:ea typeface="+mn-ea"/>
                <a:cs typeface="+mn-cs"/>
              </a:rPr>
              <a:t> =&gt;</a:t>
            </a:r>
            <a:r>
              <a:rPr lang="en-US" sz="1200" kern="1200" baseline="0" dirty="0" smtClean="0">
                <a:solidFill>
                  <a:schemeClr val="tx1"/>
                </a:solidFill>
                <a:latin typeface="+mn-lt"/>
                <a:ea typeface="+mn-ea"/>
                <a:cs typeface="+mn-cs"/>
              </a:rPr>
              <a:t> Queries themselves can have an impact on the document score. Boosting</a:t>
            </a:r>
          </a:p>
          <a:p>
            <a:r>
              <a:rPr lang="en-US" sz="1200" kern="1200" baseline="0" dirty="0" smtClean="0">
                <a:solidFill>
                  <a:schemeClr val="tx1"/>
                </a:solidFill>
                <a:latin typeface="+mn-lt"/>
                <a:ea typeface="+mn-ea"/>
                <a:cs typeface="+mn-cs"/>
              </a:rPr>
              <a:t>a Query instance is sensible only in a multiple-clause query; if only a single term is used for searching,</a:t>
            </a:r>
          </a:p>
          <a:p>
            <a:r>
              <a:rPr lang="en-US" sz="1200" kern="1200" baseline="0" dirty="0" smtClean="0">
                <a:solidFill>
                  <a:schemeClr val="tx1"/>
                </a:solidFill>
                <a:latin typeface="+mn-lt"/>
                <a:ea typeface="+mn-ea"/>
                <a:cs typeface="+mn-cs"/>
              </a:rPr>
              <a:t>boosting it would boost all matched documents equally. In a multiple-clause </a:t>
            </a:r>
            <a:r>
              <a:rPr lang="en-US" sz="1200" kern="1200" baseline="0" dirty="0" err="1" smtClean="0">
                <a:solidFill>
                  <a:schemeClr val="tx1"/>
                </a:solidFill>
                <a:latin typeface="+mn-lt"/>
                <a:ea typeface="+mn-ea"/>
                <a:cs typeface="+mn-cs"/>
              </a:rPr>
              <a:t>boolean</a:t>
            </a:r>
            <a:r>
              <a:rPr lang="en-US" sz="1200" kern="1200" baseline="0" dirty="0" smtClean="0">
                <a:solidFill>
                  <a:schemeClr val="tx1"/>
                </a:solidFill>
                <a:latin typeface="+mn-lt"/>
                <a:ea typeface="+mn-ea"/>
                <a:cs typeface="+mn-cs"/>
              </a:rPr>
              <a:t> query, some</a:t>
            </a:r>
          </a:p>
          <a:p>
            <a:r>
              <a:rPr lang="en-US" sz="1200" kern="1200" baseline="0" dirty="0" smtClean="0">
                <a:solidFill>
                  <a:schemeClr val="tx1"/>
                </a:solidFill>
                <a:latin typeface="+mn-lt"/>
                <a:ea typeface="+mn-ea"/>
                <a:cs typeface="+mn-cs"/>
              </a:rPr>
              <a:t>documents may match one clause but not another, enabling the boost factor to discriminate between</a:t>
            </a:r>
          </a:p>
          <a:p>
            <a:r>
              <a:rPr lang="en-US" sz="1200" kern="1200" baseline="0" dirty="0" smtClean="0">
                <a:solidFill>
                  <a:schemeClr val="tx1"/>
                </a:solidFill>
                <a:latin typeface="+mn-lt"/>
                <a:ea typeface="+mn-ea"/>
                <a:cs typeface="+mn-cs"/>
              </a:rPr>
              <a:t>matching documents. Queries also default to a 1.0 boost factor.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Most of these scoring formula factors are controlled and implemented as a subclass of the abstract</a:t>
            </a:r>
          </a:p>
          <a:p>
            <a:r>
              <a:rPr lang="en-US" sz="1200" kern="1200" baseline="0" dirty="0" smtClean="0">
                <a:solidFill>
                  <a:schemeClr val="tx1"/>
                </a:solidFill>
                <a:latin typeface="+mn-lt"/>
                <a:ea typeface="+mn-ea"/>
                <a:cs typeface="+mn-cs"/>
              </a:rPr>
              <a:t>Similarity class.</a:t>
            </a:r>
            <a:endParaRPr lang="en-US" dirty="0"/>
          </a:p>
        </p:txBody>
      </p:sp>
      <p:sp>
        <p:nvSpPr>
          <p:cNvPr id="4" name="Slide Number Placeholder 3"/>
          <p:cNvSpPr>
            <a:spLocks noGrp="1"/>
          </p:cNvSpPr>
          <p:nvPr>
            <p:ph type="sldNum" sz="quarter" idx="10"/>
          </p:nvPr>
        </p:nvSpPr>
        <p:spPr/>
        <p:txBody>
          <a:bodyPr/>
          <a:lstStyle/>
          <a:p>
            <a:fld id="{FDF9C658-B245-413F-AA6C-84D7A2B7D447}"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err="1" smtClean="0">
                <a:solidFill>
                  <a:schemeClr val="tx1"/>
                </a:solidFill>
                <a:latin typeface="+mn-lt"/>
                <a:ea typeface="+mn-ea"/>
                <a:cs typeface="+mn-cs"/>
              </a:rPr>
              <a:t>PhraseQuery</a:t>
            </a:r>
            <a:r>
              <a:rPr lang="en-US" sz="1200" kern="1200" baseline="0" dirty="0" smtClean="0">
                <a:solidFill>
                  <a:schemeClr val="tx1"/>
                </a:solidFill>
                <a:latin typeface="+mn-lt"/>
                <a:ea typeface="+mn-ea"/>
                <a:cs typeface="+mn-cs"/>
              </a:rPr>
              <a:t> uses this information to locate documents where terms are within a certain distance of one</a:t>
            </a:r>
          </a:p>
          <a:p>
            <a:r>
              <a:rPr lang="en-US" sz="1200" kern="1200" baseline="0" dirty="0" smtClean="0">
                <a:solidFill>
                  <a:schemeClr val="tx1"/>
                </a:solidFill>
                <a:latin typeface="+mn-lt"/>
                <a:ea typeface="+mn-ea"/>
                <a:cs typeface="+mn-cs"/>
              </a:rPr>
              <a:t>another.</a:t>
            </a:r>
          </a:p>
          <a:p>
            <a:r>
              <a:rPr lang="en-US" sz="1200" kern="1200" baseline="0" dirty="0" smtClean="0">
                <a:solidFill>
                  <a:schemeClr val="tx1"/>
                </a:solidFill>
                <a:latin typeface="+mn-lt"/>
                <a:ea typeface="+mn-ea"/>
                <a:cs typeface="+mn-cs"/>
              </a:rPr>
              <a:t>The inverse</a:t>
            </a:r>
          </a:p>
          <a:p>
            <a:r>
              <a:rPr lang="en-US" sz="1200" kern="1200" baseline="0" dirty="0" smtClean="0">
                <a:solidFill>
                  <a:schemeClr val="tx1"/>
                </a:solidFill>
                <a:latin typeface="+mn-lt"/>
                <a:ea typeface="+mn-ea"/>
                <a:cs typeface="+mn-cs"/>
              </a:rPr>
              <a:t>relationship with distance ensures that greater distances have lower scores.</a:t>
            </a:r>
            <a:endParaRPr lang="en-US" dirty="0"/>
          </a:p>
        </p:txBody>
      </p:sp>
      <p:sp>
        <p:nvSpPr>
          <p:cNvPr id="4" name="Slide Number Placeholder 3"/>
          <p:cNvSpPr>
            <a:spLocks noGrp="1"/>
          </p:cNvSpPr>
          <p:nvPr>
            <p:ph type="sldNum" sz="quarter" idx="10"/>
          </p:nvPr>
        </p:nvSpPr>
        <p:spPr/>
        <p:txBody>
          <a:bodyPr/>
          <a:lstStyle/>
          <a:p>
            <a:fld id="{FDF9C658-B245-413F-AA6C-84D7A2B7D447}"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http://en.wikipedia.org/wiki/Levenshtein_Distance</a:t>
            </a:r>
          </a:p>
          <a:p>
            <a:endParaRPr lang="en-US" dirty="0"/>
          </a:p>
        </p:txBody>
      </p:sp>
      <p:sp>
        <p:nvSpPr>
          <p:cNvPr id="4" name="Slide Number Placeholder 3"/>
          <p:cNvSpPr>
            <a:spLocks noGrp="1"/>
          </p:cNvSpPr>
          <p:nvPr>
            <p:ph type="sldNum" sz="quarter" idx="10"/>
          </p:nvPr>
        </p:nvSpPr>
        <p:spPr/>
        <p:txBody>
          <a:bodyPr/>
          <a:lstStyle/>
          <a:p>
            <a:fld id="{FDF9C658-B245-413F-AA6C-84D7A2B7D447}" type="slidenum">
              <a:rPr lang="en-US" smtClean="0"/>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F9C658-B245-413F-AA6C-84D7A2B7D447}" type="slidenum">
              <a:rPr lang="en-US" smtClean="0"/>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Users can write</a:t>
            </a:r>
            <a:r>
              <a:rPr lang="en-US" baseline="0" dirty="0" smtClean="0"/>
              <a:t> their own custom filters. </a:t>
            </a:r>
            <a:r>
              <a:rPr lang="en-US" sz="1200" kern="1200" baseline="0" dirty="0" smtClean="0">
                <a:solidFill>
                  <a:schemeClr val="tx1"/>
                </a:solidFill>
                <a:latin typeface="+mn-lt"/>
                <a:ea typeface="+mn-ea"/>
                <a:cs typeface="+mn-cs"/>
              </a:rPr>
              <a:t>Writing custom filters allows external data to factor into search constraints.</a:t>
            </a:r>
            <a:endParaRPr lang="en-US" dirty="0"/>
          </a:p>
        </p:txBody>
      </p:sp>
      <p:sp>
        <p:nvSpPr>
          <p:cNvPr id="4" name="Slide Number Placeholder 3"/>
          <p:cNvSpPr>
            <a:spLocks noGrp="1"/>
          </p:cNvSpPr>
          <p:nvPr>
            <p:ph type="sldNum" sz="quarter" idx="10"/>
          </p:nvPr>
        </p:nvSpPr>
        <p:spPr/>
        <p:txBody>
          <a:bodyPr/>
          <a:lstStyle/>
          <a:p>
            <a:fld id="{FDF9C658-B245-413F-AA6C-84D7A2B7D447}" type="slidenum">
              <a:rPr lang="en-US" smtClean="0"/>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F9C658-B245-413F-AA6C-84D7A2B7D447}" type="slidenum">
              <a:rPr lang="en-US" smtClean="0"/>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With </a:t>
            </a:r>
            <a:r>
              <a:rPr lang="en-US" sz="1200" kern="1200" baseline="0" dirty="0" err="1" smtClean="0">
                <a:solidFill>
                  <a:schemeClr val="tx1"/>
                </a:solidFill>
                <a:latin typeface="+mn-lt"/>
                <a:ea typeface="+mn-ea"/>
                <a:cs typeface="+mn-cs"/>
              </a:rPr>
              <a:t>MultiSearcher</a:t>
            </a:r>
            <a:r>
              <a:rPr lang="en-US" sz="1200" kern="1200" baseline="0" dirty="0" smtClean="0">
                <a:solidFill>
                  <a:schemeClr val="tx1"/>
                </a:solidFill>
                <a:latin typeface="+mn-lt"/>
                <a:ea typeface="+mn-ea"/>
                <a:cs typeface="+mn-cs"/>
              </a:rPr>
              <a:t>, all indexes can be searched with the results merged in a specified (or </a:t>
            </a:r>
            <a:r>
              <a:rPr lang="en-US" sz="1200" kern="1200" baseline="0" dirty="0" err="1" smtClean="0">
                <a:solidFill>
                  <a:schemeClr val="tx1"/>
                </a:solidFill>
                <a:latin typeface="+mn-lt"/>
                <a:ea typeface="+mn-ea"/>
                <a:cs typeface="+mn-cs"/>
              </a:rPr>
              <a:t>descendingscore</a:t>
            </a:r>
            <a:r>
              <a:rPr lang="en-US" sz="1200" kern="1200" baseline="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Order</a:t>
            </a:r>
          </a:p>
          <a:p>
            <a:r>
              <a:rPr lang="en-US" sz="1200" kern="1200" baseline="0" dirty="0" smtClean="0">
                <a:solidFill>
                  <a:schemeClr val="tx1"/>
                </a:solidFill>
                <a:latin typeface="+mn-lt"/>
                <a:ea typeface="+mn-ea"/>
                <a:cs typeface="+mn-cs"/>
              </a:rPr>
              <a:t>Using </a:t>
            </a:r>
            <a:r>
              <a:rPr lang="en-US" sz="1200" kern="1200" baseline="0" dirty="0" err="1" smtClean="0">
                <a:solidFill>
                  <a:schemeClr val="tx1"/>
                </a:solidFill>
                <a:latin typeface="+mn-lt"/>
                <a:ea typeface="+mn-ea"/>
                <a:cs typeface="+mn-cs"/>
              </a:rPr>
              <a:t>MultiSearcher</a:t>
            </a:r>
            <a:r>
              <a:rPr lang="en-US" sz="1200" kern="1200" baseline="0" dirty="0" smtClean="0">
                <a:solidFill>
                  <a:schemeClr val="tx1"/>
                </a:solidFill>
                <a:latin typeface="+mn-lt"/>
                <a:ea typeface="+mn-ea"/>
                <a:cs typeface="+mn-cs"/>
              </a:rPr>
              <a:t> is comparable to using </a:t>
            </a:r>
            <a:r>
              <a:rPr lang="en-US" sz="1200" kern="1200" baseline="0" dirty="0" err="1" smtClean="0">
                <a:solidFill>
                  <a:schemeClr val="tx1"/>
                </a:solidFill>
                <a:latin typeface="+mn-lt"/>
                <a:ea typeface="+mn-ea"/>
                <a:cs typeface="+mn-cs"/>
              </a:rPr>
              <a:t>IndexSearcher</a:t>
            </a:r>
            <a:r>
              <a:rPr lang="en-US" sz="1200" kern="1200" baseline="0" dirty="0" smtClean="0">
                <a:solidFill>
                  <a:schemeClr val="tx1"/>
                </a:solidFill>
                <a:latin typeface="+mn-lt"/>
                <a:ea typeface="+mn-ea"/>
                <a:cs typeface="+mn-cs"/>
              </a:rPr>
              <a:t>, except that you hand it an</a:t>
            </a:r>
          </a:p>
          <a:p>
            <a:r>
              <a:rPr lang="en-US" sz="1200" kern="1200" baseline="0" dirty="0" smtClean="0">
                <a:solidFill>
                  <a:schemeClr val="tx1"/>
                </a:solidFill>
                <a:latin typeface="+mn-lt"/>
                <a:ea typeface="+mn-ea"/>
                <a:cs typeface="+mn-cs"/>
              </a:rPr>
              <a:t>array of </a:t>
            </a:r>
            <a:r>
              <a:rPr lang="en-US" sz="1200" kern="1200" baseline="0" dirty="0" err="1" smtClean="0">
                <a:solidFill>
                  <a:schemeClr val="tx1"/>
                </a:solidFill>
                <a:latin typeface="+mn-lt"/>
                <a:ea typeface="+mn-ea"/>
                <a:cs typeface="+mn-cs"/>
              </a:rPr>
              <a:t>IndexSearchers</a:t>
            </a:r>
            <a:r>
              <a:rPr lang="en-US" sz="1200" kern="1200" baseline="0" dirty="0" smtClean="0">
                <a:solidFill>
                  <a:schemeClr val="tx1"/>
                </a:solidFill>
                <a:latin typeface="+mn-lt"/>
                <a:ea typeface="+mn-ea"/>
                <a:cs typeface="+mn-cs"/>
              </a:rPr>
              <a:t> to search rather than a single directory</a:t>
            </a:r>
          </a:p>
          <a:p>
            <a:r>
              <a:rPr lang="en-US" sz="1200" kern="1200" baseline="0" dirty="0" smtClean="0">
                <a:solidFill>
                  <a:schemeClr val="tx1"/>
                </a:solidFill>
                <a:latin typeface="+mn-lt"/>
                <a:ea typeface="+mn-ea"/>
                <a:cs typeface="+mn-cs"/>
              </a:rPr>
              <a:t>performance gains using </a:t>
            </a:r>
            <a:r>
              <a:rPr lang="en-US" sz="1200" kern="1200" baseline="0" dirty="0" err="1" smtClean="0">
                <a:solidFill>
                  <a:schemeClr val="tx1"/>
                </a:solidFill>
                <a:latin typeface="+mn-lt"/>
                <a:ea typeface="+mn-ea"/>
                <a:cs typeface="+mn-cs"/>
              </a:rPr>
              <a:t>ParallelMultiSearcher</a:t>
            </a:r>
            <a:r>
              <a:rPr lang="en-US" sz="1200" kern="1200" baseline="0" dirty="0" smtClean="0">
                <a:solidFill>
                  <a:schemeClr val="tx1"/>
                </a:solidFill>
                <a:latin typeface="+mn-lt"/>
                <a:ea typeface="+mn-ea"/>
                <a:cs typeface="+mn-cs"/>
              </a:rPr>
              <a:t> greatly depends on your</a:t>
            </a:r>
          </a:p>
          <a:p>
            <a:r>
              <a:rPr lang="en-US" sz="1200" kern="1200" baseline="0" dirty="0" smtClean="0">
                <a:solidFill>
                  <a:schemeClr val="tx1"/>
                </a:solidFill>
                <a:latin typeface="+mn-lt"/>
                <a:ea typeface="+mn-ea"/>
                <a:cs typeface="+mn-cs"/>
              </a:rPr>
              <a:t>architecture.</a:t>
            </a:r>
            <a:endParaRPr lang="en-US" dirty="0"/>
          </a:p>
        </p:txBody>
      </p:sp>
      <p:sp>
        <p:nvSpPr>
          <p:cNvPr id="4" name="Slide Number Placeholder 3"/>
          <p:cNvSpPr>
            <a:spLocks noGrp="1"/>
          </p:cNvSpPr>
          <p:nvPr>
            <p:ph type="sldNum" sz="quarter" idx="10"/>
          </p:nvPr>
        </p:nvSpPr>
        <p:spPr/>
        <p:txBody>
          <a:bodyPr/>
          <a:lstStyle/>
          <a:p>
            <a:fld id="{FDF9C658-B245-413F-AA6C-84D7A2B7D447}" type="slidenum">
              <a:rPr lang="en-US" smtClean="0"/>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i="1" kern="1200" baseline="0" dirty="0" smtClean="0">
                <a:solidFill>
                  <a:schemeClr val="tx1"/>
                </a:solidFill>
                <a:latin typeface="+mn-lt"/>
                <a:ea typeface="+mn-ea"/>
                <a:cs typeface="+mn-cs"/>
              </a:rPr>
              <a:t>indexing: processing the original data into a highly </a:t>
            </a:r>
            <a:r>
              <a:rPr lang="en-US" sz="1200" kern="1200" baseline="0" dirty="0" smtClean="0">
                <a:solidFill>
                  <a:schemeClr val="tx1"/>
                </a:solidFill>
                <a:latin typeface="+mn-lt"/>
                <a:ea typeface="+mn-ea"/>
                <a:cs typeface="+mn-cs"/>
              </a:rPr>
              <a:t>efficient cross-reference lookup in order to facilitate rapid searching</a:t>
            </a:r>
          </a:p>
          <a:p>
            <a:endParaRPr lang="en-US" dirty="0"/>
          </a:p>
        </p:txBody>
      </p:sp>
      <p:sp>
        <p:nvSpPr>
          <p:cNvPr id="4" name="Slide Number Placeholder 3"/>
          <p:cNvSpPr>
            <a:spLocks noGrp="1"/>
          </p:cNvSpPr>
          <p:nvPr>
            <p:ph type="sldNum" sz="quarter" idx="10"/>
          </p:nvPr>
        </p:nvSpPr>
        <p:spPr/>
        <p:txBody>
          <a:bodyPr/>
          <a:lstStyle/>
          <a:p>
            <a:fld id="{FDF9C658-B245-413F-AA6C-84D7A2B7D447}" type="slidenum">
              <a:rPr lang="en-US" smtClean="0"/>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Retrieving term vectors for a field in a given document by ID requires a call to an </a:t>
            </a:r>
            <a:r>
              <a:rPr lang="en-US" sz="1200" kern="1200" baseline="0" dirty="0" err="1" smtClean="0">
                <a:solidFill>
                  <a:schemeClr val="tx1"/>
                </a:solidFill>
                <a:latin typeface="+mn-lt"/>
                <a:ea typeface="+mn-ea"/>
                <a:cs typeface="+mn-cs"/>
              </a:rPr>
              <a:t>IndexReader</a:t>
            </a:r>
            <a:r>
              <a:rPr lang="en-US" sz="1200" kern="1200" baseline="0" dirty="0" smtClean="0">
                <a:solidFill>
                  <a:schemeClr val="tx1"/>
                </a:solidFill>
                <a:latin typeface="+mn-lt"/>
                <a:ea typeface="+mn-ea"/>
                <a:cs typeface="+mn-cs"/>
              </a:rPr>
              <a:t> method:</a:t>
            </a:r>
          </a:p>
          <a:p>
            <a:r>
              <a:rPr lang="en-US" sz="1200" kern="1200" baseline="0" dirty="0" err="1" smtClean="0">
                <a:solidFill>
                  <a:schemeClr val="tx1"/>
                </a:solidFill>
                <a:latin typeface="+mn-lt"/>
                <a:ea typeface="+mn-ea"/>
                <a:cs typeface="+mn-cs"/>
              </a:rPr>
              <a:t>TermFreqVector</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termFreqVector</a:t>
            </a:r>
            <a:r>
              <a:rPr lang="en-US" sz="1200" kern="1200" baseline="0" dirty="0" smtClean="0">
                <a:solidFill>
                  <a:schemeClr val="tx1"/>
                </a:solidFill>
                <a:latin typeface="+mn-lt"/>
                <a:ea typeface="+mn-ea"/>
                <a:cs typeface="+mn-cs"/>
              </a:rPr>
              <a:t> = </a:t>
            </a:r>
            <a:r>
              <a:rPr lang="en-US" sz="1200" kern="1200" baseline="0" dirty="0" err="1" smtClean="0">
                <a:solidFill>
                  <a:schemeClr val="tx1"/>
                </a:solidFill>
                <a:latin typeface="+mn-lt"/>
                <a:ea typeface="+mn-ea"/>
                <a:cs typeface="+mn-cs"/>
              </a:rPr>
              <a:t>reader.getTermFreqVector</a:t>
            </a:r>
            <a:r>
              <a:rPr lang="en-US" sz="1200" kern="1200" baseline="0" dirty="0" smtClean="0">
                <a:solidFill>
                  <a:schemeClr val="tx1"/>
                </a:solidFill>
                <a:latin typeface="+mn-lt"/>
                <a:ea typeface="+mn-ea"/>
                <a:cs typeface="+mn-cs"/>
              </a:rPr>
              <a:t>(id, "subject");</a:t>
            </a:r>
            <a:endParaRPr lang="en-US" dirty="0"/>
          </a:p>
        </p:txBody>
      </p:sp>
      <p:sp>
        <p:nvSpPr>
          <p:cNvPr id="4" name="Slide Number Placeholder 3"/>
          <p:cNvSpPr>
            <a:spLocks noGrp="1"/>
          </p:cNvSpPr>
          <p:nvPr>
            <p:ph type="sldNum" sz="quarter" idx="10"/>
          </p:nvPr>
        </p:nvSpPr>
        <p:spPr/>
        <p:txBody>
          <a:bodyPr/>
          <a:lstStyle/>
          <a:p>
            <a:fld id="{FDF9C658-B245-413F-AA6C-84D7A2B7D447}" type="slidenum">
              <a:rPr lang="en-US" smtClean="0"/>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If you are unlucky, you must instead accept the surprisingly wide plethora of document formats that are popular today such as Outlook, Word,</a:t>
            </a:r>
          </a:p>
          <a:p>
            <a:r>
              <a:rPr lang="en-US" sz="1200" kern="1200" baseline="0" dirty="0" smtClean="0">
                <a:solidFill>
                  <a:schemeClr val="tx1"/>
                </a:solidFill>
                <a:latin typeface="+mn-lt"/>
                <a:ea typeface="+mn-ea"/>
                <a:cs typeface="+mn-cs"/>
              </a:rPr>
              <a:t>Excel, PowerPoint, Visio, Flash, PDF, Open Office, RTF, HTML and even archive file formats like Tar and Zip.</a:t>
            </a:r>
          </a:p>
          <a:p>
            <a:r>
              <a:rPr lang="en-US" sz="1200" kern="1200" baseline="0" dirty="0" smtClean="0">
                <a:solidFill>
                  <a:schemeClr val="tx1"/>
                </a:solidFill>
                <a:latin typeface="+mn-lt"/>
                <a:ea typeface="+mn-ea"/>
                <a:cs typeface="+mn-cs"/>
              </a:rPr>
              <a:t>Aperture - hosted by </a:t>
            </a:r>
            <a:r>
              <a:rPr lang="en-US" sz="1200" kern="1200" baseline="0" dirty="0" err="1" smtClean="0">
                <a:solidFill>
                  <a:schemeClr val="tx1"/>
                </a:solidFill>
                <a:latin typeface="+mn-lt"/>
                <a:ea typeface="+mn-ea"/>
                <a:cs typeface="+mn-cs"/>
              </a:rPr>
              <a:t>SourceForge</a:t>
            </a:r>
            <a:r>
              <a:rPr lang="en-US" sz="1200" kern="1200" baseline="0" dirty="0" smtClean="0">
                <a:solidFill>
                  <a:schemeClr val="tx1"/>
                </a:solidFill>
                <a:latin typeface="+mn-lt"/>
                <a:ea typeface="+mn-ea"/>
                <a:cs typeface="+mn-cs"/>
              </a:rPr>
              <a:t> at http://aperture.sourceforge.net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there are numerous individual open-source parsers out there for handling document types. It’s entirely</a:t>
            </a:r>
          </a:p>
          <a:p>
            <a:r>
              <a:rPr lang="en-US" sz="1200" kern="1200" baseline="0" dirty="0" smtClean="0">
                <a:solidFill>
                  <a:schemeClr val="tx1"/>
                </a:solidFill>
                <a:latin typeface="+mn-lt"/>
                <a:ea typeface="+mn-ea"/>
                <a:cs typeface="+mn-cs"/>
              </a:rPr>
              <a:t>possible your document type already has a good open-source parser that simply hasn’t yet been integrated with</a:t>
            </a:r>
          </a:p>
          <a:p>
            <a:r>
              <a:rPr lang="en-US" sz="1200" kern="1200" baseline="0" dirty="0" err="1" smtClean="0">
                <a:solidFill>
                  <a:schemeClr val="tx1"/>
                </a:solidFill>
                <a:latin typeface="+mn-lt"/>
                <a:ea typeface="+mn-ea"/>
                <a:cs typeface="+mn-cs"/>
              </a:rPr>
              <a:t>Tika</a:t>
            </a:r>
            <a:r>
              <a:rPr lang="en-US" sz="1200" kern="1200" baseline="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FDF9C658-B245-413F-AA6C-84D7A2B7D447}" type="slidenum">
              <a:rPr lang="en-US" smtClean="0"/>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F9C658-B245-413F-AA6C-84D7A2B7D447}" type="slidenum">
              <a:rPr lang="en-US" smtClean="0"/>
              <a:pPr/>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F9C658-B245-413F-AA6C-84D7A2B7D447}" type="slidenum">
              <a:rPr lang="en-US" smtClean="0"/>
              <a:pPr/>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F9C658-B245-413F-AA6C-84D7A2B7D447}" type="slidenum">
              <a:rPr lang="en-US" smtClean="0"/>
              <a:pPr/>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You will need a source dictionary of “valid” words.</a:t>
            </a:r>
          </a:p>
          <a:p>
            <a:r>
              <a:rPr lang="en-US" sz="1200" kern="1200" baseline="0" dirty="0" smtClean="0">
                <a:solidFill>
                  <a:schemeClr val="tx1"/>
                </a:solidFill>
                <a:latin typeface="+mn-lt"/>
                <a:ea typeface="+mn-ea"/>
                <a:cs typeface="+mn-cs"/>
              </a:rPr>
              <a:t>Hard to find such dictionaries that will exactly match your search domain and it’s even harder to keep such a dictionary current over time.</a:t>
            </a:r>
          </a:p>
          <a:p>
            <a:r>
              <a:rPr lang="en-US" sz="1200" kern="1200" baseline="0" dirty="0" smtClean="0">
                <a:solidFill>
                  <a:schemeClr val="tx1"/>
                </a:solidFill>
                <a:latin typeface="+mn-lt"/>
                <a:ea typeface="+mn-ea"/>
                <a:cs typeface="+mn-cs"/>
              </a:rPr>
              <a:t>A more powerful means of deriving a dictionary is to</a:t>
            </a:r>
          </a:p>
          <a:p>
            <a:r>
              <a:rPr lang="en-US" sz="1200" kern="1200" baseline="0" dirty="0" smtClean="0">
                <a:solidFill>
                  <a:schemeClr val="tx1"/>
                </a:solidFill>
                <a:latin typeface="+mn-lt"/>
                <a:ea typeface="+mn-ea"/>
                <a:cs typeface="+mn-cs"/>
              </a:rPr>
              <a:t>use your search index to gather all unique terms seen during indexing from a particular field.</a:t>
            </a:r>
          </a:p>
          <a:p>
            <a:r>
              <a:rPr lang="en-US" sz="1200" kern="1200" baseline="0" dirty="0" smtClean="0">
                <a:solidFill>
                  <a:schemeClr val="tx1"/>
                </a:solidFill>
                <a:latin typeface="+mn-lt"/>
                <a:ea typeface="+mn-ea"/>
                <a:cs typeface="+mn-cs"/>
              </a:rPr>
              <a:t>This is the approach used by spellchecker.</a:t>
            </a:r>
            <a:endParaRPr lang="en-US" dirty="0"/>
          </a:p>
        </p:txBody>
      </p:sp>
      <p:sp>
        <p:nvSpPr>
          <p:cNvPr id="4" name="Slide Number Placeholder 3"/>
          <p:cNvSpPr>
            <a:spLocks noGrp="1"/>
          </p:cNvSpPr>
          <p:nvPr>
            <p:ph type="sldNum" sz="quarter" idx="10"/>
          </p:nvPr>
        </p:nvSpPr>
        <p:spPr/>
        <p:txBody>
          <a:bodyPr/>
          <a:lstStyle/>
          <a:p>
            <a:fld id="{FDF9C658-B245-413F-AA6C-84D7A2B7D447}" type="slidenum">
              <a:rPr lang="en-US" smtClean="0"/>
              <a:pPr/>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Using this approach, the </a:t>
            </a:r>
            <a:r>
              <a:rPr lang="en-US" sz="1200" kern="1200" baseline="0" dirty="0" err="1" smtClean="0">
                <a:solidFill>
                  <a:schemeClr val="tx1"/>
                </a:solidFill>
                <a:latin typeface="+mn-lt"/>
                <a:ea typeface="+mn-ea"/>
                <a:cs typeface="+mn-cs"/>
              </a:rPr>
              <a:t>ngrams</a:t>
            </a:r>
            <a:r>
              <a:rPr lang="en-US" sz="1200" kern="1200" baseline="0" dirty="0" smtClean="0">
                <a:solidFill>
                  <a:schemeClr val="tx1"/>
                </a:solidFill>
                <a:latin typeface="+mn-lt"/>
                <a:ea typeface="+mn-ea"/>
                <a:cs typeface="+mn-cs"/>
              </a:rPr>
              <a:t> for all words in the dictionary are indexed into a separate spellchecker index.</a:t>
            </a:r>
          </a:p>
          <a:p>
            <a:r>
              <a:rPr lang="en-US" sz="1200" kern="1200" baseline="0" dirty="0" smtClean="0">
                <a:solidFill>
                  <a:schemeClr val="tx1"/>
                </a:solidFill>
                <a:latin typeface="+mn-lt"/>
                <a:ea typeface="+mn-ea"/>
                <a:cs typeface="+mn-cs"/>
              </a:rPr>
              <a:t>Since many of the </a:t>
            </a:r>
            <a:r>
              <a:rPr lang="en-US" sz="1200" kern="1200" baseline="0" dirty="0" err="1" smtClean="0">
                <a:solidFill>
                  <a:schemeClr val="tx1"/>
                </a:solidFill>
                <a:latin typeface="+mn-lt"/>
                <a:ea typeface="+mn-ea"/>
                <a:cs typeface="+mn-cs"/>
              </a:rPr>
              <a:t>ngrams</a:t>
            </a:r>
            <a:r>
              <a:rPr lang="en-US" sz="1200" kern="1200" baseline="0" dirty="0" smtClean="0">
                <a:solidFill>
                  <a:schemeClr val="tx1"/>
                </a:solidFill>
                <a:latin typeface="+mn-lt"/>
                <a:ea typeface="+mn-ea"/>
                <a:cs typeface="+mn-cs"/>
              </a:rPr>
              <a:t> are shared (“let”, “</a:t>
            </a:r>
            <a:r>
              <a:rPr lang="en-US" sz="1200" kern="1200" baseline="0" dirty="0" err="1" smtClean="0">
                <a:solidFill>
                  <a:schemeClr val="tx1"/>
                </a:solidFill>
                <a:latin typeface="+mn-lt"/>
                <a:ea typeface="+mn-ea"/>
                <a:cs typeface="+mn-cs"/>
              </a:rPr>
              <a:t>tuc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uce</a:t>
            </a:r>
            <a:r>
              <a:rPr lang="en-US" sz="1200" kern="1200" baseline="0" dirty="0" smtClean="0">
                <a:solidFill>
                  <a:schemeClr val="tx1"/>
                </a:solidFill>
                <a:latin typeface="+mn-lt"/>
                <a:ea typeface="+mn-ea"/>
                <a:cs typeface="+mn-cs"/>
              </a:rPr>
              <a:t>” and “</a:t>
            </a:r>
            <a:r>
              <a:rPr lang="en-US" sz="1200" kern="1200" baseline="0" dirty="0" err="1" smtClean="0">
                <a:solidFill>
                  <a:schemeClr val="tx1"/>
                </a:solidFill>
                <a:latin typeface="+mn-lt"/>
                <a:ea typeface="+mn-ea"/>
                <a:cs typeface="+mn-cs"/>
              </a:rPr>
              <a:t>tuce</a:t>
            </a:r>
            <a:r>
              <a:rPr lang="en-US" sz="1200" kern="1200" baseline="0" dirty="0" smtClean="0">
                <a:solidFill>
                  <a:schemeClr val="tx1"/>
                </a:solidFill>
                <a:latin typeface="+mn-lt"/>
                <a:ea typeface="+mn-ea"/>
                <a:cs typeface="+mn-cs"/>
              </a:rPr>
              <a:t>”) the correct word “lettuce” will be returned with a high relevance score</a:t>
            </a:r>
            <a:endParaRPr lang="en-US" dirty="0"/>
          </a:p>
        </p:txBody>
      </p:sp>
      <p:sp>
        <p:nvSpPr>
          <p:cNvPr id="4" name="Slide Number Placeholder 3"/>
          <p:cNvSpPr>
            <a:spLocks noGrp="1"/>
          </p:cNvSpPr>
          <p:nvPr>
            <p:ph type="sldNum" sz="quarter" idx="10"/>
          </p:nvPr>
        </p:nvSpPr>
        <p:spPr/>
        <p:txBody>
          <a:bodyPr/>
          <a:lstStyle/>
          <a:p>
            <a:fld id="{FDF9C658-B245-413F-AA6C-84D7A2B7D447}" type="slidenum">
              <a:rPr lang="en-US" smtClean="0"/>
              <a:pPr/>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Google’s define feature (type </a:t>
            </a:r>
            <a:r>
              <a:rPr lang="en-US" sz="1200" b="1" kern="1200" baseline="0" dirty="0" smtClean="0">
                <a:solidFill>
                  <a:schemeClr val="tx1"/>
                </a:solidFill>
                <a:latin typeface="+mn-lt"/>
                <a:ea typeface="+mn-ea"/>
                <a:cs typeface="+mn-cs"/>
              </a:rPr>
              <a:t>define: </a:t>
            </a:r>
            <a:r>
              <a:rPr lang="en-US" sz="1200" b="1" i="1" kern="1200" baseline="0" dirty="0" smtClean="0">
                <a:solidFill>
                  <a:schemeClr val="tx1"/>
                </a:solidFill>
                <a:latin typeface="+mn-lt"/>
                <a:ea typeface="+mn-ea"/>
                <a:cs typeface="+mn-cs"/>
              </a:rPr>
              <a:t>word as a Google search, and see for yourself) often refers users to the online </a:t>
            </a:r>
            <a:r>
              <a:rPr lang="en-US" sz="1200" b="1" i="1" kern="1200" baseline="0" dirty="0" err="1" smtClean="0">
                <a:solidFill>
                  <a:schemeClr val="tx1"/>
                </a:solidFill>
                <a:latin typeface="+mn-lt"/>
                <a:ea typeface="+mn-ea"/>
                <a:cs typeface="+mn-cs"/>
              </a:rPr>
              <a:t>WordNet</a:t>
            </a:r>
            <a:endParaRPr lang="en-US" sz="1200" b="1" i="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system, allowing you to navigate word interconnections</a:t>
            </a:r>
          </a:p>
          <a:p>
            <a:r>
              <a:rPr lang="en-US" sz="1200" kern="1200" baseline="0" dirty="0" smtClean="0">
                <a:solidFill>
                  <a:schemeClr val="tx1"/>
                </a:solidFill>
                <a:latin typeface="+mn-lt"/>
                <a:ea typeface="+mn-ea"/>
                <a:cs typeface="+mn-cs"/>
              </a:rPr>
              <a:t>Download and expand the </a:t>
            </a:r>
            <a:r>
              <a:rPr lang="en-US" sz="1200" kern="1200" baseline="0" dirty="0" err="1" smtClean="0">
                <a:solidFill>
                  <a:schemeClr val="tx1"/>
                </a:solidFill>
                <a:latin typeface="+mn-lt"/>
                <a:ea typeface="+mn-ea"/>
                <a:cs typeface="+mn-cs"/>
              </a:rPr>
              <a:t>the</a:t>
            </a:r>
            <a:r>
              <a:rPr lang="en-US" sz="1200" kern="1200" baseline="0" dirty="0" smtClean="0">
                <a:solidFill>
                  <a:schemeClr val="tx1"/>
                </a:solidFill>
                <a:latin typeface="+mn-lt"/>
                <a:ea typeface="+mn-ea"/>
                <a:cs typeface="+mn-cs"/>
              </a:rPr>
              <a:t> Prolog version of </a:t>
            </a:r>
            <a:r>
              <a:rPr lang="en-US" sz="1200" kern="1200" baseline="0" dirty="0" err="1" smtClean="0">
                <a:solidFill>
                  <a:schemeClr val="tx1"/>
                </a:solidFill>
                <a:latin typeface="+mn-lt"/>
                <a:ea typeface="+mn-ea"/>
                <a:cs typeface="+mn-cs"/>
              </a:rPr>
              <a:t>WordNet</a:t>
            </a:r>
            <a:r>
              <a:rPr lang="en-US" sz="1200" kern="1200" baseline="0" dirty="0" smtClean="0">
                <a:solidFill>
                  <a:schemeClr val="tx1"/>
                </a:solidFill>
                <a:latin typeface="+mn-lt"/>
                <a:ea typeface="+mn-ea"/>
                <a:cs typeface="+mn-cs"/>
              </a:rPr>
              <a:t>, currently distributed as the file</a:t>
            </a:r>
          </a:p>
          <a:p>
            <a:r>
              <a:rPr lang="en-US" sz="1200" kern="1200" baseline="0" dirty="0" smtClean="0">
                <a:solidFill>
                  <a:schemeClr val="tx1"/>
                </a:solidFill>
                <a:latin typeface="+mn-lt"/>
                <a:ea typeface="+mn-ea"/>
                <a:cs typeface="+mn-cs"/>
              </a:rPr>
              <a:t>WNprolog-3.0.tar.gz from the </a:t>
            </a:r>
            <a:r>
              <a:rPr lang="en-US" sz="1200" kern="1200" baseline="0" dirty="0" err="1" smtClean="0">
                <a:solidFill>
                  <a:schemeClr val="tx1"/>
                </a:solidFill>
                <a:latin typeface="+mn-lt"/>
                <a:ea typeface="+mn-ea"/>
                <a:cs typeface="+mn-cs"/>
              </a:rPr>
              <a:t>WordNet</a:t>
            </a:r>
            <a:r>
              <a:rPr lang="en-US" sz="1200" kern="1200" baseline="0" dirty="0" smtClean="0">
                <a:solidFill>
                  <a:schemeClr val="tx1"/>
                </a:solidFill>
                <a:latin typeface="+mn-lt"/>
                <a:ea typeface="+mn-ea"/>
                <a:cs typeface="+mn-cs"/>
              </a:rPr>
              <a:t> site at http://www.cogsci.princeton.edu/~wn.</a:t>
            </a:r>
          </a:p>
          <a:p>
            <a:r>
              <a:rPr lang="en-US" sz="1200" kern="1200" baseline="0" dirty="0" smtClean="0">
                <a:solidFill>
                  <a:schemeClr val="tx1"/>
                </a:solidFill>
                <a:latin typeface="+mn-lt"/>
                <a:ea typeface="+mn-ea"/>
                <a:cs typeface="+mn-cs"/>
              </a:rPr>
              <a:t>The custom </a:t>
            </a:r>
            <a:r>
              <a:rPr lang="en-US" sz="1200" kern="1200" baseline="0" dirty="0" err="1" smtClean="0">
                <a:solidFill>
                  <a:schemeClr val="tx1"/>
                </a:solidFill>
                <a:latin typeface="+mn-lt"/>
                <a:ea typeface="+mn-ea"/>
                <a:cs typeface="+mn-cs"/>
              </a:rPr>
              <a:t>SynonymAnalyzer</a:t>
            </a:r>
            <a:r>
              <a:rPr lang="en-US" sz="1200" kern="1200" baseline="0" dirty="0" smtClean="0">
                <a:solidFill>
                  <a:schemeClr val="tx1"/>
                </a:solidFill>
                <a:latin typeface="+mn-lt"/>
                <a:ea typeface="+mn-ea"/>
                <a:cs typeface="+mn-cs"/>
              </a:rPr>
              <a:t> can easily hook into </a:t>
            </a:r>
            <a:r>
              <a:rPr lang="en-US" sz="1200" kern="1200" baseline="0" dirty="0" err="1" smtClean="0">
                <a:solidFill>
                  <a:schemeClr val="tx1"/>
                </a:solidFill>
                <a:latin typeface="+mn-lt"/>
                <a:ea typeface="+mn-ea"/>
                <a:cs typeface="+mn-cs"/>
              </a:rPr>
              <a:t>WordNet</a:t>
            </a:r>
            <a:r>
              <a:rPr lang="en-US" sz="1200" kern="1200" baseline="0" dirty="0" smtClean="0">
                <a:solidFill>
                  <a:schemeClr val="tx1"/>
                </a:solidFill>
                <a:latin typeface="+mn-lt"/>
                <a:ea typeface="+mn-ea"/>
                <a:cs typeface="+mn-cs"/>
              </a:rPr>
              <a:t> synonyms using the </a:t>
            </a:r>
            <a:r>
              <a:rPr lang="en-US" sz="1200" kern="1200" baseline="0" dirty="0" err="1" smtClean="0">
                <a:solidFill>
                  <a:schemeClr val="tx1"/>
                </a:solidFill>
                <a:latin typeface="+mn-lt"/>
                <a:ea typeface="+mn-ea"/>
                <a:cs typeface="+mn-cs"/>
              </a:rPr>
              <a:t>SynonymEngine</a:t>
            </a:r>
            <a:r>
              <a:rPr lang="en-US" sz="1200" kern="1200" baseline="0" dirty="0" smtClean="0">
                <a:solidFill>
                  <a:schemeClr val="tx1"/>
                </a:solidFill>
                <a:latin typeface="+mn-lt"/>
                <a:ea typeface="+mn-ea"/>
                <a:cs typeface="+mn-cs"/>
              </a:rPr>
              <a:t> interface</a:t>
            </a:r>
            <a:endParaRPr lang="en-US" dirty="0"/>
          </a:p>
        </p:txBody>
      </p:sp>
      <p:sp>
        <p:nvSpPr>
          <p:cNvPr id="4" name="Slide Number Placeholder 3"/>
          <p:cNvSpPr>
            <a:spLocks noGrp="1"/>
          </p:cNvSpPr>
          <p:nvPr>
            <p:ph type="sldNum" sz="quarter" idx="10"/>
          </p:nvPr>
        </p:nvSpPr>
        <p:spPr/>
        <p:txBody>
          <a:bodyPr/>
          <a:lstStyle/>
          <a:p>
            <a:fld id="{FDF9C658-B245-413F-AA6C-84D7A2B7D447}" type="slidenum">
              <a:rPr lang="en-US" smtClean="0"/>
              <a:pPr/>
              <a:t>47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While by no means a full GIS (geographical information system) solution, spatial </a:t>
            </a:r>
            <a:r>
              <a:rPr lang="en-US" sz="1200" kern="1200" baseline="0" dirty="0" err="1" smtClean="0">
                <a:solidFill>
                  <a:schemeClr val="tx1"/>
                </a:solidFill>
                <a:latin typeface="+mn-lt"/>
                <a:ea typeface="+mn-ea"/>
                <a:cs typeface="+mn-cs"/>
              </a:rPr>
              <a:t>lucene</a:t>
            </a:r>
            <a:r>
              <a:rPr lang="en-US" sz="1200" kern="1200" baseline="0" dirty="0" smtClean="0">
                <a:solidFill>
                  <a:schemeClr val="tx1"/>
                </a:solidFill>
                <a:latin typeface="+mn-lt"/>
                <a:ea typeface="+mn-ea"/>
                <a:cs typeface="+mn-cs"/>
              </a:rPr>
              <a:t> supports these</a:t>
            </a:r>
          </a:p>
          <a:p>
            <a:r>
              <a:rPr lang="en-US" sz="1200" kern="1200" baseline="0" dirty="0" smtClean="0">
                <a:solidFill>
                  <a:schemeClr val="tx1"/>
                </a:solidFill>
                <a:latin typeface="+mn-lt"/>
                <a:ea typeface="+mn-ea"/>
                <a:cs typeface="+mn-cs"/>
              </a:rPr>
              <a:t>functions:</a:t>
            </a:r>
          </a:p>
          <a:p>
            <a:r>
              <a:rPr lang="en-US" sz="1200" kern="1200" baseline="0" dirty="0" smtClean="0">
                <a:solidFill>
                  <a:schemeClr val="tx1"/>
                </a:solidFill>
                <a:latin typeface="+mn-lt"/>
                <a:ea typeface="+mn-ea"/>
                <a:cs typeface="+mn-cs"/>
              </a:rPr>
              <a:t>􀂃 Radial based searching, for example "show me only restaurants within 2 miles from a specified</a:t>
            </a:r>
          </a:p>
          <a:p>
            <a:r>
              <a:rPr lang="en-US" sz="1200" kern="1200" baseline="0" dirty="0" smtClean="0">
                <a:solidFill>
                  <a:schemeClr val="tx1"/>
                </a:solidFill>
                <a:latin typeface="+mn-lt"/>
                <a:ea typeface="+mn-ea"/>
                <a:cs typeface="+mn-cs"/>
              </a:rPr>
              <a:t>location". This defines a filter covering a circular area.</a:t>
            </a:r>
          </a:p>
          <a:p>
            <a:r>
              <a:rPr lang="en-US" sz="1200" kern="1200" baseline="0" dirty="0" smtClean="0">
                <a:solidFill>
                  <a:schemeClr val="tx1"/>
                </a:solidFill>
                <a:latin typeface="+mn-lt"/>
                <a:ea typeface="+mn-ea"/>
                <a:cs typeface="+mn-cs"/>
              </a:rPr>
              <a:t>􀂃 Sorting by distance, so locations closer to a specified origin are sorted first.</a:t>
            </a:r>
          </a:p>
          <a:p>
            <a:r>
              <a:rPr lang="en-US" sz="1200" kern="1200" baseline="0" dirty="0" smtClean="0">
                <a:solidFill>
                  <a:schemeClr val="tx1"/>
                </a:solidFill>
                <a:latin typeface="+mn-lt"/>
                <a:ea typeface="+mn-ea"/>
                <a:cs typeface="+mn-cs"/>
              </a:rPr>
              <a:t>􀂃 Boosting by distance, so locations closer to a specified origin receive a larger boost.</a:t>
            </a:r>
            <a:endParaRPr lang="en-US" dirty="0"/>
          </a:p>
        </p:txBody>
      </p:sp>
      <p:sp>
        <p:nvSpPr>
          <p:cNvPr id="4" name="Slide Number Placeholder 3"/>
          <p:cNvSpPr>
            <a:spLocks noGrp="1"/>
          </p:cNvSpPr>
          <p:nvPr>
            <p:ph type="sldNum" sz="quarter" idx="10"/>
          </p:nvPr>
        </p:nvSpPr>
        <p:spPr/>
        <p:txBody>
          <a:bodyPr/>
          <a:lstStyle/>
          <a:p>
            <a:fld id="{FDF9C658-B245-413F-AA6C-84D7A2B7D447}" type="slidenum">
              <a:rPr lang="en-US" smtClean="0"/>
              <a:pPr/>
              <a:t>48</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There are two common projections. The first is the sinusoidal projection</a:t>
            </a:r>
          </a:p>
          <a:p>
            <a:r>
              <a:rPr lang="en-US" sz="1200" kern="1200" baseline="0" dirty="0" smtClean="0">
                <a:solidFill>
                  <a:schemeClr val="tx1"/>
                </a:solidFill>
                <a:latin typeface="+mn-lt"/>
                <a:ea typeface="+mn-ea"/>
                <a:cs typeface="+mn-cs"/>
              </a:rPr>
              <a:t>(http://en.wikipedia.org/wiki/Sinusoidal_projection), which keeps an even spacing of the projection.</a:t>
            </a:r>
          </a:p>
          <a:p>
            <a:r>
              <a:rPr lang="en-US" sz="1200" kern="1200" baseline="0" dirty="0" smtClean="0">
                <a:solidFill>
                  <a:schemeClr val="tx1"/>
                </a:solidFill>
                <a:latin typeface="+mn-lt"/>
                <a:ea typeface="+mn-ea"/>
                <a:cs typeface="+mn-cs"/>
              </a:rPr>
              <a:t>However, it will cause a distortion of the image, giving it a "pinched" look. The second projection is the</a:t>
            </a:r>
          </a:p>
          <a:p>
            <a:r>
              <a:rPr lang="en-US" sz="1200" kern="1200" baseline="0" dirty="0" smtClean="0">
                <a:solidFill>
                  <a:schemeClr val="tx1"/>
                </a:solidFill>
                <a:latin typeface="+mn-lt"/>
                <a:ea typeface="+mn-ea"/>
                <a:cs typeface="+mn-cs"/>
              </a:rPr>
              <a:t>Mercator projection (http://en.wikipedia.org/wiki/Mercator_projection), used because it gives a regular</a:t>
            </a:r>
          </a:p>
          <a:p>
            <a:r>
              <a:rPr lang="en-US" sz="1200" kern="1200" baseline="0" dirty="0" smtClean="0">
                <a:solidFill>
                  <a:schemeClr val="tx1"/>
                </a:solidFill>
                <a:latin typeface="+mn-lt"/>
                <a:ea typeface="+mn-ea"/>
                <a:cs typeface="+mn-cs"/>
              </a:rPr>
              <a:t>rectangular view of the globe.</a:t>
            </a:r>
            <a:endParaRPr lang="en-US" dirty="0"/>
          </a:p>
        </p:txBody>
      </p:sp>
      <p:sp>
        <p:nvSpPr>
          <p:cNvPr id="4" name="Slide Number Placeholder 3"/>
          <p:cNvSpPr>
            <a:spLocks noGrp="1"/>
          </p:cNvSpPr>
          <p:nvPr>
            <p:ph type="sldNum" sz="quarter" idx="10"/>
          </p:nvPr>
        </p:nvSpPr>
        <p:spPr/>
        <p:txBody>
          <a:bodyPr/>
          <a:lstStyle/>
          <a:p>
            <a:fld id="{FDF9C658-B245-413F-AA6C-84D7A2B7D447}" type="slidenum">
              <a:rPr lang="en-US" smtClean="0"/>
              <a:pPr/>
              <a:t>49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F9C658-B245-413F-AA6C-84D7A2B7D447}" type="slidenum">
              <a:rPr lang="en-US" smtClean="0"/>
              <a:pPr/>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F9C658-B245-413F-AA6C-84D7A2B7D447}" type="slidenum">
              <a:rPr lang="en-US" smtClean="0"/>
              <a:pPr/>
              <a:t>50</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Today, </a:t>
            </a:r>
            <a:r>
              <a:rPr lang="en-US" sz="1200" kern="1200" baseline="0" dirty="0" err="1" smtClean="0">
                <a:solidFill>
                  <a:schemeClr val="tx1"/>
                </a:solidFill>
                <a:latin typeface="+mn-lt"/>
                <a:ea typeface="+mn-ea"/>
                <a:cs typeface="+mn-cs"/>
              </a:rPr>
              <a:t>Lucene</a:t>
            </a:r>
            <a:r>
              <a:rPr lang="en-US" sz="1200" kern="1200" baseline="0" dirty="0" smtClean="0">
                <a:solidFill>
                  <a:schemeClr val="tx1"/>
                </a:solidFill>
                <a:latin typeface="+mn-lt"/>
                <a:ea typeface="+mn-ea"/>
                <a:cs typeface="+mn-cs"/>
              </a:rPr>
              <a:t> is the de facto standard open-source IR library. Although Java is certainly a very popular</a:t>
            </a:r>
          </a:p>
          <a:p>
            <a:r>
              <a:rPr lang="en-US" sz="1200" kern="1200" baseline="0" dirty="0" smtClean="0">
                <a:solidFill>
                  <a:schemeClr val="tx1"/>
                </a:solidFill>
                <a:latin typeface="+mn-lt"/>
                <a:ea typeface="+mn-ea"/>
                <a:cs typeface="+mn-cs"/>
              </a:rPr>
              <a:t>programming language, not everyone uses it. Many people prefer dynamic languages (Python, Ruby, Perl, PHP,</a:t>
            </a:r>
          </a:p>
          <a:p>
            <a:r>
              <a:rPr lang="en-US" sz="1200" kern="1200" baseline="0" dirty="0" smtClean="0">
                <a:solidFill>
                  <a:schemeClr val="tx1"/>
                </a:solidFill>
                <a:latin typeface="+mn-lt"/>
                <a:ea typeface="+mn-ea"/>
                <a:cs typeface="+mn-cs"/>
              </a:rPr>
              <a:t>etc.).</a:t>
            </a:r>
            <a:endParaRPr lang="en-US" dirty="0"/>
          </a:p>
        </p:txBody>
      </p:sp>
      <p:sp>
        <p:nvSpPr>
          <p:cNvPr id="4" name="Slide Number Placeholder 3"/>
          <p:cNvSpPr>
            <a:spLocks noGrp="1"/>
          </p:cNvSpPr>
          <p:nvPr>
            <p:ph type="sldNum" sz="quarter" idx="10"/>
          </p:nvPr>
        </p:nvSpPr>
        <p:spPr/>
        <p:txBody>
          <a:bodyPr/>
          <a:lstStyle/>
          <a:p>
            <a:fld id="{FDF9C658-B245-413F-AA6C-84D7A2B7D447}" type="slidenum">
              <a:rPr lang="en-US" smtClean="0"/>
              <a:pPr/>
              <a:t>51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F9C658-B245-413F-AA6C-84D7A2B7D447}" type="slidenum">
              <a:rPr lang="en-US" smtClean="0"/>
              <a:pPr/>
              <a:t>52</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Based on TREC corpus </a:t>
            </a:r>
            <a:r>
              <a:rPr lang="en-US" dirty="0" smtClean="0">
                <a:hlinkClick r:id="rId3"/>
              </a:rPr>
              <a:t>http://trec.nist.gov/data/docs_eng.html</a:t>
            </a:r>
            <a:endParaRPr lang="en-US" dirty="0"/>
          </a:p>
        </p:txBody>
      </p:sp>
      <p:sp>
        <p:nvSpPr>
          <p:cNvPr id="4" name="Slide Number Placeholder 3"/>
          <p:cNvSpPr>
            <a:spLocks noGrp="1"/>
          </p:cNvSpPr>
          <p:nvPr>
            <p:ph type="sldNum" sz="quarter" idx="10"/>
          </p:nvPr>
        </p:nvSpPr>
        <p:spPr/>
        <p:txBody>
          <a:bodyPr/>
          <a:lstStyle/>
          <a:p>
            <a:fld id="{FDF9C658-B245-413F-AA6C-84D7A2B7D447}" type="slidenum">
              <a:rPr lang="en-US" smtClean="0"/>
              <a:pPr/>
              <a:t>53</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err="1" smtClean="0">
                <a:solidFill>
                  <a:schemeClr val="tx1"/>
                </a:solidFill>
                <a:latin typeface="+mn-lt"/>
                <a:ea typeface="+mn-ea"/>
                <a:cs typeface="+mn-cs"/>
              </a:rPr>
              <a:t>QualityBenchmark</a:t>
            </a:r>
            <a:r>
              <a:rPr lang="en-US" sz="1200" kern="1200" baseline="0" dirty="0" smtClean="0">
                <a:solidFill>
                  <a:schemeClr val="tx1"/>
                </a:solidFill>
                <a:latin typeface="+mn-lt"/>
                <a:ea typeface="+mn-ea"/>
                <a:cs typeface="+mn-cs"/>
              </a:rPr>
              <a:t> tests the queries by running them against</a:t>
            </a:r>
          </a:p>
          <a:p>
            <a:r>
              <a:rPr lang="en-US" sz="1200" kern="1200" baseline="0" dirty="0" smtClean="0">
                <a:solidFill>
                  <a:schemeClr val="tx1"/>
                </a:solidFill>
                <a:latin typeface="+mn-lt"/>
                <a:ea typeface="+mn-ea"/>
                <a:cs typeface="+mn-cs"/>
              </a:rPr>
              <a:t>a provided </a:t>
            </a:r>
            <a:r>
              <a:rPr lang="en-US" sz="1200" kern="1200" baseline="0" dirty="0" err="1" smtClean="0">
                <a:solidFill>
                  <a:schemeClr val="tx1"/>
                </a:solidFill>
                <a:latin typeface="+mn-lt"/>
                <a:ea typeface="+mn-ea"/>
                <a:cs typeface="+mn-cs"/>
              </a:rPr>
              <a:t>IndexSearcher</a:t>
            </a:r>
            <a:r>
              <a:rPr lang="en-US" sz="1200" kern="1200" baseline="0" dirty="0" smtClean="0">
                <a:solidFill>
                  <a:schemeClr val="tx1"/>
                </a:solidFill>
                <a:latin typeface="+mn-lt"/>
                <a:ea typeface="+mn-ea"/>
                <a:cs typeface="+mn-cs"/>
              </a:rPr>
              <a:t>. It returns and array of </a:t>
            </a:r>
            <a:r>
              <a:rPr lang="en-US" sz="1200" kern="1200" baseline="0" dirty="0" err="1" smtClean="0">
                <a:solidFill>
                  <a:schemeClr val="tx1"/>
                </a:solidFill>
                <a:latin typeface="+mn-lt"/>
                <a:ea typeface="+mn-ea"/>
                <a:cs typeface="+mn-cs"/>
              </a:rPr>
              <a:t>QualityStats</a:t>
            </a:r>
            <a:r>
              <a:rPr lang="en-US" sz="1200" kern="1200" baseline="0" dirty="0" smtClean="0">
                <a:solidFill>
                  <a:schemeClr val="tx1"/>
                </a:solidFill>
                <a:latin typeface="+mn-lt"/>
                <a:ea typeface="+mn-ea"/>
                <a:cs typeface="+mn-cs"/>
              </a:rPr>
              <a:t>, one each for each of the queries</a:t>
            </a:r>
          </a:p>
          <a:p>
            <a:r>
              <a:rPr lang="en-US" sz="1200" kern="1200" baseline="0" dirty="0" err="1" smtClean="0">
                <a:solidFill>
                  <a:schemeClr val="tx1"/>
                </a:solidFill>
                <a:latin typeface="+mn-lt"/>
                <a:ea typeface="+mn-ea"/>
                <a:cs typeface="+mn-cs"/>
              </a:rPr>
              <a:t>QualityStats.average</a:t>
            </a:r>
            <a:r>
              <a:rPr lang="en-US" sz="1200" kern="1200" baseline="0" dirty="0" smtClean="0">
                <a:solidFill>
                  <a:schemeClr val="tx1"/>
                </a:solidFill>
                <a:latin typeface="+mn-lt"/>
                <a:ea typeface="+mn-ea"/>
                <a:cs typeface="+mn-cs"/>
              </a:rPr>
              <a:t> method computes and reports precision and recall</a:t>
            </a:r>
            <a:endParaRPr lang="en-US" dirty="0"/>
          </a:p>
        </p:txBody>
      </p:sp>
      <p:sp>
        <p:nvSpPr>
          <p:cNvPr id="4" name="Slide Number Placeholder 3"/>
          <p:cNvSpPr>
            <a:spLocks noGrp="1"/>
          </p:cNvSpPr>
          <p:nvPr>
            <p:ph type="sldNum" sz="quarter" idx="10"/>
          </p:nvPr>
        </p:nvSpPr>
        <p:spPr/>
        <p:txBody>
          <a:bodyPr/>
          <a:lstStyle/>
          <a:p>
            <a:fld id="{FDF9C658-B245-413F-AA6C-84D7A2B7D447}" type="slidenum">
              <a:rPr lang="en-US" smtClean="0"/>
              <a:pPr/>
              <a:t>54</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F9C658-B245-413F-AA6C-84D7A2B7D447}" type="slidenum">
              <a:rPr lang="en-US" smtClean="0"/>
              <a:pPr/>
              <a:t>55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Document unit is decided by the user.</a:t>
            </a:r>
          </a:p>
          <a:p>
            <a:r>
              <a:rPr lang="en-US" sz="1200" kern="1200" baseline="0" dirty="0" smtClean="0">
                <a:solidFill>
                  <a:schemeClr val="tx1"/>
                </a:solidFill>
                <a:latin typeface="+mn-lt"/>
                <a:ea typeface="+mn-ea"/>
                <a:cs typeface="+mn-cs"/>
              </a:rPr>
              <a:t>Perhaps you’d like your press releases to come out ahead of all other documents, all things being equal? Perhaps recently modified documents are more important than</a:t>
            </a:r>
          </a:p>
          <a:p>
            <a:r>
              <a:rPr lang="en-US" sz="1200" kern="1200" baseline="0" dirty="0" smtClean="0">
                <a:solidFill>
                  <a:schemeClr val="tx1"/>
                </a:solidFill>
                <a:latin typeface="+mn-lt"/>
                <a:ea typeface="+mn-ea"/>
                <a:cs typeface="+mn-cs"/>
              </a:rPr>
              <a:t>older documents? Boosting may be done statically (per document and field) at indexing time, or dynamically during searching</a:t>
            </a:r>
            <a:endParaRPr lang="en-US" dirty="0" smtClean="0"/>
          </a:p>
          <a:p>
            <a:endParaRPr lang="en-US" dirty="0"/>
          </a:p>
        </p:txBody>
      </p:sp>
      <p:sp>
        <p:nvSpPr>
          <p:cNvPr id="4" name="Slide Number Placeholder 3"/>
          <p:cNvSpPr>
            <a:spLocks noGrp="1"/>
          </p:cNvSpPr>
          <p:nvPr>
            <p:ph type="sldNum" sz="quarter" idx="10"/>
          </p:nvPr>
        </p:nvSpPr>
        <p:spPr/>
        <p:txBody>
          <a:bodyPr/>
          <a:lstStyle/>
          <a:p>
            <a:fld id="{FDF9C658-B245-413F-AA6C-84D7A2B7D447}"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Lucene</a:t>
            </a:r>
            <a:r>
              <a:rPr lang="en-US" dirty="0" smtClean="0"/>
              <a:t> itself provides no facilities for </a:t>
            </a:r>
            <a:r>
              <a:rPr lang="en-US" dirty="0" err="1" smtClean="0"/>
              <a:t>scaleout</a:t>
            </a:r>
            <a:r>
              <a:rPr lang="en-US" dirty="0" smtClean="0"/>
              <a:t>. However, both </a:t>
            </a:r>
            <a:r>
              <a:rPr lang="en-US" dirty="0" err="1" smtClean="0"/>
              <a:t>Solr</a:t>
            </a:r>
            <a:r>
              <a:rPr lang="en-US" dirty="0" smtClean="0"/>
              <a:t> and </a:t>
            </a:r>
            <a:r>
              <a:rPr lang="en-US" dirty="0" err="1" smtClean="0"/>
              <a:t>Nutch</a:t>
            </a:r>
            <a:r>
              <a:rPr lang="en-US" dirty="0" smtClean="0"/>
              <a:t> and others, which build additional search engine functionality on top of </a:t>
            </a:r>
            <a:r>
              <a:rPr lang="en-US" dirty="0" err="1" smtClean="0"/>
              <a:t>Lucene</a:t>
            </a:r>
            <a:endParaRPr lang="en-US" dirty="0" smtClean="0"/>
          </a:p>
          <a:p>
            <a:endParaRPr lang="en-US" dirty="0"/>
          </a:p>
        </p:txBody>
      </p:sp>
      <p:sp>
        <p:nvSpPr>
          <p:cNvPr id="4" name="Slide Number Placeholder 3"/>
          <p:cNvSpPr>
            <a:spLocks noGrp="1"/>
          </p:cNvSpPr>
          <p:nvPr>
            <p:ph type="sldNum" sz="quarter" idx="10"/>
          </p:nvPr>
        </p:nvSpPr>
        <p:spPr/>
        <p:txBody>
          <a:bodyPr/>
          <a:lstStyle/>
          <a:p>
            <a:fld id="{FDF9C658-B245-413F-AA6C-84D7A2B7D447}"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An </a:t>
            </a:r>
            <a:r>
              <a:rPr lang="en-US" sz="1200" i="1" kern="1200" baseline="0" dirty="0" smtClean="0">
                <a:solidFill>
                  <a:schemeClr val="tx1"/>
                </a:solidFill>
                <a:latin typeface="+mn-lt"/>
                <a:ea typeface="+mn-ea"/>
                <a:cs typeface="+mn-cs"/>
              </a:rPr>
              <a:t>analyzer is an encapsulation of the analysis </a:t>
            </a:r>
            <a:r>
              <a:rPr lang="en-US" sz="1200" kern="1200" baseline="0" dirty="0" smtClean="0">
                <a:solidFill>
                  <a:schemeClr val="tx1"/>
                </a:solidFill>
                <a:latin typeface="+mn-lt"/>
                <a:ea typeface="+mn-ea"/>
                <a:cs typeface="+mn-cs"/>
              </a:rPr>
              <a:t>process.</a:t>
            </a:r>
          </a:p>
          <a:p>
            <a:r>
              <a:rPr lang="en-US" sz="1200" kern="1200" baseline="0" dirty="0" smtClean="0">
                <a:solidFill>
                  <a:schemeClr val="tx1"/>
                </a:solidFill>
                <a:latin typeface="+mn-lt"/>
                <a:ea typeface="+mn-ea"/>
                <a:cs typeface="+mn-cs"/>
              </a:rPr>
              <a:t>Terms are the primitive building blocks for searching.</a:t>
            </a:r>
          </a:p>
          <a:p>
            <a:r>
              <a:rPr lang="en-US" sz="1200" kern="1200" baseline="0" dirty="0" smtClean="0">
                <a:solidFill>
                  <a:schemeClr val="tx1"/>
                </a:solidFill>
                <a:latin typeface="+mn-lt"/>
                <a:ea typeface="+mn-ea"/>
                <a:cs typeface="+mn-cs"/>
              </a:rPr>
              <a:t>different industries have different terminology,</a:t>
            </a:r>
          </a:p>
          <a:p>
            <a:r>
              <a:rPr lang="en-US" sz="1200" kern="1200" baseline="0" dirty="0" smtClean="0">
                <a:solidFill>
                  <a:schemeClr val="tx1"/>
                </a:solidFill>
                <a:latin typeface="+mn-lt"/>
                <a:ea typeface="+mn-ea"/>
                <a:cs typeface="+mn-cs"/>
              </a:rPr>
              <a:t>acronyms, and abbreviations that may deserve attention. Although we present many of the considerations</a:t>
            </a:r>
          </a:p>
          <a:p>
            <a:r>
              <a:rPr lang="en-US" sz="1200" kern="1200" baseline="0" dirty="0" smtClean="0">
                <a:solidFill>
                  <a:schemeClr val="tx1"/>
                </a:solidFill>
                <a:latin typeface="+mn-lt"/>
                <a:ea typeface="+mn-ea"/>
                <a:cs typeface="+mn-cs"/>
              </a:rPr>
              <a:t>for choosing analyzers, no single analyzer will suffice for all situations.</a:t>
            </a:r>
            <a:endParaRPr lang="en-US" dirty="0"/>
          </a:p>
        </p:txBody>
      </p:sp>
      <p:sp>
        <p:nvSpPr>
          <p:cNvPr id="4" name="Slide Number Placeholder 3"/>
          <p:cNvSpPr>
            <a:spLocks noGrp="1"/>
          </p:cNvSpPr>
          <p:nvPr>
            <p:ph type="sldNum" sz="quarter" idx="10"/>
          </p:nvPr>
        </p:nvSpPr>
        <p:spPr/>
        <p:txBody>
          <a:bodyPr/>
          <a:lstStyle/>
          <a:p>
            <a:fld id="{FDF9C658-B245-413F-AA6C-84D7A2B7D447}"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err="1" smtClean="0">
                <a:solidFill>
                  <a:schemeClr val="tx1"/>
                </a:solidFill>
                <a:latin typeface="+mn-lt"/>
                <a:ea typeface="+mn-ea"/>
                <a:cs typeface="+mn-cs"/>
              </a:rPr>
              <a:t>WhitespaceAnalyzer</a:t>
            </a:r>
            <a:r>
              <a:rPr lang="en-US" sz="1200" kern="1200" baseline="0" dirty="0" smtClean="0">
                <a:solidFill>
                  <a:schemeClr val="tx1"/>
                </a:solidFill>
                <a:latin typeface="+mn-lt"/>
                <a:ea typeface="+mn-ea"/>
                <a:cs typeface="+mn-cs"/>
              </a:rPr>
              <a:t>, as the name implies, simply splits text into tokens on whitespace</a:t>
            </a:r>
          </a:p>
          <a:p>
            <a:r>
              <a:rPr lang="en-US" sz="1200" kern="1200" baseline="0" dirty="0" smtClean="0">
                <a:solidFill>
                  <a:schemeClr val="tx1"/>
                </a:solidFill>
                <a:latin typeface="+mn-lt"/>
                <a:ea typeface="+mn-ea"/>
                <a:cs typeface="+mn-cs"/>
              </a:rPr>
              <a:t>characters and makes no other effort to normalize the tokens.</a:t>
            </a:r>
          </a:p>
          <a:p>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SimpleAnalyzer</a:t>
            </a:r>
            <a:r>
              <a:rPr lang="en-US" sz="1200" kern="1200" baseline="0" dirty="0" smtClean="0">
                <a:solidFill>
                  <a:schemeClr val="tx1"/>
                </a:solidFill>
                <a:latin typeface="+mn-lt"/>
                <a:ea typeface="+mn-ea"/>
                <a:cs typeface="+mn-cs"/>
              </a:rPr>
              <a:t> first splits tokens at non-letter characters, then lowercases each token. Be</a:t>
            </a:r>
          </a:p>
          <a:p>
            <a:r>
              <a:rPr lang="en-US" sz="1200" kern="1200" baseline="0" dirty="0" smtClean="0">
                <a:solidFill>
                  <a:schemeClr val="tx1"/>
                </a:solidFill>
                <a:latin typeface="+mn-lt"/>
                <a:ea typeface="+mn-ea"/>
                <a:cs typeface="+mn-cs"/>
              </a:rPr>
              <a:t>careful! This analyzer quietly discards numeric characters.</a:t>
            </a:r>
          </a:p>
          <a:p>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StopAnalyzer</a:t>
            </a:r>
            <a:r>
              <a:rPr lang="en-US" sz="1200" kern="1200" baseline="0" dirty="0" smtClean="0">
                <a:solidFill>
                  <a:schemeClr val="tx1"/>
                </a:solidFill>
                <a:latin typeface="+mn-lt"/>
                <a:ea typeface="+mn-ea"/>
                <a:cs typeface="+mn-cs"/>
              </a:rPr>
              <a:t> is the same as </a:t>
            </a:r>
            <a:r>
              <a:rPr lang="en-US" sz="1200" kern="1200" baseline="0" dirty="0" err="1" smtClean="0">
                <a:solidFill>
                  <a:schemeClr val="tx1"/>
                </a:solidFill>
                <a:latin typeface="+mn-lt"/>
                <a:ea typeface="+mn-ea"/>
                <a:cs typeface="+mn-cs"/>
              </a:rPr>
              <a:t>SimpleAnalyzer</a:t>
            </a:r>
            <a:r>
              <a:rPr lang="en-US" sz="1200" kern="1200" baseline="0" dirty="0" smtClean="0">
                <a:solidFill>
                  <a:schemeClr val="tx1"/>
                </a:solidFill>
                <a:latin typeface="+mn-lt"/>
                <a:ea typeface="+mn-ea"/>
                <a:cs typeface="+mn-cs"/>
              </a:rPr>
              <a:t>, except it removes common words (called stop</a:t>
            </a:r>
          </a:p>
          <a:p>
            <a:r>
              <a:rPr lang="en-US" sz="1200" kern="1200" baseline="0" dirty="0" smtClean="0">
                <a:solidFill>
                  <a:schemeClr val="tx1"/>
                </a:solidFill>
                <a:latin typeface="+mn-lt"/>
                <a:ea typeface="+mn-ea"/>
                <a:cs typeface="+mn-cs"/>
              </a:rPr>
              <a:t>words, described more in section XXX). By default it removes common words in the English</a:t>
            </a:r>
          </a:p>
          <a:p>
            <a:r>
              <a:rPr lang="en-US" sz="1200" kern="1200" baseline="0" dirty="0" smtClean="0">
                <a:solidFill>
                  <a:schemeClr val="tx1"/>
                </a:solidFill>
                <a:latin typeface="+mn-lt"/>
                <a:ea typeface="+mn-ea"/>
                <a:cs typeface="+mn-cs"/>
              </a:rPr>
              <a:t>language (</a:t>
            </a:r>
            <a:r>
              <a:rPr lang="en-US" sz="1200" i="1" kern="1200" baseline="0" dirty="0" smtClean="0">
                <a:solidFill>
                  <a:schemeClr val="tx1"/>
                </a:solidFill>
                <a:latin typeface="+mn-lt"/>
                <a:ea typeface="+mn-ea"/>
                <a:cs typeface="+mn-cs"/>
              </a:rPr>
              <a:t>the, a, etc.), though you can pass in your own set.</a:t>
            </a:r>
          </a:p>
          <a:p>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StandardAnalyzer</a:t>
            </a:r>
            <a:r>
              <a:rPr lang="en-US" sz="1200" kern="1200" baseline="0" dirty="0" smtClean="0">
                <a:solidFill>
                  <a:schemeClr val="tx1"/>
                </a:solidFill>
                <a:latin typeface="+mn-lt"/>
                <a:ea typeface="+mn-ea"/>
                <a:cs typeface="+mn-cs"/>
              </a:rPr>
              <a:t> is </a:t>
            </a:r>
            <a:r>
              <a:rPr lang="en-US" sz="1200" kern="1200" baseline="0" dirty="0" err="1" smtClean="0">
                <a:solidFill>
                  <a:schemeClr val="tx1"/>
                </a:solidFill>
                <a:latin typeface="+mn-lt"/>
                <a:ea typeface="+mn-ea"/>
                <a:cs typeface="+mn-cs"/>
              </a:rPr>
              <a:t>Lucene’s</a:t>
            </a:r>
            <a:r>
              <a:rPr lang="en-US" sz="1200" kern="1200" baseline="0" dirty="0" smtClean="0">
                <a:solidFill>
                  <a:schemeClr val="tx1"/>
                </a:solidFill>
                <a:latin typeface="+mn-lt"/>
                <a:ea typeface="+mn-ea"/>
                <a:cs typeface="+mn-cs"/>
              </a:rPr>
              <a:t> most sophisticated core analyzer. It has quite a bit of logic to</a:t>
            </a:r>
          </a:p>
          <a:p>
            <a:r>
              <a:rPr lang="en-US" sz="1200" kern="1200" baseline="0" dirty="0" smtClean="0">
                <a:solidFill>
                  <a:schemeClr val="tx1"/>
                </a:solidFill>
                <a:latin typeface="+mn-lt"/>
                <a:ea typeface="+mn-ea"/>
                <a:cs typeface="+mn-cs"/>
              </a:rPr>
              <a:t>identify certain kinds of tokens, such as company names, email addresses, and host names. It also</a:t>
            </a:r>
          </a:p>
          <a:p>
            <a:r>
              <a:rPr lang="en-US" sz="1200" kern="1200" baseline="0" dirty="0" smtClean="0">
                <a:solidFill>
                  <a:schemeClr val="tx1"/>
                </a:solidFill>
                <a:latin typeface="+mn-lt"/>
                <a:ea typeface="+mn-ea"/>
                <a:cs typeface="+mn-cs"/>
              </a:rPr>
              <a:t>lowercases each token and removes stop words.</a:t>
            </a:r>
          </a:p>
          <a:p>
            <a:endParaRPr lang="en-US" sz="1200" kern="1200" baseline="0" dirty="0" smtClean="0">
              <a:solidFill>
                <a:schemeClr val="tx1"/>
              </a:solidFill>
              <a:latin typeface="+mn-lt"/>
              <a:ea typeface="+mn-ea"/>
              <a:cs typeface="+mn-cs"/>
            </a:endParaRPr>
          </a:p>
          <a:p>
            <a:r>
              <a:rPr lang="en-US" sz="1200" kern="1200" baseline="0" dirty="0" err="1" smtClean="0">
                <a:solidFill>
                  <a:schemeClr val="tx1"/>
                </a:solidFill>
                <a:latin typeface="+mn-lt"/>
                <a:ea typeface="+mn-ea"/>
                <a:cs typeface="+mn-cs"/>
              </a:rPr>
              <a:t>StandardAnalyzer</a:t>
            </a:r>
            <a:r>
              <a:rPr lang="en-US" sz="1200" kern="1200" baseline="0" dirty="0" smtClean="0">
                <a:solidFill>
                  <a:schemeClr val="tx1"/>
                </a:solidFill>
                <a:latin typeface="+mn-lt"/>
                <a:ea typeface="+mn-ea"/>
                <a:cs typeface="+mn-cs"/>
              </a:rPr>
              <a:t> - Tokenizes based on a sophisticated grammar that recognizes e-mail</a:t>
            </a:r>
          </a:p>
          <a:p>
            <a:r>
              <a:rPr lang="en-US" sz="1200" kern="1200" baseline="0" dirty="0" smtClean="0">
                <a:solidFill>
                  <a:schemeClr val="tx1"/>
                </a:solidFill>
                <a:latin typeface="+mn-lt"/>
                <a:ea typeface="+mn-ea"/>
                <a:cs typeface="+mn-cs"/>
              </a:rPr>
              <a:t>addresses, acronyms, Chinese-Japanese-Korean characters,</a:t>
            </a:r>
          </a:p>
          <a:p>
            <a:r>
              <a:rPr lang="en-US" sz="1200" kern="1200" baseline="0" dirty="0" err="1" smtClean="0">
                <a:solidFill>
                  <a:schemeClr val="tx1"/>
                </a:solidFill>
                <a:latin typeface="+mn-lt"/>
                <a:ea typeface="+mn-ea"/>
                <a:cs typeface="+mn-cs"/>
              </a:rPr>
              <a:t>alphanumerics</a:t>
            </a:r>
            <a:r>
              <a:rPr lang="en-US" sz="1200" kern="1200" baseline="0" dirty="0" smtClean="0">
                <a:solidFill>
                  <a:schemeClr val="tx1"/>
                </a:solidFill>
                <a:latin typeface="+mn-lt"/>
                <a:ea typeface="+mn-ea"/>
                <a:cs typeface="+mn-cs"/>
              </a:rPr>
              <a:t>, and more; lowercases; and removes stop words</a:t>
            </a:r>
          </a:p>
          <a:p>
            <a:r>
              <a:rPr lang="en-US" sz="1200" kern="1200" baseline="0" dirty="0" smtClean="0">
                <a:solidFill>
                  <a:schemeClr val="tx1"/>
                </a:solidFill>
                <a:latin typeface="+mn-lt"/>
                <a:ea typeface="+mn-ea"/>
                <a:cs typeface="+mn-cs"/>
              </a:rPr>
              <a:t>ENGLISH_STOP_WORDS = {</a:t>
            </a:r>
          </a:p>
          <a:p>
            <a:r>
              <a:rPr lang="en-US" sz="1200" kern="1200" baseline="0" dirty="0" smtClean="0">
                <a:solidFill>
                  <a:schemeClr val="tx1"/>
                </a:solidFill>
                <a:latin typeface="+mn-lt"/>
                <a:ea typeface="+mn-ea"/>
                <a:cs typeface="+mn-cs"/>
              </a:rPr>
              <a:t>"a", "an", "and", "are", "as", "at", "be", "but", "by",</a:t>
            </a:r>
          </a:p>
          <a:p>
            <a:r>
              <a:rPr lang="en-US" sz="1200" kern="1200" baseline="0" dirty="0" smtClean="0">
                <a:solidFill>
                  <a:schemeClr val="tx1"/>
                </a:solidFill>
                <a:latin typeface="+mn-lt"/>
                <a:ea typeface="+mn-ea"/>
                <a:cs typeface="+mn-cs"/>
              </a:rPr>
              <a:t>"for", "if", "in", "into", "is", "it", "no", "not", "of", "on", "or", "such",</a:t>
            </a:r>
          </a:p>
          <a:p>
            <a:r>
              <a:rPr lang="en-US" sz="1200" kern="1200" baseline="0" dirty="0" smtClean="0">
                <a:solidFill>
                  <a:schemeClr val="tx1"/>
                </a:solidFill>
                <a:latin typeface="+mn-lt"/>
                <a:ea typeface="+mn-ea"/>
                <a:cs typeface="+mn-cs"/>
              </a:rPr>
              <a:t>"that", "the", "their", "then", "there", "these",</a:t>
            </a:r>
          </a:p>
          <a:p>
            <a:r>
              <a:rPr lang="en-US" sz="1200" kern="1200" baseline="0" dirty="0" smtClean="0">
                <a:solidFill>
                  <a:schemeClr val="tx1"/>
                </a:solidFill>
                <a:latin typeface="+mn-lt"/>
                <a:ea typeface="+mn-ea"/>
                <a:cs typeface="+mn-cs"/>
              </a:rPr>
              <a:t>"they", "this", "to", "was", "will", "with"</a:t>
            </a:r>
          </a:p>
          <a:p>
            <a:r>
              <a:rPr lang="en-US" sz="1200" kern="1200" baseline="0" dirty="0" smtClean="0">
                <a:solidFill>
                  <a:schemeClr val="tx1"/>
                </a:solidFill>
                <a:latin typeface="+mn-lt"/>
                <a:ea typeface="+mn-ea"/>
                <a:cs typeface="+mn-cs"/>
              </a:rPr>
              <a:t>};</a:t>
            </a:r>
          </a:p>
          <a:p>
            <a:r>
              <a:rPr lang="en-US" sz="1200" b="1" i="1" kern="1200" baseline="0" dirty="0" smtClean="0">
                <a:solidFill>
                  <a:schemeClr val="tx1"/>
                </a:solidFill>
                <a:latin typeface="+mn-lt"/>
                <a:ea typeface="+mn-ea"/>
                <a:cs typeface="+mn-cs"/>
              </a:rPr>
              <a:t>Parsing versus analysis: when an analyzer isn’t appropriate</a:t>
            </a:r>
          </a:p>
          <a:p>
            <a:endParaRPr lang="en-US" dirty="0"/>
          </a:p>
        </p:txBody>
      </p:sp>
      <p:sp>
        <p:nvSpPr>
          <p:cNvPr id="4" name="Slide Number Placeholder 3"/>
          <p:cNvSpPr>
            <a:spLocks noGrp="1"/>
          </p:cNvSpPr>
          <p:nvPr>
            <p:ph type="sldNum" sz="quarter" idx="10"/>
          </p:nvPr>
        </p:nvSpPr>
        <p:spPr/>
        <p:txBody>
          <a:bodyPr/>
          <a:lstStyle/>
          <a:p>
            <a:fld id="{FDF9C658-B245-413F-AA6C-84D7A2B7D447}"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8F10517-DC3F-437A-A8E1-F4A4AF8BB68E}" type="datetimeFigureOut">
              <a:rPr lang="en-US" smtClean="0"/>
              <a:pPr/>
              <a:t>4/4/2012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6D475E-0042-40C0-9D46-7FB7C88CFF0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F10517-DC3F-437A-A8E1-F4A4AF8BB68E}" type="datetimeFigureOut">
              <a:rPr lang="en-US" smtClean="0"/>
              <a:pPr/>
              <a:t>4/4/2012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6D475E-0042-40C0-9D46-7FB7C88CFF0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F10517-DC3F-437A-A8E1-F4A4AF8BB68E}" type="datetimeFigureOut">
              <a:rPr lang="en-US" smtClean="0"/>
              <a:pPr/>
              <a:t>4/4/2012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6D475E-0042-40C0-9D46-7FB7C88CFF0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F10517-DC3F-437A-A8E1-F4A4AF8BB68E}" type="datetimeFigureOut">
              <a:rPr lang="en-US" smtClean="0"/>
              <a:pPr/>
              <a:t>4/4/2012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6D475E-0042-40C0-9D46-7FB7C88CFF0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F10517-DC3F-437A-A8E1-F4A4AF8BB68E}" type="datetimeFigureOut">
              <a:rPr lang="en-US" smtClean="0"/>
              <a:pPr/>
              <a:t>4/4/2012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6D475E-0042-40C0-9D46-7FB7C88CFF0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8F10517-DC3F-437A-A8E1-F4A4AF8BB68E}" type="datetimeFigureOut">
              <a:rPr lang="en-US" smtClean="0"/>
              <a:pPr/>
              <a:t>4/4/2012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6D475E-0042-40C0-9D46-7FB7C88CFF0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8F10517-DC3F-437A-A8E1-F4A4AF8BB68E}" type="datetimeFigureOut">
              <a:rPr lang="en-US" smtClean="0"/>
              <a:pPr/>
              <a:t>4/4/2012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6D475E-0042-40C0-9D46-7FB7C88CFF0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8F10517-DC3F-437A-A8E1-F4A4AF8BB68E}" type="datetimeFigureOut">
              <a:rPr lang="en-US" smtClean="0"/>
              <a:pPr/>
              <a:t>4/4/2012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6D475E-0042-40C0-9D46-7FB7C88CFF0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F10517-DC3F-437A-A8E1-F4A4AF8BB68E}" type="datetimeFigureOut">
              <a:rPr lang="en-US" smtClean="0"/>
              <a:pPr/>
              <a:t>4/4/2012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6D475E-0042-40C0-9D46-7FB7C88CFF0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F10517-DC3F-437A-A8E1-F4A4AF8BB68E}" type="datetimeFigureOut">
              <a:rPr lang="en-US" smtClean="0"/>
              <a:pPr/>
              <a:t>4/4/2012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6D475E-0042-40C0-9D46-7FB7C88CFF0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F10517-DC3F-437A-A8E1-F4A4AF8BB68E}" type="datetimeFigureOut">
              <a:rPr lang="en-US" smtClean="0"/>
              <a:pPr/>
              <a:t>4/4/2012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6D475E-0042-40C0-9D46-7FB7C88CFF0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F10517-DC3F-437A-A8E1-F4A4AF8BB68E}" type="datetimeFigureOut">
              <a:rPr lang="en-US" smtClean="0"/>
              <a:pPr/>
              <a:t>4/4/2012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6D475E-0042-40C0-9D46-7FB7C88CFF0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1.xml.rels><?xml version="1.0" encoding="UTF-8" standalone="yes"?>
<Relationships xmlns="http://schemas.openxmlformats.org/package/2006/relationships"><Relationship Id="rId3" Type="http://schemas.openxmlformats.org/officeDocument/2006/relationships/hyperlink" Target="http://lucene.apache.org/tika"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www.gissearch.com/geocode"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hyperlink" Target="http://www.ibm.com/developerworks/opensource/library/j-spatial/index.html"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wiki.apache.org/lucene-java/LuceneImplementations" TargetMode="External"/><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hyperlink" Target="http://www.lucenetutorial.com/basic-concepts.html" TargetMode="External"/><Relationship Id="rId3" Type="http://schemas.openxmlformats.org/officeDocument/2006/relationships/hyperlink" Target="http://www.wikivs.com/wiki/Lucene_vs_Sphinx" TargetMode="External"/><Relationship Id="rId7" Type="http://schemas.openxmlformats.org/officeDocument/2006/relationships/hyperlink" Target="http://www.lucenetutorial.com/lucene-query-syntax.html" TargetMode="External"/><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hyperlink" Target="http://www.lucenetutorial.com/lucene-in-5-minutes.html" TargetMode="External"/><Relationship Id="rId5" Type="http://schemas.openxmlformats.org/officeDocument/2006/relationships/hyperlink" Target="http://sphinxsearch.com/docs/2.0.4/" TargetMode="External"/><Relationship Id="rId10" Type="http://schemas.openxmlformats.org/officeDocument/2006/relationships/hyperlink" Target="http://www.ibm.com/developerworks/opensource/library/wa-lucene/index.html" TargetMode="External"/><Relationship Id="rId4" Type="http://schemas.openxmlformats.org/officeDocument/2006/relationships/hyperlink" Target="http://nicholaschase.com/2010/09/25/comparing-the-apache-solr-and-sphinx-search-platforms/" TargetMode="External"/><Relationship Id="rId9" Type="http://schemas.openxmlformats.org/officeDocument/2006/relationships/hyperlink" Target="http://www.ibm.com/developerworks/opensource/library/os-apache-lucenesearch/index.html"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b="1" dirty="0" smtClean="0">
                <a:solidFill>
                  <a:schemeClr val="accent3">
                    <a:lumMod val="75000"/>
                  </a:schemeClr>
                </a:solidFill>
              </a:rPr>
              <a:t>Apache </a:t>
            </a:r>
            <a:r>
              <a:rPr lang="en-US" sz="5400" b="1" dirty="0" err="1" smtClean="0">
                <a:solidFill>
                  <a:schemeClr val="accent3">
                    <a:lumMod val="75000"/>
                  </a:schemeClr>
                </a:solidFill>
              </a:rPr>
              <a:t>Lucene</a:t>
            </a:r>
            <a:endParaRPr lang="en-US" sz="5400" b="1" dirty="0">
              <a:solidFill>
                <a:schemeClr val="accent3">
                  <a:lumMod val="75000"/>
                </a:schemeClr>
              </a:solidFill>
            </a:endParaRPr>
          </a:p>
        </p:txBody>
      </p:sp>
      <p:sp>
        <p:nvSpPr>
          <p:cNvPr id="3" name="Subtitle 2"/>
          <p:cNvSpPr>
            <a:spLocks noGrp="1"/>
          </p:cNvSpPr>
          <p:nvPr>
            <p:ph type="subTitle" idx="1"/>
          </p:nvPr>
        </p:nvSpPr>
        <p:spPr/>
        <p:txBody>
          <a:bodyPr/>
          <a:lstStyle/>
          <a:p>
            <a:endParaRPr lang="en-US" dirty="0"/>
          </a:p>
        </p:txBody>
      </p:sp>
      <p:pic>
        <p:nvPicPr>
          <p:cNvPr id="21507" name="Picture 3"/>
          <p:cNvPicPr>
            <a:picLocks noChangeAspect="1" noChangeArrowheads="1"/>
          </p:cNvPicPr>
          <p:nvPr/>
        </p:nvPicPr>
        <p:blipFill>
          <a:blip r:embed="rId3"/>
          <a:srcRect/>
          <a:stretch>
            <a:fillRect/>
          </a:stretch>
        </p:blipFill>
        <p:spPr bwMode="auto">
          <a:xfrm>
            <a:off x="2438400" y="2286000"/>
            <a:ext cx="2190750" cy="1466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00FF"/>
                </a:solidFill>
              </a:rPr>
              <a:t>Analyzer building blocks provided in </a:t>
            </a:r>
            <a:r>
              <a:rPr lang="en-US" b="1" dirty="0" err="1" smtClean="0">
                <a:solidFill>
                  <a:srgbClr val="0000FF"/>
                </a:solidFill>
              </a:rPr>
              <a:t>Lucene’s</a:t>
            </a:r>
            <a:r>
              <a:rPr lang="en-US" b="1" dirty="0" smtClean="0">
                <a:solidFill>
                  <a:srgbClr val="0000FF"/>
                </a:solidFill>
              </a:rPr>
              <a:t> core API - </a:t>
            </a:r>
            <a:r>
              <a:rPr lang="en-US" b="1" dirty="0" err="1" smtClean="0">
                <a:solidFill>
                  <a:srgbClr val="0000FF"/>
                </a:solidFill>
              </a:rPr>
              <a:t>Tokenizers</a:t>
            </a:r>
            <a:endParaRPr lang="en-US" b="1" dirty="0">
              <a:solidFill>
                <a:srgbClr val="0000FF"/>
              </a:solidFill>
            </a:endParaRPr>
          </a:p>
        </p:txBody>
      </p:sp>
      <p:sp>
        <p:nvSpPr>
          <p:cNvPr id="3" name="Content Placeholder 2"/>
          <p:cNvSpPr>
            <a:spLocks noGrp="1"/>
          </p:cNvSpPr>
          <p:nvPr>
            <p:ph idx="1"/>
          </p:nvPr>
        </p:nvSpPr>
        <p:spPr/>
        <p:txBody>
          <a:bodyPr/>
          <a:lstStyle/>
          <a:p>
            <a:endParaRPr lang="en-US"/>
          </a:p>
        </p:txBody>
      </p:sp>
      <p:pic>
        <p:nvPicPr>
          <p:cNvPr id="11266" name="Picture 2"/>
          <p:cNvPicPr>
            <a:picLocks noChangeAspect="1" noChangeArrowheads="1"/>
          </p:cNvPicPr>
          <p:nvPr/>
        </p:nvPicPr>
        <p:blipFill>
          <a:blip r:embed="rId3"/>
          <a:srcRect/>
          <a:stretch>
            <a:fillRect/>
          </a:stretch>
        </p:blipFill>
        <p:spPr bwMode="auto">
          <a:xfrm>
            <a:off x="1066800" y="1524000"/>
            <a:ext cx="6858000" cy="533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00FF"/>
                </a:solidFill>
              </a:rPr>
              <a:t>Analyzer building blocks provided in </a:t>
            </a:r>
            <a:r>
              <a:rPr lang="en-US" b="1" dirty="0" err="1" smtClean="0">
                <a:solidFill>
                  <a:srgbClr val="0000FF"/>
                </a:solidFill>
              </a:rPr>
              <a:t>Lucene’s</a:t>
            </a:r>
            <a:r>
              <a:rPr lang="en-US" b="1" dirty="0" smtClean="0">
                <a:solidFill>
                  <a:srgbClr val="0000FF"/>
                </a:solidFill>
              </a:rPr>
              <a:t> core API - </a:t>
            </a:r>
            <a:r>
              <a:rPr lang="en-US" b="1" dirty="0" err="1" smtClean="0">
                <a:solidFill>
                  <a:srgbClr val="0000FF"/>
                </a:solidFill>
              </a:rPr>
              <a:t>TokenFilters</a:t>
            </a:r>
            <a:endParaRPr lang="en-US" dirty="0"/>
          </a:p>
        </p:txBody>
      </p:sp>
      <p:sp>
        <p:nvSpPr>
          <p:cNvPr id="3" name="Content Placeholder 2"/>
          <p:cNvSpPr>
            <a:spLocks noGrp="1"/>
          </p:cNvSpPr>
          <p:nvPr>
            <p:ph idx="1"/>
          </p:nvPr>
        </p:nvSpPr>
        <p:spPr/>
        <p:txBody>
          <a:bodyPr/>
          <a:lstStyle/>
          <a:p>
            <a:endParaRPr lang="en-US"/>
          </a:p>
        </p:txBody>
      </p:sp>
      <p:pic>
        <p:nvPicPr>
          <p:cNvPr id="12290" name="Picture 2"/>
          <p:cNvPicPr>
            <a:picLocks noChangeAspect="1" noChangeArrowheads="1"/>
          </p:cNvPicPr>
          <p:nvPr/>
        </p:nvPicPr>
        <p:blipFill>
          <a:blip r:embed="rId3"/>
          <a:srcRect/>
          <a:stretch>
            <a:fillRect/>
          </a:stretch>
        </p:blipFill>
        <p:spPr bwMode="auto">
          <a:xfrm>
            <a:off x="1752600" y="1600200"/>
            <a:ext cx="5695950" cy="48482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0000FF"/>
                </a:solidFill>
              </a:rPr>
              <a:t>Handling Synonyms &amp; aliases</a:t>
            </a:r>
            <a:endParaRPr lang="en-US" b="1" dirty="0">
              <a:solidFill>
                <a:srgbClr val="0000FF"/>
              </a:solidFill>
            </a:endParaRPr>
          </a:p>
        </p:txBody>
      </p:sp>
      <p:sp>
        <p:nvSpPr>
          <p:cNvPr id="3" name="Content Placeholder 2"/>
          <p:cNvSpPr>
            <a:spLocks noGrp="1"/>
          </p:cNvSpPr>
          <p:nvPr>
            <p:ph idx="1"/>
          </p:nvPr>
        </p:nvSpPr>
        <p:spPr/>
        <p:txBody>
          <a:bodyPr/>
          <a:lstStyle/>
          <a:p>
            <a:r>
              <a:rPr lang="en-US" dirty="0" smtClean="0"/>
              <a:t>Using </a:t>
            </a:r>
            <a:r>
              <a:rPr lang="en-US" i="1" dirty="0" err="1" smtClean="0"/>
              <a:t>SynonymAnalyzer</a:t>
            </a:r>
            <a:endParaRPr lang="en-US" i="1" dirty="0"/>
          </a:p>
        </p:txBody>
      </p:sp>
      <p:pic>
        <p:nvPicPr>
          <p:cNvPr id="13314" name="Picture 2"/>
          <p:cNvPicPr>
            <a:picLocks noChangeAspect="1" noChangeArrowheads="1"/>
          </p:cNvPicPr>
          <p:nvPr/>
        </p:nvPicPr>
        <p:blipFill>
          <a:blip r:embed="rId3"/>
          <a:srcRect/>
          <a:stretch>
            <a:fillRect/>
          </a:stretch>
        </p:blipFill>
        <p:spPr bwMode="auto">
          <a:xfrm>
            <a:off x="2514600" y="2314575"/>
            <a:ext cx="3324225" cy="45434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solidFill>
                  <a:srgbClr val="0000FF"/>
                </a:solidFill>
              </a:rPr>
              <a:t>Stemming analysis</a:t>
            </a:r>
            <a:endParaRPr lang="en-US" b="1" dirty="0">
              <a:solidFill>
                <a:srgbClr val="0000FF"/>
              </a:solidFill>
            </a:endParaRPr>
          </a:p>
        </p:txBody>
      </p:sp>
      <p:sp>
        <p:nvSpPr>
          <p:cNvPr id="3" name="Content Placeholder 2"/>
          <p:cNvSpPr>
            <a:spLocks noGrp="1"/>
          </p:cNvSpPr>
          <p:nvPr>
            <p:ph idx="1"/>
          </p:nvPr>
        </p:nvSpPr>
        <p:spPr/>
        <p:txBody>
          <a:bodyPr/>
          <a:lstStyle/>
          <a:p>
            <a:r>
              <a:rPr lang="en-US" dirty="0" err="1" smtClean="0"/>
              <a:t>PorterStemFilter</a:t>
            </a:r>
            <a:endParaRPr lang="en-US" dirty="0" smtClean="0"/>
          </a:p>
          <a:p>
            <a:pPr lvl="1"/>
            <a:r>
              <a:rPr lang="en-US" sz="2400" dirty="0" smtClean="0"/>
              <a:t>Is not the built-in analyzer</a:t>
            </a:r>
          </a:p>
          <a:p>
            <a:pPr lvl="1"/>
            <a:r>
              <a:rPr lang="en-US" sz="2400" dirty="0" smtClean="0"/>
              <a:t>Porter stemming algorithm created by Dr. Martin Porter</a:t>
            </a:r>
          </a:p>
          <a:p>
            <a:pPr lvl="1"/>
            <a:r>
              <a:rPr lang="en-US" sz="2400" dirty="0" smtClean="0"/>
              <a:t>Various forms of a word are reduced to a common root form. </a:t>
            </a:r>
          </a:p>
          <a:p>
            <a:pPr lvl="1"/>
            <a:r>
              <a:rPr lang="en-US" sz="2400" b="1" dirty="0" smtClean="0"/>
              <a:t>Ex: </a:t>
            </a:r>
            <a:r>
              <a:rPr lang="en-US" sz="2400" dirty="0" smtClean="0"/>
              <a:t>breathe, breathes, breathing and breathed =&gt; breath.</a:t>
            </a:r>
          </a:p>
          <a:p>
            <a:pPr lvl="1"/>
            <a:r>
              <a:rPr lang="en-US" sz="2400" dirty="0" smtClean="0"/>
              <a:t>There are many stemming algorithms implemented in </a:t>
            </a:r>
            <a:r>
              <a:rPr lang="en-US" sz="2400" dirty="0" err="1" smtClean="0"/>
              <a:t>Lucene</a:t>
            </a:r>
            <a:endParaRPr lang="en-US" sz="2400" dirty="0" smtClean="0"/>
          </a:p>
          <a:p>
            <a:pPr lvl="2"/>
            <a:r>
              <a:rPr lang="en-US" sz="2000" dirty="0" smtClean="0"/>
              <a:t>Snowball algorithm (also created by Dr. Porter)</a:t>
            </a:r>
          </a:p>
          <a:p>
            <a:pPr lvl="2"/>
            <a:r>
              <a:rPr lang="en-US" sz="2000" dirty="0" err="1" smtClean="0"/>
              <a:t>Kstem</a:t>
            </a:r>
            <a:r>
              <a:rPr lang="en-US" sz="2000" dirty="0" smtClean="0"/>
              <a:t> algorithm</a:t>
            </a:r>
            <a:endParaRPr lang="en-US" sz="2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FF"/>
                </a:solidFill>
              </a:rPr>
              <a:t>Language analysis issues</a:t>
            </a:r>
            <a:endParaRPr lang="en-US" b="1" dirty="0">
              <a:solidFill>
                <a:srgbClr val="0000FF"/>
              </a:solidFill>
            </a:endParaRPr>
          </a:p>
        </p:txBody>
      </p:sp>
      <p:sp>
        <p:nvSpPr>
          <p:cNvPr id="3" name="Content Placeholder 2"/>
          <p:cNvSpPr>
            <a:spLocks noGrp="1"/>
          </p:cNvSpPr>
          <p:nvPr>
            <p:ph idx="1"/>
          </p:nvPr>
        </p:nvSpPr>
        <p:spPr>
          <a:xfrm>
            <a:off x="457200" y="1295400"/>
            <a:ext cx="8229600" cy="5562600"/>
          </a:xfrm>
        </p:spPr>
        <p:txBody>
          <a:bodyPr>
            <a:normAutofit fontScale="32500" lnSpcReduction="20000"/>
          </a:bodyPr>
          <a:lstStyle/>
          <a:p>
            <a:r>
              <a:rPr lang="en-US" sz="5800" dirty="0" err="1" smtClean="0"/>
              <a:t>Lucene</a:t>
            </a:r>
            <a:r>
              <a:rPr lang="en-US" sz="5800" dirty="0" smtClean="0"/>
              <a:t> supports analyzing text in various languages</a:t>
            </a:r>
          </a:p>
          <a:p>
            <a:pPr lvl="1"/>
            <a:r>
              <a:rPr lang="en-US" sz="7100" dirty="0" smtClean="0"/>
              <a:t>Use language detection packages</a:t>
            </a:r>
          </a:p>
          <a:p>
            <a:pPr lvl="1"/>
            <a:r>
              <a:rPr lang="en-US" sz="7100" dirty="0" smtClean="0"/>
              <a:t>Ensure character-set encoding is proper</a:t>
            </a:r>
          </a:p>
          <a:p>
            <a:pPr lvl="1"/>
            <a:r>
              <a:rPr lang="en-US" sz="7100" dirty="0" smtClean="0"/>
              <a:t>There are options for mixing multiple languages in one index</a:t>
            </a:r>
          </a:p>
          <a:p>
            <a:pPr lvl="1"/>
            <a:r>
              <a:rPr lang="en-US" sz="7100" dirty="0" smtClean="0"/>
              <a:t>Stop-word lists and stemming algorithms to be specific to the language of the text being analyzed.</a:t>
            </a:r>
          </a:p>
          <a:p>
            <a:pPr lvl="1"/>
            <a:r>
              <a:rPr lang="en-US" sz="7100" dirty="0" smtClean="0"/>
              <a:t>Many language-specific analyzers, under </a:t>
            </a:r>
            <a:r>
              <a:rPr lang="en-US" sz="7100" dirty="0" err="1" smtClean="0"/>
              <a:t>contrib</a:t>
            </a:r>
            <a:r>
              <a:rPr lang="en-US" sz="7100" dirty="0" smtClean="0"/>
              <a:t>/analyzers dir.</a:t>
            </a:r>
          </a:p>
          <a:p>
            <a:pPr lvl="2"/>
            <a:r>
              <a:rPr lang="en-US" sz="5500" dirty="0" smtClean="0"/>
              <a:t>These analyzers generally employ language-specific stemming and stop-word removal.</a:t>
            </a:r>
          </a:p>
          <a:p>
            <a:pPr lvl="2"/>
            <a:r>
              <a:rPr lang="en-US" sz="5500" dirty="0" err="1" smtClean="0"/>
              <a:t>SnowballAnalyzer</a:t>
            </a:r>
            <a:r>
              <a:rPr lang="en-US" sz="5500" dirty="0" smtClean="0"/>
              <a:t> family of stemmers =&gt; supports many European languages</a:t>
            </a:r>
          </a:p>
          <a:p>
            <a:pPr lvl="2"/>
            <a:r>
              <a:rPr lang="en-US" sz="5500" dirty="0" smtClean="0"/>
              <a:t>Asian languages, such as Chinese, Japanese, and Korean (also denoted as CJK), generally use ideograms rather than an alphabet to represent words.</a:t>
            </a:r>
          </a:p>
          <a:p>
            <a:pPr lvl="3"/>
            <a:r>
              <a:rPr lang="en-US" sz="5500" dirty="0" smtClean="0"/>
              <a:t>built-in </a:t>
            </a:r>
            <a:r>
              <a:rPr lang="en-US" sz="5500" dirty="0" err="1" smtClean="0"/>
              <a:t>StandardAnalyzer</a:t>
            </a:r>
            <a:r>
              <a:rPr lang="en-US" sz="5500" dirty="0" smtClean="0"/>
              <a:t> recognizes some ranges of the Unicode space as CJK characters and tokenizes them individually</a:t>
            </a:r>
          </a:p>
          <a:p>
            <a:pPr lvl="3"/>
            <a:r>
              <a:rPr lang="en-US" sz="5500" dirty="0" err="1" smtClean="0"/>
              <a:t>CJKAnalyzer</a:t>
            </a:r>
            <a:r>
              <a:rPr lang="en-US" sz="5500" dirty="0" smtClean="0"/>
              <a:t> and </a:t>
            </a:r>
            <a:r>
              <a:rPr lang="en-US" sz="5500" dirty="0" err="1" smtClean="0"/>
              <a:t>ChineseAnalyzer</a:t>
            </a:r>
            <a:r>
              <a:rPr lang="en-US" sz="5500" dirty="0" smtClean="0"/>
              <a:t> =&gt;suitable for Asian language analysis and available in </a:t>
            </a:r>
            <a:r>
              <a:rPr lang="en-US" sz="5500" dirty="0" err="1" smtClean="0"/>
              <a:t>lucene</a:t>
            </a:r>
            <a:r>
              <a:rPr lang="en-US" sz="5500" dirty="0" smtClean="0"/>
              <a:t> sandbox</a:t>
            </a:r>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00FF"/>
                </a:solidFill>
              </a:rPr>
              <a:t>SEARCH QUERY</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This </a:t>
            </a:r>
            <a:r>
              <a:rPr lang="en-US" dirty="0"/>
              <a:t>is the process of consulting the search index and retrieving the documents matching the Query</a:t>
            </a:r>
            <a:r>
              <a:rPr lang="en-US" dirty="0" smtClean="0"/>
              <a:t>, sorted </a:t>
            </a:r>
            <a:r>
              <a:rPr lang="en-US" dirty="0"/>
              <a:t>in the requested sort </a:t>
            </a:r>
            <a:r>
              <a:rPr lang="en-US" dirty="0" smtClean="0"/>
              <a:t>order.</a:t>
            </a:r>
          </a:p>
          <a:p>
            <a:r>
              <a:rPr lang="en-US" dirty="0" smtClean="0"/>
              <a:t>Abstraction</a:t>
            </a:r>
          </a:p>
          <a:p>
            <a:pPr lvl="1"/>
            <a:r>
              <a:rPr lang="en-US" dirty="0" smtClean="0"/>
              <a:t>Searching involves very </a:t>
            </a:r>
            <a:r>
              <a:rPr lang="en-US" dirty="0"/>
              <a:t>complex inner workings of the search </a:t>
            </a:r>
            <a:r>
              <a:rPr lang="en-US" dirty="0" smtClean="0"/>
              <a:t>engine and </a:t>
            </a:r>
            <a:r>
              <a:rPr lang="en-US" dirty="0" err="1" smtClean="0"/>
              <a:t>Lucene</a:t>
            </a:r>
            <a:r>
              <a:rPr lang="en-US" dirty="0" smtClean="0"/>
              <a:t> abstracts </a:t>
            </a:r>
            <a:r>
              <a:rPr lang="en-US" dirty="0"/>
              <a:t>under a surprisingly simple API. </a:t>
            </a:r>
            <a:endParaRPr lang="en-US" dirty="0" smtClean="0"/>
          </a:p>
          <a:p>
            <a:r>
              <a:rPr lang="en-US" dirty="0" smtClean="0"/>
              <a:t>Customization</a:t>
            </a:r>
          </a:p>
          <a:p>
            <a:pPr lvl="1"/>
            <a:r>
              <a:rPr lang="en-US" dirty="0" err="1" smtClean="0"/>
              <a:t>Lucene</a:t>
            </a:r>
            <a:r>
              <a:rPr lang="en-US" dirty="0" smtClean="0"/>
              <a:t> </a:t>
            </a:r>
            <a:r>
              <a:rPr lang="en-US" dirty="0"/>
              <a:t>is also </a:t>
            </a:r>
            <a:r>
              <a:rPr lang="en-US" dirty="0" smtClean="0"/>
              <a:t>wonderfully extensible </a:t>
            </a:r>
            <a:r>
              <a:rPr lang="en-US" dirty="0"/>
              <a:t>at this point, so if you’d like to customize how results are gathered, filtered, sorted, etc</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FF"/>
                </a:solidFill>
              </a:rPr>
              <a:t>Data Models</a:t>
            </a:r>
            <a:endParaRPr lang="en-US" b="1" dirty="0">
              <a:solidFill>
                <a:srgbClr val="0000FF"/>
              </a:solidFill>
            </a:endParaRPr>
          </a:p>
        </p:txBody>
      </p:sp>
      <p:sp>
        <p:nvSpPr>
          <p:cNvPr id="3" name="Content Placeholder 2"/>
          <p:cNvSpPr>
            <a:spLocks noGrp="1"/>
          </p:cNvSpPr>
          <p:nvPr>
            <p:ph idx="1"/>
          </p:nvPr>
        </p:nvSpPr>
        <p:spPr/>
        <p:txBody>
          <a:bodyPr>
            <a:normAutofit fontScale="77500" lnSpcReduction="20000"/>
          </a:bodyPr>
          <a:lstStyle/>
          <a:p>
            <a:r>
              <a:rPr lang="en-US" b="1" dirty="0"/>
              <a:t>Pure B</a:t>
            </a:r>
            <a:r>
              <a:rPr lang="en-US" b="1" dirty="0" smtClean="0"/>
              <a:t>oolean </a:t>
            </a:r>
            <a:r>
              <a:rPr lang="en-US" b="1" dirty="0"/>
              <a:t>M</a:t>
            </a:r>
            <a:r>
              <a:rPr lang="en-US" b="1" dirty="0" smtClean="0"/>
              <a:t>odel </a:t>
            </a:r>
            <a:endParaRPr lang="en-US" dirty="0" smtClean="0"/>
          </a:p>
          <a:p>
            <a:pPr lvl="1"/>
            <a:r>
              <a:rPr lang="en-US" dirty="0" smtClean="0"/>
              <a:t>Documents </a:t>
            </a:r>
            <a:r>
              <a:rPr lang="en-US" dirty="0"/>
              <a:t>either match or do not match the provided query, and no </a:t>
            </a:r>
            <a:r>
              <a:rPr lang="en-US" dirty="0" smtClean="0"/>
              <a:t>scoring is done</a:t>
            </a:r>
          </a:p>
          <a:p>
            <a:pPr lvl="1"/>
            <a:r>
              <a:rPr lang="en-US" dirty="0" smtClean="0"/>
              <a:t>No </a:t>
            </a:r>
            <a:r>
              <a:rPr lang="en-US" dirty="0"/>
              <a:t>relevance scores associated with matching documents; a </a:t>
            </a:r>
            <a:r>
              <a:rPr lang="en-US" dirty="0" smtClean="0"/>
              <a:t>query simply </a:t>
            </a:r>
            <a:r>
              <a:rPr lang="en-US" dirty="0"/>
              <a:t>identifies a subset of the overall corpus as matching the query.</a:t>
            </a:r>
          </a:p>
          <a:p>
            <a:r>
              <a:rPr lang="en-US" b="1" dirty="0" smtClean="0"/>
              <a:t>Vector Space Model </a:t>
            </a:r>
            <a:endParaRPr lang="en-US" dirty="0" smtClean="0"/>
          </a:p>
          <a:p>
            <a:pPr lvl="1"/>
            <a:r>
              <a:rPr lang="en-US" dirty="0" smtClean="0"/>
              <a:t>Both queries and documents are modeled as vectors in a very high dimensional </a:t>
            </a:r>
            <a:r>
              <a:rPr lang="en-US" dirty="0"/>
              <a:t>space, where each unique term is a dimension. </a:t>
            </a:r>
            <a:endParaRPr lang="en-US" dirty="0" smtClean="0"/>
          </a:p>
          <a:p>
            <a:pPr lvl="1"/>
            <a:r>
              <a:rPr lang="en-US" dirty="0" smtClean="0"/>
              <a:t>Relevance</a:t>
            </a:r>
            <a:r>
              <a:rPr lang="en-US" dirty="0"/>
              <a:t>, or similarity, between </a:t>
            </a:r>
            <a:r>
              <a:rPr lang="en-US" dirty="0" smtClean="0"/>
              <a:t>a query </a:t>
            </a:r>
            <a:r>
              <a:rPr lang="en-US" dirty="0"/>
              <a:t>and a document is computed by a vector distance measure between these vectors.</a:t>
            </a:r>
          </a:p>
          <a:p>
            <a:r>
              <a:rPr lang="en-US" dirty="0" err="1" smtClean="0"/>
              <a:t>Lucene’s</a:t>
            </a:r>
            <a:r>
              <a:rPr lang="en-US" dirty="0" smtClean="0"/>
              <a:t> </a:t>
            </a:r>
            <a:r>
              <a:rPr lang="en-US" dirty="0"/>
              <a:t>approach combines the vector space and pure Boolean models.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FF"/>
                </a:solidFill>
              </a:rPr>
              <a:t>Searching Process</a:t>
            </a:r>
            <a:endParaRPr lang="en-US" b="1" dirty="0">
              <a:solidFill>
                <a:srgbClr val="0000FF"/>
              </a:solidFill>
            </a:endParaRPr>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3"/>
          <a:srcRect/>
          <a:stretch>
            <a:fillRect/>
          </a:stretch>
        </p:blipFill>
        <p:spPr bwMode="auto">
          <a:xfrm>
            <a:off x="441960" y="1568132"/>
            <a:ext cx="2649538" cy="5030788"/>
          </a:xfrm>
          <a:prstGeom prst="rect">
            <a:avLst/>
          </a:prstGeom>
          <a:noFill/>
          <a:ln w="9525">
            <a:noFill/>
            <a:miter lim="800000"/>
            <a:headEnd/>
            <a:tailEnd/>
          </a:ln>
          <a:effectLst/>
        </p:spPr>
      </p:pic>
      <p:pic>
        <p:nvPicPr>
          <p:cNvPr id="2050" name="Picture 2"/>
          <p:cNvPicPr>
            <a:picLocks noChangeAspect="1" noChangeArrowheads="1"/>
          </p:cNvPicPr>
          <p:nvPr/>
        </p:nvPicPr>
        <p:blipFill>
          <a:blip r:embed="rId4"/>
          <a:srcRect/>
          <a:stretch>
            <a:fillRect/>
          </a:stretch>
        </p:blipFill>
        <p:spPr bwMode="auto">
          <a:xfrm>
            <a:off x="3886200" y="1676400"/>
            <a:ext cx="4343400" cy="451672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solidFill>
                  <a:srgbClr val="0000FF"/>
                </a:solidFill>
              </a:rPr>
              <a:t>Core </a:t>
            </a:r>
            <a:r>
              <a:rPr lang="en-US" b="1" i="1" dirty="0">
                <a:solidFill>
                  <a:srgbClr val="0000FF"/>
                </a:solidFill>
              </a:rPr>
              <a:t>indexing classes</a:t>
            </a:r>
            <a:endParaRPr lang="en-US" dirty="0">
              <a:solidFill>
                <a:srgbClr val="0000FF"/>
              </a:solidFill>
            </a:endParaRPr>
          </a:p>
        </p:txBody>
      </p:sp>
      <p:sp>
        <p:nvSpPr>
          <p:cNvPr id="3" name="Content Placeholder 2"/>
          <p:cNvSpPr>
            <a:spLocks noGrp="1"/>
          </p:cNvSpPr>
          <p:nvPr>
            <p:ph idx="1"/>
          </p:nvPr>
        </p:nvSpPr>
        <p:spPr/>
        <p:txBody>
          <a:bodyPr>
            <a:normAutofit fontScale="92500" lnSpcReduction="10000"/>
          </a:bodyPr>
          <a:lstStyle/>
          <a:p>
            <a:r>
              <a:rPr lang="en-US" b="1" dirty="0" err="1">
                <a:solidFill>
                  <a:schemeClr val="tx2"/>
                </a:solidFill>
              </a:rPr>
              <a:t>IndexWriter</a:t>
            </a:r>
            <a:r>
              <a:rPr lang="en-US" dirty="0"/>
              <a:t> </a:t>
            </a:r>
            <a:r>
              <a:rPr lang="en-US" dirty="0" smtClean="0"/>
              <a:t> class =&gt; Central </a:t>
            </a:r>
            <a:r>
              <a:rPr lang="en-US" dirty="0"/>
              <a:t>component of the indexing process</a:t>
            </a:r>
            <a:r>
              <a:rPr lang="en-US" dirty="0" smtClean="0"/>
              <a:t>.</a:t>
            </a:r>
          </a:p>
          <a:p>
            <a:pPr lvl="1"/>
            <a:r>
              <a:rPr lang="en-US" dirty="0" smtClean="0"/>
              <a:t> </a:t>
            </a:r>
            <a:r>
              <a:rPr lang="en-US" dirty="0"/>
              <a:t>This class creates a new index or </a:t>
            </a:r>
            <a:r>
              <a:rPr lang="en-US" dirty="0" smtClean="0"/>
              <a:t>opens an </a:t>
            </a:r>
            <a:r>
              <a:rPr lang="en-US" dirty="0"/>
              <a:t>existing one, and then adds, removes or updates documents in the index</a:t>
            </a:r>
            <a:r>
              <a:rPr lang="en-US" dirty="0" smtClean="0"/>
              <a:t>.</a:t>
            </a:r>
          </a:p>
          <a:p>
            <a:r>
              <a:rPr lang="en-US" b="1" dirty="0" smtClean="0">
                <a:solidFill>
                  <a:schemeClr val="tx2"/>
                </a:solidFill>
              </a:rPr>
              <a:t>Directory</a:t>
            </a:r>
            <a:r>
              <a:rPr lang="en-US" dirty="0" smtClean="0"/>
              <a:t> </a:t>
            </a:r>
            <a:r>
              <a:rPr lang="en-US" dirty="0"/>
              <a:t>class </a:t>
            </a:r>
            <a:r>
              <a:rPr lang="en-US" dirty="0" smtClean="0"/>
              <a:t>=&gt; Represents </a:t>
            </a:r>
            <a:r>
              <a:rPr lang="en-US" dirty="0"/>
              <a:t>the location of a </a:t>
            </a:r>
            <a:r>
              <a:rPr lang="en-US" dirty="0" err="1"/>
              <a:t>Lucene</a:t>
            </a:r>
            <a:r>
              <a:rPr lang="en-US" dirty="0"/>
              <a:t> index. It’s an abstract class that allows </a:t>
            </a:r>
            <a:r>
              <a:rPr lang="en-US" dirty="0" smtClean="0"/>
              <a:t>its subclasses </a:t>
            </a:r>
            <a:r>
              <a:rPr lang="en-US" dirty="0"/>
              <a:t>to store the index as they see fit</a:t>
            </a:r>
            <a:r>
              <a:rPr lang="en-US" dirty="0" smtClean="0"/>
              <a:t>.</a:t>
            </a:r>
          </a:p>
          <a:p>
            <a:pPr lvl="1"/>
            <a:r>
              <a:rPr lang="en-US" i="1" dirty="0" err="1" smtClean="0"/>
              <a:t>FSDirectory</a:t>
            </a:r>
            <a:r>
              <a:rPr lang="en-US" dirty="0" smtClean="0"/>
              <a:t> =&gt; holds data in file system</a:t>
            </a:r>
          </a:p>
          <a:p>
            <a:pPr lvl="1"/>
            <a:r>
              <a:rPr lang="en-US" i="1" dirty="0" err="1" smtClean="0"/>
              <a:t>RAMDirectory</a:t>
            </a:r>
            <a:r>
              <a:rPr lang="en-US" i="1" dirty="0" smtClean="0"/>
              <a:t> </a:t>
            </a:r>
            <a:r>
              <a:rPr lang="en-US" dirty="0" smtClean="0"/>
              <a:t>=&gt; holds </a:t>
            </a:r>
            <a:r>
              <a:rPr lang="en-US" dirty="0"/>
              <a:t>all its data in memory</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solidFill>
                  <a:srgbClr val="0000FF"/>
                </a:solidFill>
              </a:rPr>
              <a:t>Core indexing classes</a:t>
            </a:r>
            <a:endParaRPr lang="en-US" b="1" dirty="0">
              <a:solidFill>
                <a:srgbClr val="0000FF"/>
              </a:solidFill>
            </a:endParaRPr>
          </a:p>
        </p:txBody>
      </p:sp>
      <p:sp>
        <p:nvSpPr>
          <p:cNvPr id="3" name="Content Placeholder 2"/>
          <p:cNvSpPr>
            <a:spLocks noGrp="1"/>
          </p:cNvSpPr>
          <p:nvPr>
            <p:ph idx="1"/>
          </p:nvPr>
        </p:nvSpPr>
        <p:spPr>
          <a:xfrm>
            <a:off x="457200" y="1600200"/>
            <a:ext cx="8229600" cy="5105400"/>
          </a:xfrm>
        </p:spPr>
        <p:txBody>
          <a:bodyPr>
            <a:normAutofit fontScale="85000" lnSpcReduction="20000"/>
          </a:bodyPr>
          <a:lstStyle/>
          <a:p>
            <a:r>
              <a:rPr lang="en-US" b="1" dirty="0" smtClean="0">
                <a:solidFill>
                  <a:schemeClr val="tx2"/>
                </a:solidFill>
              </a:rPr>
              <a:t>Analyzer</a:t>
            </a:r>
            <a:r>
              <a:rPr lang="en-US" dirty="0" smtClean="0"/>
              <a:t> class</a:t>
            </a:r>
          </a:p>
          <a:p>
            <a:pPr lvl="1"/>
            <a:r>
              <a:rPr lang="en-US" dirty="0" smtClean="0"/>
              <a:t>specified </a:t>
            </a:r>
            <a:r>
              <a:rPr lang="en-US" dirty="0"/>
              <a:t>in the </a:t>
            </a:r>
            <a:r>
              <a:rPr lang="en-US" dirty="0" err="1" smtClean="0"/>
              <a:t>IndexWriter</a:t>
            </a:r>
            <a:r>
              <a:rPr lang="en-US" dirty="0" smtClean="0"/>
              <a:t> constructor</a:t>
            </a:r>
          </a:p>
          <a:p>
            <a:pPr lvl="1"/>
            <a:r>
              <a:rPr lang="en-US" dirty="0" smtClean="0"/>
              <a:t>Is </a:t>
            </a:r>
            <a:r>
              <a:rPr lang="en-US" dirty="0"/>
              <a:t>in charge of extracting those tokens out of text that should be indexed, and eliminating </a:t>
            </a:r>
            <a:r>
              <a:rPr lang="en-US" dirty="0" smtClean="0"/>
              <a:t>the rest.</a:t>
            </a:r>
          </a:p>
          <a:p>
            <a:pPr lvl="1"/>
            <a:r>
              <a:rPr lang="en-US" dirty="0"/>
              <a:t>Analyzer is an abstract class, but </a:t>
            </a:r>
            <a:r>
              <a:rPr lang="en-US" dirty="0" err="1"/>
              <a:t>Lucene</a:t>
            </a:r>
            <a:r>
              <a:rPr lang="en-US" dirty="0"/>
              <a:t> comes with several implementations of it. Some of them deal</a:t>
            </a:r>
          </a:p>
          <a:p>
            <a:pPr lvl="2"/>
            <a:r>
              <a:rPr lang="en-US" dirty="0"/>
              <a:t>with skipping </a:t>
            </a:r>
            <a:r>
              <a:rPr lang="en-US" i="1" dirty="0"/>
              <a:t>stop </a:t>
            </a:r>
            <a:r>
              <a:rPr lang="en-US" i="1" dirty="0" smtClean="0"/>
              <a:t>words</a:t>
            </a:r>
          </a:p>
          <a:p>
            <a:pPr lvl="2"/>
            <a:r>
              <a:rPr lang="en-US" i="1" dirty="0" smtClean="0"/>
              <a:t>some </a:t>
            </a:r>
            <a:r>
              <a:rPr lang="en-US" i="1" dirty="0"/>
              <a:t>deal with conversion of tokens to lowercase letters, so that </a:t>
            </a:r>
            <a:r>
              <a:rPr lang="en-US" i="1" dirty="0" smtClean="0"/>
              <a:t>searches </a:t>
            </a:r>
            <a:r>
              <a:rPr lang="en-US" dirty="0" smtClean="0"/>
              <a:t>aren’t </a:t>
            </a:r>
            <a:r>
              <a:rPr lang="en-US" dirty="0"/>
              <a:t>case-sensitive; and so on</a:t>
            </a:r>
            <a:r>
              <a:rPr lang="en-US" dirty="0" smtClean="0"/>
              <a:t>.</a:t>
            </a:r>
          </a:p>
          <a:p>
            <a:r>
              <a:rPr lang="en-US" b="1" dirty="0" smtClean="0">
                <a:solidFill>
                  <a:schemeClr val="tx2"/>
                </a:solidFill>
              </a:rPr>
              <a:t>Document</a:t>
            </a:r>
            <a:r>
              <a:rPr lang="en-US" dirty="0" smtClean="0"/>
              <a:t> class</a:t>
            </a:r>
          </a:p>
          <a:p>
            <a:pPr lvl="1"/>
            <a:r>
              <a:rPr lang="en-US" dirty="0" smtClean="0"/>
              <a:t>represents </a:t>
            </a:r>
            <a:r>
              <a:rPr lang="en-US" dirty="0"/>
              <a:t>a collection of </a:t>
            </a:r>
            <a:r>
              <a:rPr lang="en-US" dirty="0" smtClean="0"/>
              <a:t>fields</a:t>
            </a:r>
          </a:p>
          <a:p>
            <a:pPr lvl="1"/>
            <a:r>
              <a:rPr lang="en-US" dirty="0" smtClean="0"/>
              <a:t>Each </a:t>
            </a:r>
            <a:r>
              <a:rPr lang="en-US" dirty="0"/>
              <a:t>Document in an index contains one or more named fields, embodied in a class called Field. </a:t>
            </a:r>
            <a:endParaRPr lang="en-US" dirty="0" smtClean="0"/>
          </a:p>
          <a:p>
            <a:pPr lvl="2"/>
            <a:r>
              <a:rPr lang="en-US" dirty="0" smtClean="0"/>
              <a:t>Each field </a:t>
            </a:r>
            <a:r>
              <a:rPr lang="en-US" dirty="0"/>
              <a:t>has a name and corresponding </a:t>
            </a:r>
            <a:r>
              <a:rPr lang="en-US" dirty="0" smtClean="0"/>
              <a:t>value.</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FF"/>
                </a:solidFill>
              </a:rPr>
              <a:t>What is </a:t>
            </a:r>
            <a:r>
              <a:rPr lang="en-US" b="1" dirty="0" err="1" smtClean="0">
                <a:solidFill>
                  <a:srgbClr val="0000FF"/>
                </a:solidFill>
              </a:rPr>
              <a:t>Lucene</a:t>
            </a:r>
            <a:r>
              <a:rPr lang="en-US" b="1" dirty="0" smtClean="0">
                <a:solidFill>
                  <a:srgbClr val="0000FF"/>
                </a:solidFill>
              </a:rPr>
              <a:t> ?</a:t>
            </a:r>
            <a:endParaRPr lang="en-US" b="1" dirty="0">
              <a:solidFill>
                <a:srgbClr val="0000FF"/>
              </a:solidFill>
            </a:endParaRPr>
          </a:p>
        </p:txBody>
      </p:sp>
      <p:sp>
        <p:nvSpPr>
          <p:cNvPr id="3" name="Content Placeholder 2"/>
          <p:cNvSpPr>
            <a:spLocks noGrp="1"/>
          </p:cNvSpPr>
          <p:nvPr>
            <p:ph idx="1"/>
          </p:nvPr>
        </p:nvSpPr>
        <p:spPr/>
        <p:txBody>
          <a:bodyPr>
            <a:normAutofit fontScale="92500"/>
          </a:bodyPr>
          <a:lstStyle/>
          <a:p>
            <a:r>
              <a:rPr lang="en-US" dirty="0" smtClean="0"/>
              <a:t>A Powerful and popular Java Information Retrieval Library.</a:t>
            </a:r>
          </a:p>
          <a:p>
            <a:r>
              <a:rPr lang="en-US" dirty="0" smtClean="0"/>
              <a:t>Makes it easy to add full-text search capability to an application or website.</a:t>
            </a:r>
          </a:p>
          <a:p>
            <a:r>
              <a:rPr lang="en-US" dirty="0" err="1"/>
              <a:t>Lucene</a:t>
            </a:r>
            <a:r>
              <a:rPr lang="en-US" dirty="0"/>
              <a:t> is simply a search library, and you’ll need to handle the </a:t>
            </a:r>
            <a:r>
              <a:rPr lang="en-US" dirty="0" smtClean="0"/>
              <a:t>other components </a:t>
            </a:r>
            <a:r>
              <a:rPr lang="en-US" dirty="0"/>
              <a:t>of a search application (crawling, document filtering, runtime server, user </a:t>
            </a:r>
            <a:r>
              <a:rPr lang="en-US" dirty="0" smtClean="0"/>
              <a:t>interface, administration</a:t>
            </a:r>
            <a:r>
              <a:rPr lang="en-US" dirty="0"/>
              <a:t>, etc.) yourself as your application requires</a:t>
            </a:r>
            <a:r>
              <a:rPr lang="en-US" dirty="0" smtClean="0"/>
              <a: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FF"/>
                </a:solidFill>
              </a:rPr>
              <a:t>SEARCHING</a:t>
            </a:r>
            <a:endParaRPr lang="en-US" b="1" dirty="0">
              <a:solidFill>
                <a:srgbClr val="0000FF"/>
              </a:solidFill>
            </a:endParaRPr>
          </a:p>
        </p:txBody>
      </p:sp>
      <p:sp>
        <p:nvSpPr>
          <p:cNvPr id="3" name="Content Placeholder 2"/>
          <p:cNvSpPr>
            <a:spLocks noGrp="1"/>
          </p:cNvSpPr>
          <p:nvPr>
            <p:ph idx="1"/>
          </p:nvPr>
        </p:nvSpPr>
        <p:spPr>
          <a:xfrm>
            <a:off x="381000" y="1524000"/>
            <a:ext cx="8229600" cy="5334000"/>
          </a:xfrm>
        </p:spPr>
        <p:txBody>
          <a:bodyPr>
            <a:normAutofit fontScale="92500" lnSpcReduction="20000"/>
          </a:bodyPr>
          <a:lstStyle/>
          <a:p>
            <a:r>
              <a:rPr lang="en-US" b="1" dirty="0" err="1">
                <a:solidFill>
                  <a:schemeClr val="tx2"/>
                </a:solidFill>
              </a:rPr>
              <a:t>IndexSearcher</a:t>
            </a:r>
            <a:r>
              <a:rPr lang="en-US" dirty="0"/>
              <a:t> </a:t>
            </a:r>
            <a:r>
              <a:rPr lang="en-US" dirty="0" smtClean="0"/>
              <a:t>=&gt; </a:t>
            </a:r>
            <a:r>
              <a:rPr lang="en-US" dirty="0"/>
              <a:t>to searching what </a:t>
            </a:r>
            <a:r>
              <a:rPr lang="en-US" dirty="0" err="1"/>
              <a:t>IndexWriter</a:t>
            </a:r>
            <a:r>
              <a:rPr lang="en-US" dirty="0"/>
              <a:t> is to </a:t>
            </a:r>
            <a:r>
              <a:rPr lang="en-US" dirty="0" smtClean="0"/>
              <a:t>indexing.</a:t>
            </a:r>
          </a:p>
          <a:p>
            <a:pPr lvl="1"/>
            <a:r>
              <a:rPr lang="en-US" sz="2000" dirty="0" smtClean="0"/>
              <a:t>central </a:t>
            </a:r>
            <a:r>
              <a:rPr lang="en-US" sz="2000" dirty="0"/>
              <a:t>link to the index </a:t>
            </a:r>
            <a:r>
              <a:rPr lang="en-US" sz="2000" dirty="0" smtClean="0"/>
              <a:t>that exposes </a:t>
            </a:r>
            <a:r>
              <a:rPr lang="en-US" sz="2000" dirty="0"/>
              <a:t>several search methods. </a:t>
            </a:r>
            <a:endParaRPr lang="en-US" sz="2000" dirty="0" smtClean="0"/>
          </a:p>
          <a:p>
            <a:pPr lvl="1"/>
            <a:r>
              <a:rPr lang="en-US" sz="2000" dirty="0" smtClean="0"/>
              <a:t>It </a:t>
            </a:r>
            <a:r>
              <a:rPr lang="en-US" sz="2000" dirty="0"/>
              <a:t>offers a number of search </a:t>
            </a:r>
            <a:r>
              <a:rPr lang="en-US" sz="2000" dirty="0" smtClean="0"/>
              <a:t>methods</a:t>
            </a:r>
          </a:p>
          <a:p>
            <a:pPr lvl="1"/>
            <a:r>
              <a:rPr lang="en-US" sz="2000" dirty="0" smtClean="0"/>
              <a:t>The </a:t>
            </a:r>
            <a:r>
              <a:rPr lang="en-US" sz="2000" dirty="0"/>
              <a:t>simplest takes a Query object and an </a:t>
            </a:r>
            <a:r>
              <a:rPr lang="en-US" sz="2000" dirty="0" err="1"/>
              <a:t>int</a:t>
            </a:r>
            <a:r>
              <a:rPr lang="en-US" sz="2000" dirty="0"/>
              <a:t> </a:t>
            </a:r>
            <a:r>
              <a:rPr lang="en-US" sz="2000" dirty="0" err="1"/>
              <a:t>topN</a:t>
            </a:r>
            <a:r>
              <a:rPr lang="en-US" sz="2000" dirty="0"/>
              <a:t> count as parameters </a:t>
            </a:r>
            <a:r>
              <a:rPr lang="en-US" sz="2000" dirty="0" smtClean="0"/>
              <a:t>and returns </a:t>
            </a:r>
            <a:r>
              <a:rPr lang="en-US" sz="2000" dirty="0"/>
              <a:t>a </a:t>
            </a:r>
            <a:r>
              <a:rPr lang="en-US" sz="2000" dirty="0" err="1"/>
              <a:t>TopDocs</a:t>
            </a:r>
            <a:r>
              <a:rPr lang="en-US" sz="2000" dirty="0"/>
              <a:t> object. </a:t>
            </a:r>
            <a:endParaRPr lang="en-US" sz="2000" dirty="0" smtClean="0"/>
          </a:p>
          <a:p>
            <a:pPr lvl="1"/>
            <a:r>
              <a:rPr lang="en-US" sz="2000" dirty="0" smtClean="0"/>
              <a:t>A </a:t>
            </a:r>
            <a:r>
              <a:rPr lang="en-US" sz="2000" dirty="0"/>
              <a:t>typical use of this method looks like this</a:t>
            </a:r>
            <a:r>
              <a:rPr lang="en-US" sz="2000" dirty="0" smtClean="0"/>
              <a:t>:</a:t>
            </a:r>
          </a:p>
          <a:p>
            <a:pPr lvl="2">
              <a:buNone/>
            </a:pPr>
            <a:endParaRPr lang="en-US" sz="1600" dirty="0" smtClean="0">
              <a:solidFill>
                <a:schemeClr val="accent6">
                  <a:lumMod val="50000"/>
                </a:schemeClr>
              </a:solidFill>
            </a:endParaRPr>
          </a:p>
          <a:p>
            <a:pPr lvl="1">
              <a:buNone/>
            </a:pPr>
            <a:endParaRPr lang="en-US" dirty="0" smtClean="0"/>
          </a:p>
          <a:p>
            <a:pPr lvl="1">
              <a:buNone/>
            </a:pPr>
            <a:endParaRPr lang="en-US" dirty="0" smtClean="0"/>
          </a:p>
          <a:p>
            <a:endParaRPr lang="en-US" b="1" dirty="0" smtClean="0">
              <a:solidFill>
                <a:schemeClr val="tx2"/>
              </a:solidFill>
            </a:endParaRPr>
          </a:p>
          <a:p>
            <a:r>
              <a:rPr lang="en-US" b="1" dirty="0" err="1" smtClean="0">
                <a:solidFill>
                  <a:schemeClr val="tx2"/>
                </a:solidFill>
              </a:rPr>
              <a:t>TopDocs</a:t>
            </a:r>
            <a:r>
              <a:rPr lang="en-US" b="1" dirty="0" smtClean="0">
                <a:solidFill>
                  <a:schemeClr val="tx2"/>
                </a:solidFill>
              </a:rPr>
              <a:t> </a:t>
            </a:r>
            <a:r>
              <a:rPr lang="en-US" dirty="0" smtClean="0"/>
              <a:t>class =&gt; a simple container of pointers to the top N ranked search results</a:t>
            </a:r>
          </a:p>
          <a:p>
            <a:pPr lvl="1"/>
            <a:r>
              <a:rPr lang="en-US" dirty="0" smtClean="0"/>
              <a:t>Records the </a:t>
            </a:r>
            <a:r>
              <a:rPr lang="en-US" dirty="0" err="1" smtClean="0"/>
              <a:t>int</a:t>
            </a:r>
            <a:r>
              <a:rPr lang="en-US" dirty="0" smtClean="0"/>
              <a:t> </a:t>
            </a:r>
            <a:r>
              <a:rPr lang="en-US" dirty="0" err="1" smtClean="0"/>
              <a:t>docID</a:t>
            </a:r>
            <a:r>
              <a:rPr lang="en-US" dirty="0" smtClean="0"/>
              <a:t> as well as the float score.</a:t>
            </a:r>
            <a:endParaRPr lang="en-US" dirty="0"/>
          </a:p>
        </p:txBody>
      </p:sp>
      <p:sp>
        <p:nvSpPr>
          <p:cNvPr id="4" name="Rectangle 3"/>
          <p:cNvSpPr/>
          <p:nvPr/>
        </p:nvSpPr>
        <p:spPr>
          <a:xfrm>
            <a:off x="1066800" y="3886200"/>
            <a:ext cx="6705600" cy="1143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2">
              <a:buNone/>
            </a:pPr>
            <a:r>
              <a:rPr lang="en-US" sz="1600" dirty="0" err="1" smtClean="0">
                <a:solidFill>
                  <a:schemeClr val="accent6">
                    <a:lumMod val="50000"/>
                  </a:schemeClr>
                </a:solidFill>
              </a:rPr>
              <a:t>IndexSearcher</a:t>
            </a:r>
            <a:r>
              <a:rPr lang="en-US" sz="1600" dirty="0" smtClean="0">
                <a:solidFill>
                  <a:schemeClr val="accent6">
                    <a:lumMod val="50000"/>
                  </a:schemeClr>
                </a:solidFill>
              </a:rPr>
              <a:t> searcher = new </a:t>
            </a:r>
            <a:r>
              <a:rPr lang="en-US" sz="1600" dirty="0" err="1" smtClean="0">
                <a:solidFill>
                  <a:schemeClr val="accent6">
                    <a:lumMod val="50000"/>
                  </a:schemeClr>
                </a:solidFill>
              </a:rPr>
              <a:t>IndexSearcher</a:t>
            </a:r>
            <a:r>
              <a:rPr lang="en-US" sz="1600" dirty="0" smtClean="0">
                <a:solidFill>
                  <a:schemeClr val="accent6">
                    <a:lumMod val="50000"/>
                  </a:schemeClr>
                </a:solidFill>
              </a:rPr>
              <a:t>("/</a:t>
            </a:r>
            <a:r>
              <a:rPr lang="en-US" sz="1600" dirty="0" err="1" smtClean="0">
                <a:solidFill>
                  <a:schemeClr val="accent6">
                    <a:lumMod val="50000"/>
                  </a:schemeClr>
                </a:solidFill>
              </a:rPr>
              <a:t>tmp</a:t>
            </a:r>
            <a:r>
              <a:rPr lang="en-US" sz="1600" dirty="0" smtClean="0">
                <a:solidFill>
                  <a:schemeClr val="accent6">
                    <a:lumMod val="50000"/>
                  </a:schemeClr>
                </a:solidFill>
              </a:rPr>
              <a:t>/index");</a:t>
            </a:r>
          </a:p>
          <a:p>
            <a:pPr lvl="2">
              <a:buNone/>
            </a:pPr>
            <a:r>
              <a:rPr lang="en-US" sz="1600" dirty="0" smtClean="0">
                <a:solidFill>
                  <a:schemeClr val="accent6">
                    <a:lumMod val="50000"/>
                  </a:schemeClr>
                </a:solidFill>
              </a:rPr>
              <a:t>Query q = new </a:t>
            </a:r>
            <a:r>
              <a:rPr lang="en-US" sz="1600" dirty="0" err="1" smtClean="0">
                <a:solidFill>
                  <a:schemeClr val="accent6">
                    <a:lumMod val="50000"/>
                  </a:schemeClr>
                </a:solidFill>
              </a:rPr>
              <a:t>TermQuery</a:t>
            </a:r>
            <a:r>
              <a:rPr lang="en-US" sz="1600" dirty="0" smtClean="0">
                <a:solidFill>
                  <a:schemeClr val="accent6">
                    <a:lumMod val="50000"/>
                  </a:schemeClr>
                </a:solidFill>
              </a:rPr>
              <a:t>(new Term("contents", "</a:t>
            </a:r>
            <a:r>
              <a:rPr lang="en-US" sz="1600" dirty="0" err="1" smtClean="0">
                <a:solidFill>
                  <a:schemeClr val="accent6">
                    <a:lumMod val="50000"/>
                  </a:schemeClr>
                </a:solidFill>
              </a:rPr>
              <a:t>lucene</a:t>
            </a:r>
            <a:r>
              <a:rPr lang="en-US" sz="1600" dirty="0" smtClean="0">
                <a:solidFill>
                  <a:schemeClr val="accent6">
                    <a:lumMod val="50000"/>
                  </a:schemeClr>
                </a:solidFill>
              </a:rPr>
              <a:t>"));</a:t>
            </a:r>
          </a:p>
          <a:p>
            <a:pPr lvl="2">
              <a:buNone/>
            </a:pPr>
            <a:r>
              <a:rPr lang="en-US" sz="1600" dirty="0" err="1" smtClean="0">
                <a:solidFill>
                  <a:schemeClr val="accent6">
                    <a:lumMod val="50000"/>
                  </a:schemeClr>
                </a:solidFill>
              </a:rPr>
              <a:t>TopDocs</a:t>
            </a:r>
            <a:r>
              <a:rPr lang="en-US" sz="1600" dirty="0" smtClean="0">
                <a:solidFill>
                  <a:schemeClr val="accent6">
                    <a:lumMod val="50000"/>
                  </a:schemeClr>
                </a:solidFill>
              </a:rPr>
              <a:t> hits = </a:t>
            </a:r>
            <a:r>
              <a:rPr lang="en-US" sz="1600" dirty="0" err="1" smtClean="0">
                <a:solidFill>
                  <a:schemeClr val="accent6">
                    <a:lumMod val="50000"/>
                  </a:schemeClr>
                </a:solidFill>
              </a:rPr>
              <a:t>searcher.</a:t>
            </a:r>
            <a:r>
              <a:rPr lang="en-US" sz="1600" b="1" dirty="0" err="1" smtClean="0">
                <a:solidFill>
                  <a:schemeClr val="accent6">
                    <a:lumMod val="50000"/>
                  </a:schemeClr>
                </a:solidFill>
              </a:rPr>
              <a:t>search</a:t>
            </a:r>
            <a:r>
              <a:rPr lang="en-US" sz="1600" b="1" dirty="0" smtClean="0">
                <a:solidFill>
                  <a:schemeClr val="accent6">
                    <a:lumMod val="50000"/>
                  </a:schemeClr>
                </a:solidFill>
              </a:rPr>
              <a:t>(q, 10)</a:t>
            </a:r>
            <a:r>
              <a:rPr lang="en-US" sz="1600" dirty="0" smtClean="0">
                <a:solidFill>
                  <a:schemeClr val="accent6">
                    <a:lumMod val="50000"/>
                  </a:schemeClr>
                </a:solidFill>
              </a:rPr>
              <a:t>;</a:t>
            </a:r>
          </a:p>
          <a:p>
            <a:pPr lvl="2">
              <a:buNone/>
            </a:pPr>
            <a:r>
              <a:rPr lang="en-US" sz="1600" dirty="0" err="1" smtClean="0">
                <a:solidFill>
                  <a:schemeClr val="accent6">
                    <a:lumMod val="50000"/>
                  </a:schemeClr>
                </a:solidFill>
              </a:rPr>
              <a:t>searcher.close</a:t>
            </a:r>
            <a:r>
              <a:rPr lang="en-US" sz="1600" dirty="0" smtClean="0">
                <a:solidFill>
                  <a:schemeClr val="accent6">
                    <a:lumMod val="50000"/>
                  </a:schemeClr>
                </a:solidFill>
              </a:rPr>
              <a:t>();</a:t>
            </a:r>
          </a:p>
          <a:p>
            <a:pPr algn="ct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FF"/>
                </a:solidFill>
              </a:rPr>
              <a:t>Query Types</a:t>
            </a:r>
            <a:endParaRPr lang="en-US" b="1" dirty="0">
              <a:solidFill>
                <a:srgbClr val="0000FF"/>
              </a:solidFill>
            </a:endParaRPr>
          </a:p>
        </p:txBody>
      </p:sp>
      <p:sp>
        <p:nvSpPr>
          <p:cNvPr id="3" name="Content Placeholder 2"/>
          <p:cNvSpPr>
            <a:spLocks noGrp="1"/>
          </p:cNvSpPr>
          <p:nvPr>
            <p:ph idx="1"/>
          </p:nvPr>
        </p:nvSpPr>
        <p:spPr/>
        <p:txBody>
          <a:bodyPr>
            <a:normAutofit/>
          </a:bodyPr>
          <a:lstStyle/>
          <a:p>
            <a:r>
              <a:rPr lang="en-US" dirty="0" err="1" smtClean="0"/>
              <a:t>TermQuery</a:t>
            </a:r>
            <a:endParaRPr lang="en-US" dirty="0" smtClean="0"/>
          </a:p>
          <a:p>
            <a:endParaRPr lang="en-US" dirty="0" smtClean="0"/>
          </a:p>
          <a:p>
            <a:r>
              <a:rPr lang="en-US" dirty="0" err="1" smtClean="0"/>
              <a:t>RangeQuery</a:t>
            </a:r>
            <a:endParaRPr lang="en-US" dirty="0" smtClean="0"/>
          </a:p>
          <a:p>
            <a:endParaRPr lang="en-US" dirty="0" smtClean="0"/>
          </a:p>
          <a:p>
            <a:r>
              <a:rPr lang="en-US" dirty="0" err="1" smtClean="0"/>
              <a:t>PrefixQuery</a:t>
            </a:r>
            <a:endParaRPr lang="en-US" dirty="0" smtClean="0"/>
          </a:p>
          <a:p>
            <a:endParaRPr lang="en-US" dirty="0" smtClean="0"/>
          </a:p>
          <a:p>
            <a:r>
              <a:rPr lang="en-US" dirty="0" err="1" smtClean="0"/>
              <a:t>BooleanQuery</a:t>
            </a:r>
            <a:endParaRPr lang="en-US" dirty="0" smtClean="0"/>
          </a:p>
        </p:txBody>
      </p:sp>
      <p:pic>
        <p:nvPicPr>
          <p:cNvPr id="3074" name="Picture 2"/>
          <p:cNvPicPr>
            <a:picLocks noChangeAspect="1" noChangeArrowheads="1"/>
          </p:cNvPicPr>
          <p:nvPr/>
        </p:nvPicPr>
        <p:blipFill>
          <a:blip r:embed="rId3"/>
          <a:srcRect/>
          <a:stretch>
            <a:fillRect/>
          </a:stretch>
        </p:blipFill>
        <p:spPr bwMode="auto">
          <a:xfrm>
            <a:off x="1143000" y="2133600"/>
            <a:ext cx="6305550" cy="762000"/>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a:srcRect/>
          <a:stretch>
            <a:fillRect/>
          </a:stretch>
        </p:blipFill>
        <p:spPr bwMode="auto">
          <a:xfrm>
            <a:off x="914400" y="3276600"/>
            <a:ext cx="6477000" cy="800100"/>
          </a:xfrm>
          <a:prstGeom prst="rect">
            <a:avLst/>
          </a:prstGeom>
          <a:noFill/>
          <a:ln w="9525">
            <a:noFill/>
            <a:miter lim="800000"/>
            <a:headEnd/>
            <a:tailEnd/>
          </a:ln>
          <a:effectLst/>
        </p:spPr>
      </p:pic>
      <p:pic>
        <p:nvPicPr>
          <p:cNvPr id="3077" name="Picture 5"/>
          <p:cNvPicPr>
            <a:picLocks noChangeAspect="1" noChangeArrowheads="1"/>
          </p:cNvPicPr>
          <p:nvPr/>
        </p:nvPicPr>
        <p:blipFill>
          <a:blip r:embed="rId5"/>
          <a:srcRect/>
          <a:stretch>
            <a:fillRect/>
          </a:stretch>
        </p:blipFill>
        <p:spPr bwMode="auto">
          <a:xfrm>
            <a:off x="914400" y="4495800"/>
            <a:ext cx="6553200" cy="657225"/>
          </a:xfrm>
          <a:prstGeom prst="rect">
            <a:avLst/>
          </a:prstGeom>
          <a:noFill/>
          <a:ln w="9525">
            <a:noFill/>
            <a:miter lim="800000"/>
            <a:headEnd/>
            <a:tailEnd/>
          </a:ln>
          <a:effectLst/>
        </p:spPr>
      </p:pic>
      <p:pic>
        <p:nvPicPr>
          <p:cNvPr id="3078" name="Picture 6"/>
          <p:cNvPicPr>
            <a:picLocks noChangeAspect="1" noChangeArrowheads="1"/>
          </p:cNvPicPr>
          <p:nvPr/>
        </p:nvPicPr>
        <p:blipFill>
          <a:blip r:embed="rId6"/>
          <a:srcRect/>
          <a:stretch>
            <a:fillRect/>
          </a:stretch>
        </p:blipFill>
        <p:spPr bwMode="auto">
          <a:xfrm>
            <a:off x="914400" y="5638800"/>
            <a:ext cx="6553200" cy="1000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FF"/>
                </a:solidFill>
              </a:rPr>
              <a:t>Query Types</a:t>
            </a:r>
            <a:endParaRPr lang="en-US" b="1" dirty="0">
              <a:solidFill>
                <a:srgbClr val="0000FF"/>
              </a:solidFill>
            </a:endParaRPr>
          </a:p>
        </p:txBody>
      </p:sp>
      <p:sp>
        <p:nvSpPr>
          <p:cNvPr id="3" name="Content Placeholder 2"/>
          <p:cNvSpPr>
            <a:spLocks noGrp="1"/>
          </p:cNvSpPr>
          <p:nvPr>
            <p:ph idx="1"/>
          </p:nvPr>
        </p:nvSpPr>
        <p:spPr>
          <a:xfrm>
            <a:off x="381000" y="1371600"/>
            <a:ext cx="8229600" cy="4525963"/>
          </a:xfrm>
        </p:spPr>
        <p:txBody>
          <a:bodyPr>
            <a:normAutofit lnSpcReduction="10000"/>
          </a:bodyPr>
          <a:lstStyle/>
          <a:p>
            <a:r>
              <a:rPr lang="en-US" dirty="0" err="1" smtClean="0"/>
              <a:t>PhraseQuery</a:t>
            </a:r>
            <a:endParaRPr lang="en-US" dirty="0" smtClean="0"/>
          </a:p>
          <a:p>
            <a:endParaRPr lang="en-US" dirty="0" smtClean="0"/>
          </a:p>
          <a:p>
            <a:endParaRPr lang="en-US" dirty="0" smtClean="0"/>
          </a:p>
          <a:p>
            <a:r>
              <a:rPr lang="en-US" dirty="0" err="1" smtClean="0"/>
              <a:t>WildCardQuery</a:t>
            </a:r>
            <a:endParaRPr lang="en-US" dirty="0" smtClean="0"/>
          </a:p>
          <a:p>
            <a:endParaRPr lang="en-US" dirty="0" smtClean="0"/>
          </a:p>
          <a:p>
            <a:r>
              <a:rPr lang="en-US" dirty="0" err="1" smtClean="0"/>
              <a:t>FuzzyQuery</a:t>
            </a:r>
            <a:endParaRPr lang="en-US" dirty="0" smtClean="0"/>
          </a:p>
          <a:p>
            <a:endParaRPr lang="en-US" dirty="0" smtClean="0"/>
          </a:p>
          <a:p>
            <a:r>
              <a:rPr lang="en-US" dirty="0" err="1" smtClean="0"/>
              <a:t>QueryParser</a:t>
            </a:r>
            <a:endParaRPr lang="en-US" dirty="0" smtClean="0"/>
          </a:p>
        </p:txBody>
      </p:sp>
      <p:pic>
        <p:nvPicPr>
          <p:cNvPr id="4098" name="Picture 2"/>
          <p:cNvPicPr>
            <a:picLocks noChangeAspect="1" noChangeArrowheads="1"/>
          </p:cNvPicPr>
          <p:nvPr/>
        </p:nvPicPr>
        <p:blipFill>
          <a:blip r:embed="rId3"/>
          <a:srcRect/>
          <a:stretch>
            <a:fillRect/>
          </a:stretch>
        </p:blipFill>
        <p:spPr bwMode="auto">
          <a:xfrm>
            <a:off x="1295400" y="1981200"/>
            <a:ext cx="6324600" cy="1095375"/>
          </a:xfrm>
          <a:prstGeom prst="rect">
            <a:avLst/>
          </a:prstGeom>
          <a:noFill/>
          <a:ln w="9525">
            <a:noFill/>
            <a:miter lim="800000"/>
            <a:headEnd/>
            <a:tailEnd/>
          </a:ln>
          <a:effectLst/>
        </p:spPr>
      </p:pic>
      <p:pic>
        <p:nvPicPr>
          <p:cNvPr id="4099" name="Picture 3"/>
          <p:cNvPicPr>
            <a:picLocks noChangeAspect="1" noChangeArrowheads="1"/>
          </p:cNvPicPr>
          <p:nvPr/>
        </p:nvPicPr>
        <p:blipFill>
          <a:blip r:embed="rId4"/>
          <a:srcRect/>
          <a:stretch>
            <a:fillRect/>
          </a:stretch>
        </p:blipFill>
        <p:spPr bwMode="auto">
          <a:xfrm>
            <a:off x="1295400" y="3505200"/>
            <a:ext cx="6324600" cy="561975"/>
          </a:xfrm>
          <a:prstGeom prst="rect">
            <a:avLst/>
          </a:prstGeom>
          <a:noFill/>
          <a:ln w="9525">
            <a:noFill/>
            <a:miter lim="800000"/>
            <a:headEnd/>
            <a:tailEnd/>
          </a:ln>
          <a:effectLst/>
        </p:spPr>
      </p:pic>
      <p:pic>
        <p:nvPicPr>
          <p:cNvPr id="4100" name="Picture 4"/>
          <p:cNvPicPr>
            <a:picLocks noChangeAspect="1" noChangeArrowheads="1"/>
          </p:cNvPicPr>
          <p:nvPr/>
        </p:nvPicPr>
        <p:blipFill>
          <a:blip r:embed="rId5"/>
          <a:srcRect/>
          <a:stretch>
            <a:fillRect/>
          </a:stretch>
        </p:blipFill>
        <p:spPr bwMode="auto">
          <a:xfrm>
            <a:off x="1295400" y="4648200"/>
            <a:ext cx="6353175" cy="571500"/>
          </a:xfrm>
          <a:prstGeom prst="rect">
            <a:avLst/>
          </a:prstGeom>
          <a:noFill/>
          <a:ln w="9525">
            <a:noFill/>
            <a:miter lim="800000"/>
            <a:headEnd/>
            <a:tailEnd/>
          </a:ln>
          <a:effectLst/>
        </p:spPr>
      </p:pic>
      <p:pic>
        <p:nvPicPr>
          <p:cNvPr id="4101" name="Picture 5"/>
          <p:cNvPicPr>
            <a:picLocks noChangeAspect="1" noChangeArrowheads="1"/>
          </p:cNvPicPr>
          <p:nvPr/>
        </p:nvPicPr>
        <p:blipFill>
          <a:blip r:embed="rId6"/>
          <a:srcRect/>
          <a:stretch>
            <a:fillRect/>
          </a:stretch>
        </p:blipFill>
        <p:spPr bwMode="auto">
          <a:xfrm>
            <a:off x="1295400" y="5867400"/>
            <a:ext cx="6334125" cy="457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FF"/>
                </a:solidFill>
              </a:rPr>
              <a:t>Using Query Parser</a:t>
            </a:r>
            <a:endParaRPr lang="en-US" b="1" dirty="0">
              <a:solidFill>
                <a:srgbClr val="0000FF"/>
              </a:solidFill>
            </a:endParaRPr>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3"/>
          <a:srcRect/>
          <a:stretch>
            <a:fillRect/>
          </a:stretch>
        </p:blipFill>
        <p:spPr bwMode="auto">
          <a:xfrm>
            <a:off x="447675" y="2209800"/>
            <a:ext cx="8696325" cy="3276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solidFill>
                  <a:srgbClr val="0000FF"/>
                </a:solidFill>
              </a:rPr>
              <a:t>Lucene</a:t>
            </a:r>
            <a:r>
              <a:rPr lang="en-US" b="1" dirty="0" smtClean="0">
                <a:solidFill>
                  <a:srgbClr val="0000FF"/>
                </a:solidFill>
              </a:rPr>
              <a:t> Indexing</a:t>
            </a:r>
            <a:endParaRPr lang="en-US" b="1" dirty="0">
              <a:solidFill>
                <a:srgbClr val="0000FF"/>
              </a:solidFill>
            </a:endParaRPr>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3"/>
          <a:srcRect/>
          <a:stretch>
            <a:fillRect/>
          </a:stretch>
        </p:blipFill>
        <p:spPr bwMode="auto">
          <a:xfrm>
            <a:off x="2362200" y="2057400"/>
            <a:ext cx="4447261" cy="3886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solidFill>
                  <a:srgbClr val="0000FF"/>
                </a:solidFill>
              </a:rPr>
              <a:t>Lucene</a:t>
            </a:r>
            <a:r>
              <a:rPr lang="en-US" b="1" dirty="0" smtClean="0">
                <a:solidFill>
                  <a:srgbClr val="0000FF"/>
                </a:solidFill>
              </a:rPr>
              <a:t> Indexing</a:t>
            </a:r>
            <a:endParaRPr lang="en-US" b="1" dirty="0">
              <a:solidFill>
                <a:srgbClr val="0000FF"/>
              </a:solidFill>
            </a:endParaRPr>
          </a:p>
        </p:txBody>
      </p:sp>
      <p:sp>
        <p:nvSpPr>
          <p:cNvPr id="3" name="Content Placeholder 2"/>
          <p:cNvSpPr>
            <a:spLocks noGrp="1"/>
          </p:cNvSpPr>
          <p:nvPr>
            <p:ph idx="1"/>
          </p:nvPr>
        </p:nvSpPr>
        <p:spPr/>
        <p:txBody>
          <a:bodyPr>
            <a:normAutofit/>
          </a:bodyPr>
          <a:lstStyle/>
          <a:p>
            <a:r>
              <a:rPr lang="en-US" dirty="0"/>
              <a:t>The combination of an original source of tokens followed by </a:t>
            </a:r>
            <a:r>
              <a:rPr lang="en-US" dirty="0" smtClean="0"/>
              <a:t>the series </a:t>
            </a:r>
            <a:r>
              <a:rPr lang="en-US" dirty="0"/>
              <a:t>of filters that modify the tokens produced by that source, together make up the Analyzer</a:t>
            </a:r>
            <a:r>
              <a:rPr lang="en-US" dirty="0" smtClean="0"/>
              <a:t>.</a:t>
            </a:r>
          </a:p>
          <a:p>
            <a:r>
              <a:rPr lang="en-US" dirty="0" err="1"/>
              <a:t>Lucene</a:t>
            </a:r>
            <a:r>
              <a:rPr lang="en-US" dirty="0"/>
              <a:t> stores the input in a </a:t>
            </a:r>
            <a:r>
              <a:rPr lang="en-US" dirty="0" smtClean="0"/>
              <a:t>data structure </a:t>
            </a:r>
            <a:r>
              <a:rPr lang="en-US" dirty="0"/>
              <a:t>known as an </a:t>
            </a:r>
            <a:r>
              <a:rPr lang="en-US" i="1" dirty="0"/>
              <a:t>inverted index</a:t>
            </a:r>
            <a:r>
              <a:rPr lang="en-US" i="1" dirty="0" smtClean="0"/>
              <a:t>.</a:t>
            </a:r>
          </a:p>
          <a:p>
            <a:pPr lvl="1"/>
            <a:r>
              <a:rPr lang="en-US" dirty="0" smtClean="0"/>
              <a:t>Advantages of this data structure:</a:t>
            </a:r>
          </a:p>
          <a:p>
            <a:pPr lvl="2"/>
            <a:r>
              <a:rPr lang="en-US" dirty="0" smtClean="0"/>
              <a:t>efficient </a:t>
            </a:r>
            <a:r>
              <a:rPr lang="en-US" dirty="0"/>
              <a:t>use of disk space </a:t>
            </a:r>
          </a:p>
          <a:p>
            <a:pPr lvl="2"/>
            <a:r>
              <a:rPr lang="en-US" dirty="0"/>
              <a:t>quick keyword </a:t>
            </a:r>
            <a:r>
              <a:rPr lang="en-US" dirty="0" smtClean="0"/>
              <a:t>lookups</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FF"/>
                </a:solidFill>
              </a:rPr>
              <a:t>Adding documents to an index</a:t>
            </a:r>
            <a:endParaRPr lang="en-US" dirty="0">
              <a:solidFill>
                <a:srgbClr val="0000FF"/>
              </a:solidFill>
            </a:endParaRPr>
          </a:p>
        </p:txBody>
      </p:sp>
      <p:sp>
        <p:nvSpPr>
          <p:cNvPr id="3" name="Content Placeholder 2"/>
          <p:cNvSpPr>
            <a:spLocks noGrp="1"/>
          </p:cNvSpPr>
          <p:nvPr>
            <p:ph idx="1"/>
          </p:nvPr>
        </p:nvSpPr>
        <p:spPr/>
        <p:txBody>
          <a:bodyPr>
            <a:normAutofit lnSpcReduction="10000"/>
          </a:bodyPr>
          <a:lstStyle/>
          <a:p>
            <a:r>
              <a:rPr lang="en-US" i="1" dirty="0" err="1"/>
              <a:t>addDocument</a:t>
            </a:r>
            <a:r>
              <a:rPr lang="en-US" i="1" dirty="0"/>
              <a:t>(Document)</a:t>
            </a:r>
            <a:r>
              <a:rPr lang="en-US" dirty="0"/>
              <a:t> </a:t>
            </a:r>
            <a:endParaRPr lang="en-US" dirty="0" smtClean="0"/>
          </a:p>
          <a:p>
            <a:pPr lvl="1"/>
            <a:r>
              <a:rPr lang="en-US" dirty="0" smtClean="0"/>
              <a:t>adds </a:t>
            </a:r>
            <a:r>
              <a:rPr lang="en-US" dirty="0"/>
              <a:t>the Document using the default analyzer, which you </a:t>
            </a:r>
            <a:r>
              <a:rPr lang="en-US" dirty="0" smtClean="0"/>
              <a:t>specified when </a:t>
            </a:r>
            <a:r>
              <a:rPr lang="en-US" dirty="0"/>
              <a:t>creating the </a:t>
            </a:r>
            <a:r>
              <a:rPr lang="en-US" dirty="0" err="1"/>
              <a:t>IndexWriter</a:t>
            </a:r>
            <a:r>
              <a:rPr lang="en-US" dirty="0"/>
              <a:t>, for tokenization</a:t>
            </a:r>
          </a:p>
          <a:p>
            <a:r>
              <a:rPr lang="en-US" dirty="0" err="1" smtClean="0"/>
              <a:t>addDocument</a:t>
            </a:r>
            <a:r>
              <a:rPr lang="en-US" dirty="0" smtClean="0"/>
              <a:t>(Document</a:t>
            </a:r>
            <a:r>
              <a:rPr lang="en-US" dirty="0"/>
              <a:t>, </a:t>
            </a:r>
            <a:r>
              <a:rPr lang="en-US" dirty="0" smtClean="0"/>
              <a:t>Analyzer)</a:t>
            </a:r>
          </a:p>
          <a:p>
            <a:pPr lvl="1"/>
            <a:r>
              <a:rPr lang="en-US" dirty="0" smtClean="0"/>
              <a:t>adds </a:t>
            </a:r>
            <a:r>
              <a:rPr lang="en-US" dirty="0"/>
              <a:t>the Document using the provided analyzer </a:t>
            </a:r>
            <a:r>
              <a:rPr lang="en-US" dirty="0" smtClean="0"/>
              <a:t>for tokenization</a:t>
            </a:r>
            <a:r>
              <a:rPr lang="en-US" dirty="0"/>
              <a:t>. But be careful! In order for searches to work correctly you need the analyzer used </a:t>
            </a:r>
            <a:r>
              <a:rPr lang="en-US" dirty="0" smtClean="0"/>
              <a:t>at search </a:t>
            </a:r>
            <a:r>
              <a:rPr lang="en-US" dirty="0"/>
              <a:t>time to “match” the tokens produced by the analyzers at indexing time.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0000FF"/>
                </a:solidFill>
              </a:rPr>
              <a:t>Remove documents from an index</a:t>
            </a:r>
            <a:endParaRPr lang="en-US" b="1" dirty="0">
              <a:solidFill>
                <a:srgbClr val="0000FF"/>
              </a:solidFill>
            </a:endParaRPr>
          </a:p>
        </p:txBody>
      </p:sp>
      <p:sp>
        <p:nvSpPr>
          <p:cNvPr id="3" name="Content Placeholder 2"/>
          <p:cNvSpPr>
            <a:spLocks noGrp="1"/>
          </p:cNvSpPr>
          <p:nvPr>
            <p:ph idx="1"/>
          </p:nvPr>
        </p:nvSpPr>
        <p:spPr/>
        <p:txBody>
          <a:bodyPr>
            <a:normAutofit fontScale="92500" lnSpcReduction="10000"/>
          </a:bodyPr>
          <a:lstStyle/>
          <a:p>
            <a:r>
              <a:rPr lang="en-US" dirty="0" err="1" smtClean="0"/>
              <a:t>deleteDocuments</a:t>
            </a:r>
            <a:r>
              <a:rPr lang="en-US" dirty="0" smtClean="0"/>
              <a:t>(Term</a:t>
            </a:r>
            <a:r>
              <a:rPr lang="en-US" dirty="0"/>
              <a:t>) </a:t>
            </a:r>
            <a:endParaRPr lang="en-US" dirty="0" smtClean="0"/>
          </a:p>
          <a:p>
            <a:pPr lvl="1"/>
            <a:r>
              <a:rPr lang="en-US" dirty="0" smtClean="0"/>
              <a:t>deletes </a:t>
            </a:r>
            <a:r>
              <a:rPr lang="en-US" dirty="0"/>
              <a:t>all documents containing the provided </a:t>
            </a:r>
            <a:r>
              <a:rPr lang="en-US" dirty="0" smtClean="0"/>
              <a:t>term</a:t>
            </a:r>
            <a:endParaRPr lang="en-US" dirty="0"/>
          </a:p>
          <a:p>
            <a:r>
              <a:rPr lang="en-US" dirty="0" err="1" smtClean="0"/>
              <a:t>deleteDocuments</a:t>
            </a:r>
            <a:r>
              <a:rPr lang="en-US" dirty="0" smtClean="0"/>
              <a:t>(Term</a:t>
            </a:r>
            <a:r>
              <a:rPr lang="en-US" dirty="0"/>
              <a:t>[]) </a:t>
            </a:r>
            <a:endParaRPr lang="en-US" dirty="0" smtClean="0"/>
          </a:p>
          <a:p>
            <a:pPr lvl="1"/>
            <a:r>
              <a:rPr lang="en-US" dirty="0" smtClean="0"/>
              <a:t>deletes </a:t>
            </a:r>
            <a:r>
              <a:rPr lang="en-US" dirty="0"/>
              <a:t>all documents containing any of the terms in the </a:t>
            </a:r>
            <a:r>
              <a:rPr lang="en-US" dirty="0" smtClean="0"/>
              <a:t>provided array</a:t>
            </a:r>
            <a:endParaRPr lang="en-US" dirty="0"/>
          </a:p>
          <a:p>
            <a:r>
              <a:rPr lang="en-US" dirty="0" err="1" smtClean="0"/>
              <a:t>deleteDocuments</a:t>
            </a:r>
            <a:r>
              <a:rPr lang="en-US" dirty="0" smtClean="0"/>
              <a:t>(Query</a:t>
            </a:r>
            <a:r>
              <a:rPr lang="en-US" dirty="0"/>
              <a:t>) </a:t>
            </a:r>
            <a:endParaRPr lang="en-US" dirty="0" smtClean="0"/>
          </a:p>
          <a:p>
            <a:pPr lvl="1"/>
            <a:r>
              <a:rPr lang="en-US" dirty="0" smtClean="0"/>
              <a:t>deletes </a:t>
            </a:r>
            <a:r>
              <a:rPr lang="en-US" dirty="0"/>
              <a:t>all documents matching the provided </a:t>
            </a:r>
            <a:r>
              <a:rPr lang="en-US" dirty="0" smtClean="0"/>
              <a:t>query</a:t>
            </a:r>
            <a:endParaRPr lang="en-US" dirty="0"/>
          </a:p>
          <a:p>
            <a:r>
              <a:rPr lang="en-US" dirty="0" err="1" smtClean="0"/>
              <a:t>deleteDocuments</a:t>
            </a:r>
            <a:r>
              <a:rPr lang="en-US" dirty="0" smtClean="0"/>
              <a:t>(Query</a:t>
            </a:r>
            <a:r>
              <a:rPr lang="en-US" dirty="0"/>
              <a:t>[]) </a:t>
            </a:r>
            <a:endParaRPr lang="en-US" dirty="0" smtClean="0"/>
          </a:p>
          <a:p>
            <a:pPr lvl="1"/>
            <a:r>
              <a:rPr lang="en-US" dirty="0" smtClean="0"/>
              <a:t>deletes </a:t>
            </a:r>
            <a:r>
              <a:rPr lang="en-US" dirty="0"/>
              <a:t>all documents matching any of the queries in the </a:t>
            </a:r>
            <a:r>
              <a:rPr lang="en-US" dirty="0" err="1" smtClean="0"/>
              <a:t>providedarray</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0000FF"/>
                </a:solidFill>
              </a:rPr>
              <a:t>Updating documents in the index</a:t>
            </a:r>
            <a:endParaRPr lang="en-US" b="1" dirty="0">
              <a:solidFill>
                <a:srgbClr val="0000FF"/>
              </a:solidFill>
            </a:endParaRPr>
          </a:p>
        </p:txBody>
      </p:sp>
      <p:sp>
        <p:nvSpPr>
          <p:cNvPr id="3" name="Content Placeholder 2"/>
          <p:cNvSpPr>
            <a:spLocks noGrp="1"/>
          </p:cNvSpPr>
          <p:nvPr>
            <p:ph idx="1"/>
          </p:nvPr>
        </p:nvSpPr>
        <p:spPr/>
        <p:txBody>
          <a:bodyPr>
            <a:normAutofit fontScale="92500" lnSpcReduction="10000"/>
          </a:bodyPr>
          <a:lstStyle/>
          <a:p>
            <a:r>
              <a:rPr lang="en-US" dirty="0" err="1" smtClean="0"/>
              <a:t>ETag</a:t>
            </a:r>
            <a:r>
              <a:rPr lang="en-US" dirty="0" smtClean="0"/>
              <a:t> HTTP header </a:t>
            </a:r>
          </a:p>
          <a:p>
            <a:pPr lvl="1"/>
            <a:r>
              <a:rPr lang="en-US" dirty="0" smtClean="0"/>
              <a:t>Can be used to detect changes to web documents crawled  from </a:t>
            </a:r>
            <a:r>
              <a:rPr lang="en-US" dirty="0"/>
              <a:t>a web </a:t>
            </a:r>
            <a:r>
              <a:rPr lang="en-US" dirty="0" smtClean="0"/>
              <a:t>server</a:t>
            </a:r>
          </a:p>
          <a:p>
            <a:r>
              <a:rPr lang="en-US" dirty="0" err="1" smtClean="0"/>
              <a:t>updateDocument</a:t>
            </a:r>
            <a:r>
              <a:rPr lang="en-US" dirty="0" smtClean="0"/>
              <a:t>(Term</a:t>
            </a:r>
            <a:r>
              <a:rPr lang="en-US" dirty="0"/>
              <a:t>, Document) </a:t>
            </a:r>
            <a:endParaRPr lang="en-US" dirty="0" smtClean="0"/>
          </a:p>
          <a:p>
            <a:pPr lvl="1"/>
            <a:r>
              <a:rPr lang="en-US" dirty="0" smtClean="0"/>
              <a:t>first </a:t>
            </a:r>
            <a:r>
              <a:rPr lang="en-US" dirty="0"/>
              <a:t>deletes all documents containing the provided </a:t>
            </a:r>
            <a:r>
              <a:rPr lang="en-US" dirty="0" smtClean="0"/>
              <a:t>term and </a:t>
            </a:r>
            <a:r>
              <a:rPr lang="en-US" dirty="0"/>
              <a:t>then adds the new document using the writer’s default analyzer.</a:t>
            </a:r>
          </a:p>
          <a:p>
            <a:r>
              <a:rPr lang="en-US" dirty="0" err="1" smtClean="0"/>
              <a:t>updateDocument</a:t>
            </a:r>
            <a:r>
              <a:rPr lang="en-US" dirty="0" smtClean="0"/>
              <a:t>(Term</a:t>
            </a:r>
            <a:r>
              <a:rPr lang="en-US" dirty="0"/>
              <a:t>, Document, </a:t>
            </a:r>
            <a:r>
              <a:rPr lang="en-US" dirty="0" smtClean="0"/>
              <a:t>Analyzer)</a:t>
            </a:r>
          </a:p>
          <a:p>
            <a:pPr lvl="1"/>
            <a:r>
              <a:rPr lang="en-US" dirty="0" smtClean="0"/>
              <a:t>does </a:t>
            </a:r>
            <a:r>
              <a:rPr lang="en-US" dirty="0"/>
              <a:t>the same, but uses the </a:t>
            </a:r>
            <a:r>
              <a:rPr lang="en-US" dirty="0" smtClean="0"/>
              <a:t>provided analyzer </a:t>
            </a:r>
            <a:r>
              <a:rPr lang="en-US" dirty="0"/>
              <a:t>instead of the writer’s default analyzer.</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FF"/>
                </a:solidFill>
              </a:rPr>
              <a:t>Field Options</a:t>
            </a:r>
            <a:endParaRPr lang="en-US" b="1" dirty="0">
              <a:solidFill>
                <a:srgbClr val="0000FF"/>
              </a:solidFill>
            </a:endParaRPr>
          </a:p>
        </p:txBody>
      </p:sp>
      <p:sp>
        <p:nvSpPr>
          <p:cNvPr id="3" name="Content Placeholder 2"/>
          <p:cNvSpPr>
            <a:spLocks noGrp="1"/>
          </p:cNvSpPr>
          <p:nvPr>
            <p:ph idx="1"/>
          </p:nvPr>
        </p:nvSpPr>
        <p:spPr/>
        <p:txBody>
          <a:bodyPr>
            <a:normAutofit/>
          </a:bodyPr>
          <a:lstStyle/>
          <a:p>
            <a:r>
              <a:rPr lang="en-US" dirty="0" smtClean="0"/>
              <a:t>Indexing</a:t>
            </a:r>
          </a:p>
          <a:p>
            <a:pPr lvl="1"/>
            <a:r>
              <a:rPr lang="en-US" dirty="0" err="1" smtClean="0"/>
              <a:t>Index.ANALYZED</a:t>
            </a:r>
            <a:endParaRPr lang="en-US" dirty="0" smtClean="0"/>
          </a:p>
          <a:p>
            <a:pPr lvl="1"/>
            <a:r>
              <a:rPr lang="en-US" dirty="0" err="1" smtClean="0"/>
              <a:t>Index.NOT_ANALYZED</a:t>
            </a:r>
            <a:endParaRPr lang="en-US" dirty="0" smtClean="0"/>
          </a:p>
          <a:p>
            <a:pPr lvl="1"/>
            <a:endParaRPr lang="en-US" dirty="0" smtClean="0"/>
          </a:p>
          <a:p>
            <a:r>
              <a:rPr lang="en-US" dirty="0" smtClean="0"/>
              <a:t>Term vectors</a:t>
            </a:r>
          </a:p>
          <a:p>
            <a:pPr lvl="1"/>
            <a:r>
              <a:rPr lang="en-US" dirty="0" smtClean="0"/>
              <a:t>To Find </a:t>
            </a:r>
            <a:r>
              <a:rPr lang="en-US" dirty="0"/>
              <a:t>similar </a:t>
            </a:r>
            <a:r>
              <a:rPr lang="en-US" dirty="0" smtClean="0"/>
              <a:t>documents</a:t>
            </a:r>
          </a:p>
          <a:p>
            <a:pPr lvl="1"/>
            <a:r>
              <a:rPr lang="en-US" dirty="0" smtClean="0"/>
              <a:t>Terms + frequency information is stored in a document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solidFill>
                  <a:srgbClr val="0000FF"/>
                </a:solidFill>
              </a:rPr>
              <a:t>Lucene</a:t>
            </a:r>
            <a:r>
              <a:rPr lang="en-US" b="1" dirty="0" smtClean="0">
                <a:solidFill>
                  <a:srgbClr val="0000FF"/>
                </a:solidFill>
              </a:rPr>
              <a:t> Vs Data Bases</a:t>
            </a:r>
            <a:endParaRPr lang="en-US" b="1" dirty="0">
              <a:solidFill>
                <a:srgbClr val="0000FF"/>
              </a:solidFill>
            </a:endParaRPr>
          </a:p>
        </p:txBody>
      </p:sp>
      <p:sp>
        <p:nvSpPr>
          <p:cNvPr id="3" name="Content Placeholder 2"/>
          <p:cNvSpPr>
            <a:spLocks noGrp="1"/>
          </p:cNvSpPr>
          <p:nvPr>
            <p:ph idx="1"/>
          </p:nvPr>
        </p:nvSpPr>
        <p:spPr/>
        <p:txBody>
          <a:bodyPr>
            <a:normAutofit lnSpcReduction="10000"/>
          </a:bodyPr>
          <a:lstStyle/>
          <a:p>
            <a:r>
              <a:rPr lang="en-US" dirty="0" err="1"/>
              <a:t>Lucene</a:t>
            </a:r>
            <a:r>
              <a:rPr lang="en-US" dirty="0"/>
              <a:t> doesn’t care about the </a:t>
            </a:r>
            <a:r>
              <a:rPr lang="en-US" dirty="0" smtClean="0"/>
              <a:t>source of </a:t>
            </a:r>
            <a:r>
              <a:rPr lang="en-US" dirty="0"/>
              <a:t>the data, its format, or even its language, as long as you can derive text from it. </a:t>
            </a:r>
            <a:endParaRPr lang="en-US" dirty="0" smtClean="0"/>
          </a:p>
          <a:p>
            <a:r>
              <a:rPr lang="en-US" dirty="0" smtClean="0"/>
              <a:t>Can index </a:t>
            </a:r>
            <a:r>
              <a:rPr lang="en-US" dirty="0"/>
              <a:t>data stored in </a:t>
            </a:r>
            <a:r>
              <a:rPr lang="en-US" dirty="0" smtClean="0"/>
              <a:t>databases</a:t>
            </a:r>
            <a:r>
              <a:rPr lang="en-US" dirty="0"/>
              <a:t>, </a:t>
            </a:r>
            <a:endParaRPr lang="en-US" dirty="0" smtClean="0"/>
          </a:p>
          <a:p>
            <a:pPr lvl="1"/>
            <a:r>
              <a:rPr lang="en-US" dirty="0" smtClean="0"/>
              <a:t>Gives full-text search </a:t>
            </a:r>
            <a:r>
              <a:rPr lang="en-US" dirty="0"/>
              <a:t>capabilities that many databases don’t provide</a:t>
            </a:r>
            <a:r>
              <a:rPr lang="en-US" dirty="0" smtClean="0"/>
              <a:t>.</a:t>
            </a:r>
          </a:p>
          <a:p>
            <a:pPr lvl="1"/>
            <a:r>
              <a:rPr lang="en-US" dirty="0" smtClean="0"/>
              <a:t>No notion of schema</a:t>
            </a:r>
          </a:p>
          <a:p>
            <a:pPr lvl="1"/>
            <a:r>
              <a:rPr lang="en-US" dirty="0" smtClean="0"/>
              <a:t>Requires </a:t>
            </a:r>
            <a:r>
              <a:rPr lang="en-US" dirty="0" err="1" smtClean="0"/>
              <a:t>denormalized</a:t>
            </a:r>
            <a:r>
              <a:rPr lang="en-US" dirty="0" smtClean="0"/>
              <a:t> content during indexing.</a:t>
            </a:r>
          </a:p>
          <a:p>
            <a:pPr lvl="2"/>
            <a:r>
              <a:rPr lang="en-US" dirty="0" smtClean="0"/>
              <a:t>Can’t have PK-FK relationships etc</a:t>
            </a:r>
          </a:p>
          <a:p>
            <a:pPr lvl="1"/>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FF"/>
                </a:solidFill>
              </a:rPr>
              <a:t>Term vectors</a:t>
            </a:r>
            <a:endParaRPr lang="en-US" b="1" dirty="0">
              <a:solidFill>
                <a:srgbClr val="0000FF"/>
              </a:solidFill>
            </a:endParaRPr>
          </a:p>
        </p:txBody>
      </p:sp>
      <p:sp>
        <p:nvSpPr>
          <p:cNvPr id="3" name="Content Placeholder 2"/>
          <p:cNvSpPr>
            <a:spLocks noGrp="1"/>
          </p:cNvSpPr>
          <p:nvPr>
            <p:ph idx="1"/>
          </p:nvPr>
        </p:nvSpPr>
        <p:spPr>
          <a:xfrm>
            <a:off x="533400" y="1295400"/>
            <a:ext cx="8229600" cy="4800600"/>
          </a:xfrm>
        </p:spPr>
        <p:txBody>
          <a:bodyPr>
            <a:noAutofit/>
          </a:bodyPr>
          <a:lstStyle/>
          <a:p>
            <a:r>
              <a:rPr lang="en-US" sz="2400" dirty="0" err="1" smtClean="0"/>
              <a:t>TermVector.YES</a:t>
            </a:r>
            <a:endParaRPr lang="en-US" sz="2400" dirty="0" smtClean="0"/>
          </a:p>
          <a:p>
            <a:pPr lvl="1"/>
            <a:r>
              <a:rPr lang="en-US" sz="2000" dirty="0" smtClean="0"/>
              <a:t>To record </a:t>
            </a:r>
            <a:r>
              <a:rPr lang="en-US" sz="2000" dirty="0"/>
              <a:t>the unique terms that occurred, and their counts, in each </a:t>
            </a:r>
            <a:r>
              <a:rPr lang="en-US" sz="2000" dirty="0" smtClean="0"/>
              <a:t>document, but </a:t>
            </a:r>
            <a:r>
              <a:rPr lang="en-US" sz="2000" dirty="0"/>
              <a:t>do not store any positions or offsets information.</a:t>
            </a:r>
          </a:p>
          <a:p>
            <a:r>
              <a:rPr lang="en-US" sz="2400" dirty="0" err="1" smtClean="0"/>
              <a:t>TermVector.WITH_POSITIONS</a:t>
            </a:r>
            <a:endParaRPr lang="en-US" sz="2400" dirty="0" smtClean="0"/>
          </a:p>
          <a:p>
            <a:pPr lvl="1"/>
            <a:r>
              <a:rPr lang="en-US" sz="2000" dirty="0" smtClean="0"/>
              <a:t>To record </a:t>
            </a:r>
            <a:r>
              <a:rPr lang="en-US" sz="2000" dirty="0"/>
              <a:t>the unique terms and their counts, and also </a:t>
            </a:r>
            <a:r>
              <a:rPr lang="en-US" sz="2000" dirty="0" smtClean="0"/>
              <a:t>the positions </a:t>
            </a:r>
            <a:r>
              <a:rPr lang="en-US" sz="2000" dirty="0"/>
              <a:t>of each occurrence of every term, but no offsets.</a:t>
            </a:r>
          </a:p>
          <a:p>
            <a:r>
              <a:rPr lang="en-US" sz="2400" dirty="0" err="1" smtClean="0"/>
              <a:t>TermVector.WITH_OFFSETS</a:t>
            </a:r>
            <a:endParaRPr lang="en-US" sz="2400" dirty="0" smtClean="0"/>
          </a:p>
          <a:p>
            <a:pPr lvl="1"/>
            <a:r>
              <a:rPr lang="en-US" sz="2000" dirty="0" smtClean="0"/>
              <a:t>To record </a:t>
            </a:r>
            <a:r>
              <a:rPr lang="en-US" sz="2000" dirty="0"/>
              <a:t>the unique terms and their counts, with the offsets (start </a:t>
            </a:r>
            <a:r>
              <a:rPr lang="en-US" sz="2000" dirty="0" smtClean="0"/>
              <a:t>&amp; end </a:t>
            </a:r>
            <a:r>
              <a:rPr lang="en-US" sz="2000" dirty="0"/>
              <a:t>character position) of each occurrence of every term, but no positions.</a:t>
            </a:r>
          </a:p>
          <a:p>
            <a:r>
              <a:rPr lang="en-US" sz="2400" dirty="0" err="1" smtClean="0"/>
              <a:t>TermVector.WITH_POSITIONS_OFFSETS</a:t>
            </a:r>
            <a:endParaRPr lang="en-US" sz="2400" dirty="0" smtClean="0"/>
          </a:p>
          <a:p>
            <a:pPr lvl="1"/>
            <a:r>
              <a:rPr lang="en-US" sz="2000" dirty="0" smtClean="0"/>
              <a:t>To store </a:t>
            </a:r>
            <a:r>
              <a:rPr lang="en-US" sz="2000" dirty="0"/>
              <a:t>unique terms and their counts, along </a:t>
            </a:r>
            <a:r>
              <a:rPr lang="en-US" sz="2000" dirty="0" smtClean="0"/>
              <a:t>with positions </a:t>
            </a:r>
            <a:r>
              <a:rPr lang="en-US" sz="2000" dirty="0"/>
              <a:t>and offsets.</a:t>
            </a:r>
          </a:p>
          <a:p>
            <a:r>
              <a:rPr lang="en-US" sz="2400" dirty="0" err="1" smtClean="0"/>
              <a:t>TermVector.NO</a:t>
            </a:r>
            <a:r>
              <a:rPr lang="en-US" sz="2400" dirty="0" smtClean="0"/>
              <a:t> </a:t>
            </a:r>
          </a:p>
          <a:p>
            <a:pPr lvl="1"/>
            <a:r>
              <a:rPr lang="en-US" sz="2000" dirty="0" smtClean="0"/>
              <a:t>Do </a:t>
            </a:r>
            <a:r>
              <a:rPr lang="en-US" sz="2000" dirty="0"/>
              <a:t>not store any term vector information.</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FF"/>
                </a:solidFill>
              </a:rPr>
              <a:t>Compression</a:t>
            </a:r>
            <a:endParaRPr lang="en-US" b="1" dirty="0">
              <a:solidFill>
                <a:srgbClr val="0000FF"/>
              </a:solidFill>
            </a:endParaRPr>
          </a:p>
        </p:txBody>
      </p:sp>
      <p:sp>
        <p:nvSpPr>
          <p:cNvPr id="3" name="Content Placeholder 2"/>
          <p:cNvSpPr>
            <a:spLocks noGrp="1"/>
          </p:cNvSpPr>
          <p:nvPr>
            <p:ph idx="1"/>
          </p:nvPr>
        </p:nvSpPr>
        <p:spPr/>
        <p:txBody>
          <a:bodyPr>
            <a:normAutofit fontScale="92500" lnSpcReduction="10000"/>
          </a:bodyPr>
          <a:lstStyle/>
          <a:p>
            <a:r>
              <a:rPr lang="en-US" dirty="0" err="1"/>
              <a:t>Lucene</a:t>
            </a:r>
            <a:r>
              <a:rPr lang="en-US" dirty="0"/>
              <a:t> includes a helpful utility class, </a:t>
            </a:r>
            <a:r>
              <a:rPr lang="en-US" dirty="0" err="1">
                <a:solidFill>
                  <a:schemeClr val="tx2"/>
                </a:solidFill>
              </a:rPr>
              <a:t>CompressionTools</a:t>
            </a:r>
            <a:r>
              <a:rPr lang="en-US" dirty="0"/>
              <a:t>, that can compress and decompress </a:t>
            </a:r>
            <a:r>
              <a:rPr lang="en-US" dirty="0" smtClean="0"/>
              <a:t>byte arrays.</a:t>
            </a:r>
          </a:p>
          <a:p>
            <a:pPr lvl="1"/>
            <a:r>
              <a:rPr lang="en-US" dirty="0" smtClean="0"/>
              <a:t>Supports Variable Byte </a:t>
            </a:r>
            <a:r>
              <a:rPr lang="en-US" dirty="0" err="1" smtClean="0"/>
              <a:t>Enconding</a:t>
            </a:r>
            <a:endParaRPr lang="en-US" dirty="0" smtClean="0"/>
          </a:p>
          <a:p>
            <a:r>
              <a:rPr lang="en-US" dirty="0" smtClean="0"/>
              <a:t>Note: </a:t>
            </a:r>
          </a:p>
          <a:p>
            <a:pPr marL="1028700" lvl="1" indent="-571500">
              <a:buFont typeface="+mj-lt"/>
              <a:buAutoNum type="romanLcPeriod"/>
            </a:pPr>
            <a:r>
              <a:rPr lang="en-US" dirty="0" smtClean="0"/>
              <a:t>While </a:t>
            </a:r>
            <a:r>
              <a:rPr lang="en-US" dirty="0"/>
              <a:t>this will save space in your </a:t>
            </a:r>
            <a:r>
              <a:rPr lang="en-US" dirty="0" smtClean="0"/>
              <a:t>index, depending </a:t>
            </a:r>
            <a:r>
              <a:rPr lang="en-US" dirty="0"/>
              <a:t>on how compressible the content is, it will slow down indexing and </a:t>
            </a:r>
            <a:r>
              <a:rPr lang="en-US" dirty="0" smtClean="0"/>
              <a:t>searching.</a:t>
            </a:r>
          </a:p>
          <a:p>
            <a:pPr marL="1028700" lvl="1" indent="-571500">
              <a:buFont typeface="+mj-lt"/>
              <a:buAutoNum type="romanLcPeriod"/>
            </a:pPr>
            <a:r>
              <a:rPr lang="en-US" dirty="0" smtClean="0"/>
              <a:t>If </a:t>
            </a:r>
            <a:r>
              <a:rPr lang="en-US" dirty="0"/>
              <a:t>the </a:t>
            </a:r>
            <a:r>
              <a:rPr lang="en-US" dirty="0" smtClean="0"/>
              <a:t>field values </a:t>
            </a:r>
            <a:r>
              <a:rPr lang="en-US" dirty="0"/>
              <a:t>are small, compression is rarely worthwhile.</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FF"/>
                </a:solidFill>
              </a:rPr>
              <a:t>Understanding </a:t>
            </a:r>
            <a:r>
              <a:rPr lang="en-US" b="1" dirty="0" err="1" smtClean="0">
                <a:solidFill>
                  <a:srgbClr val="0000FF"/>
                </a:solidFill>
              </a:rPr>
              <a:t>Lucene</a:t>
            </a:r>
            <a:r>
              <a:rPr lang="en-US" b="1" dirty="0" smtClean="0">
                <a:solidFill>
                  <a:srgbClr val="0000FF"/>
                </a:solidFill>
              </a:rPr>
              <a:t> Scoring</a:t>
            </a:r>
            <a:endParaRPr lang="en-US" b="1" dirty="0">
              <a:solidFill>
                <a:srgbClr val="0000FF"/>
              </a:solidFill>
            </a:endParaRPr>
          </a:p>
        </p:txBody>
      </p:sp>
      <p:sp>
        <p:nvSpPr>
          <p:cNvPr id="3" name="Content Placeholder 2"/>
          <p:cNvSpPr>
            <a:spLocks noGrp="1"/>
          </p:cNvSpPr>
          <p:nvPr>
            <p:ph idx="1"/>
          </p:nvPr>
        </p:nvSpPr>
        <p:spPr/>
        <p:txBody>
          <a:bodyPr/>
          <a:lstStyle/>
          <a:p>
            <a:r>
              <a:rPr lang="en-US" dirty="0" smtClean="0"/>
              <a:t>How </a:t>
            </a:r>
            <a:r>
              <a:rPr lang="en-US" dirty="0" err="1" smtClean="0"/>
              <a:t>Lucene</a:t>
            </a:r>
            <a:r>
              <a:rPr lang="en-US" dirty="0" smtClean="0"/>
              <a:t> scores document matches to a query?</a:t>
            </a:r>
          </a:p>
          <a:p>
            <a:pPr lvl="1"/>
            <a:r>
              <a:rPr lang="en-US" dirty="0" smtClean="0"/>
              <a:t>Similarity scoring formula</a:t>
            </a:r>
          </a:p>
          <a:p>
            <a:pPr lvl="2"/>
            <a:r>
              <a:rPr lang="en-US" dirty="0" smtClean="0"/>
              <a:t>measure the similarity between a query and each document that matches the query. </a:t>
            </a:r>
          </a:p>
          <a:p>
            <a:pPr lvl="2"/>
            <a:r>
              <a:rPr lang="en-US" dirty="0" smtClean="0"/>
              <a:t>The score is computed for each document (d) matching each term (t) in a query (q).</a:t>
            </a:r>
          </a:p>
          <a:p>
            <a:pPr lvl="2"/>
            <a:r>
              <a:rPr lang="en-US" dirty="0" smtClean="0"/>
              <a:t>This score is the </a:t>
            </a:r>
            <a:r>
              <a:rPr lang="en-US" i="1" dirty="0" smtClean="0"/>
              <a:t>raw score, which is a floating-point number &gt;= 0.0.</a:t>
            </a:r>
            <a:endParaRPr lang="en-US" dirty="0"/>
          </a:p>
        </p:txBody>
      </p:sp>
      <p:pic>
        <p:nvPicPr>
          <p:cNvPr id="6146" name="Picture 2"/>
          <p:cNvPicPr>
            <a:picLocks noChangeAspect="1" noChangeArrowheads="1"/>
          </p:cNvPicPr>
          <p:nvPr/>
        </p:nvPicPr>
        <p:blipFill>
          <a:blip r:embed="rId3"/>
          <a:srcRect/>
          <a:stretch>
            <a:fillRect/>
          </a:stretch>
        </p:blipFill>
        <p:spPr bwMode="auto">
          <a:xfrm>
            <a:off x="533400" y="5781675"/>
            <a:ext cx="8096250" cy="1076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FF"/>
                </a:solidFill>
              </a:rPr>
              <a:t>Factors in the Scoring Formula</a:t>
            </a:r>
            <a:endParaRPr lang="en-US" b="1" dirty="0">
              <a:solidFill>
                <a:srgbClr val="0000FF"/>
              </a:solidFill>
            </a:endParaRPr>
          </a:p>
        </p:txBody>
      </p:sp>
      <p:sp>
        <p:nvSpPr>
          <p:cNvPr id="3" name="Content Placeholder 2"/>
          <p:cNvSpPr>
            <a:spLocks noGrp="1"/>
          </p:cNvSpPr>
          <p:nvPr>
            <p:ph idx="1"/>
          </p:nvPr>
        </p:nvSpPr>
        <p:spPr/>
        <p:txBody>
          <a:bodyPr/>
          <a:lstStyle/>
          <a:p>
            <a:endParaRPr lang="en-US"/>
          </a:p>
        </p:txBody>
      </p:sp>
      <p:pic>
        <p:nvPicPr>
          <p:cNvPr id="7170" name="Picture 2"/>
          <p:cNvPicPr>
            <a:picLocks noChangeAspect="1" noChangeArrowheads="1"/>
          </p:cNvPicPr>
          <p:nvPr/>
        </p:nvPicPr>
        <p:blipFill>
          <a:blip r:embed="rId3"/>
          <a:srcRect/>
          <a:stretch>
            <a:fillRect/>
          </a:stretch>
        </p:blipFill>
        <p:spPr bwMode="auto">
          <a:xfrm>
            <a:off x="1295400" y="1442202"/>
            <a:ext cx="6267450" cy="481572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FF"/>
                </a:solidFill>
              </a:rPr>
              <a:t>Working of phrase queries</a:t>
            </a:r>
            <a:endParaRPr lang="en-US" dirty="0"/>
          </a:p>
        </p:txBody>
      </p:sp>
      <p:sp>
        <p:nvSpPr>
          <p:cNvPr id="3" name="Content Placeholder 2"/>
          <p:cNvSpPr>
            <a:spLocks noGrp="1"/>
          </p:cNvSpPr>
          <p:nvPr>
            <p:ph idx="1"/>
          </p:nvPr>
        </p:nvSpPr>
        <p:spPr/>
        <p:txBody>
          <a:bodyPr>
            <a:normAutofit/>
          </a:bodyPr>
          <a:lstStyle/>
          <a:p>
            <a:r>
              <a:rPr lang="en-US" dirty="0" smtClean="0"/>
              <a:t>An index by default contains positional information of terms</a:t>
            </a:r>
          </a:p>
          <a:p>
            <a:pPr lvl="1"/>
            <a:r>
              <a:rPr lang="en-US" i="1" dirty="0" err="1" smtClean="0"/>
              <a:t>omitTermFreqAndPositions</a:t>
            </a:r>
            <a:r>
              <a:rPr lang="en-US" dirty="0" smtClean="0"/>
              <a:t> option can be used to turn it off</a:t>
            </a:r>
          </a:p>
          <a:p>
            <a:r>
              <a:rPr lang="en-US" dirty="0" smtClean="0"/>
              <a:t>Phrase Query Scoring</a:t>
            </a:r>
          </a:p>
          <a:p>
            <a:pPr lvl="1"/>
            <a:r>
              <a:rPr lang="en-US" dirty="0" smtClean="0"/>
              <a:t>Phrase queries are scored based on the edit distance needed to match the phrase.</a:t>
            </a:r>
          </a:p>
          <a:p>
            <a:pPr lvl="1"/>
            <a:r>
              <a:rPr lang="en-US" dirty="0" smtClean="0"/>
              <a:t>More exact matches count for more weight than sloppier ones.</a:t>
            </a:r>
          </a:p>
          <a:p>
            <a:pPr lvl="1"/>
            <a:endParaRPr lang="en-US" dirty="0" smtClean="0"/>
          </a:p>
        </p:txBody>
      </p:sp>
      <p:pic>
        <p:nvPicPr>
          <p:cNvPr id="8194" name="Picture 2"/>
          <p:cNvPicPr>
            <a:picLocks noChangeAspect="1" noChangeArrowheads="1"/>
          </p:cNvPicPr>
          <p:nvPr/>
        </p:nvPicPr>
        <p:blipFill>
          <a:blip r:embed="rId3"/>
          <a:srcRect/>
          <a:stretch>
            <a:fillRect/>
          </a:stretch>
        </p:blipFill>
        <p:spPr bwMode="auto">
          <a:xfrm>
            <a:off x="3810000" y="6048375"/>
            <a:ext cx="1238250" cy="809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FF"/>
                </a:solidFill>
              </a:rPr>
              <a:t>Working of Fuzzy queries</a:t>
            </a:r>
            <a:endParaRPr lang="en-US" dirty="0"/>
          </a:p>
        </p:txBody>
      </p:sp>
      <p:sp>
        <p:nvSpPr>
          <p:cNvPr id="3" name="Content Placeholder 2"/>
          <p:cNvSpPr>
            <a:spLocks noGrp="1"/>
          </p:cNvSpPr>
          <p:nvPr>
            <p:ph idx="1"/>
          </p:nvPr>
        </p:nvSpPr>
        <p:spPr/>
        <p:txBody>
          <a:bodyPr>
            <a:normAutofit/>
          </a:bodyPr>
          <a:lstStyle/>
          <a:p>
            <a:r>
              <a:rPr lang="en-US" dirty="0" smtClean="0"/>
              <a:t>Matches terms similar to a specified term</a:t>
            </a:r>
          </a:p>
          <a:p>
            <a:r>
              <a:rPr lang="en-US" dirty="0" smtClean="0"/>
              <a:t>The </a:t>
            </a:r>
            <a:r>
              <a:rPr lang="en-US" i="1" dirty="0" err="1" smtClean="0"/>
              <a:t>Levenshtein</a:t>
            </a:r>
            <a:r>
              <a:rPr lang="en-US" i="1" dirty="0" smtClean="0"/>
              <a:t> distance algorithm (also known as edit distance algorithm) </a:t>
            </a:r>
            <a:r>
              <a:rPr lang="en-US" dirty="0" smtClean="0"/>
              <a:t>determines how similar terms in the index are to a specified target term</a:t>
            </a:r>
          </a:p>
          <a:p>
            <a:pPr lvl="1"/>
            <a:r>
              <a:rPr lang="en-US" dirty="0" smtClean="0"/>
              <a:t>It measures similarity between two strings, where distance is measured as the number of character deletions, insertions, or substitutions required to transform one string to the other string.</a:t>
            </a:r>
          </a:p>
          <a:p>
            <a:endParaRPr lang="en-US" dirty="0" smtClean="0"/>
          </a:p>
          <a:p>
            <a:pPr lvl="1"/>
            <a:endParaRPr lang="en-US" dirty="0" smtClean="0"/>
          </a:p>
        </p:txBody>
      </p:sp>
      <p:pic>
        <p:nvPicPr>
          <p:cNvPr id="9218" name="Picture 2"/>
          <p:cNvPicPr>
            <a:picLocks noChangeAspect="1" noChangeArrowheads="1"/>
          </p:cNvPicPr>
          <p:nvPr/>
        </p:nvPicPr>
        <p:blipFill>
          <a:blip r:embed="rId3"/>
          <a:srcRect/>
          <a:stretch>
            <a:fillRect/>
          </a:stretch>
        </p:blipFill>
        <p:spPr bwMode="auto">
          <a:xfrm>
            <a:off x="3048000" y="6076950"/>
            <a:ext cx="2114550" cy="781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FF"/>
                </a:solidFill>
              </a:rPr>
              <a:t>“Sounds like” querying</a:t>
            </a:r>
            <a:endParaRPr lang="en-US" b="1" dirty="0">
              <a:solidFill>
                <a:srgbClr val="0000FF"/>
              </a:solidFill>
            </a:endParaRPr>
          </a:p>
        </p:txBody>
      </p:sp>
      <p:sp>
        <p:nvSpPr>
          <p:cNvPr id="3" name="Content Placeholder 2"/>
          <p:cNvSpPr>
            <a:spLocks noGrp="1"/>
          </p:cNvSpPr>
          <p:nvPr>
            <p:ph idx="1"/>
          </p:nvPr>
        </p:nvSpPr>
        <p:spPr>
          <a:xfrm>
            <a:off x="457200" y="1600200"/>
            <a:ext cx="8229600" cy="4953000"/>
          </a:xfrm>
        </p:spPr>
        <p:txBody>
          <a:bodyPr>
            <a:normAutofit fontScale="92500" lnSpcReduction="20000"/>
          </a:bodyPr>
          <a:lstStyle/>
          <a:p>
            <a:r>
              <a:rPr lang="en-US" dirty="0" smtClean="0"/>
              <a:t>Using </a:t>
            </a:r>
            <a:r>
              <a:rPr lang="en-US" i="1" dirty="0" err="1" smtClean="0"/>
              <a:t>MetaphoneReplacementAnalyzer</a:t>
            </a:r>
            <a:endParaRPr lang="en-US" i="1" dirty="0" smtClean="0"/>
          </a:p>
          <a:p>
            <a:pPr lvl="1"/>
            <a:r>
              <a:rPr lang="en-US" dirty="0" smtClean="0"/>
              <a:t>An analyzer to convert words to a phonetic root using an implementation of the </a:t>
            </a:r>
            <a:r>
              <a:rPr lang="en-US" dirty="0" err="1" smtClean="0">
                <a:solidFill>
                  <a:schemeClr val="tx2"/>
                </a:solidFill>
              </a:rPr>
              <a:t>Metaphone</a:t>
            </a:r>
            <a:r>
              <a:rPr lang="en-US" dirty="0" smtClean="0">
                <a:solidFill>
                  <a:schemeClr val="tx2"/>
                </a:solidFill>
              </a:rPr>
              <a:t> algorithm</a:t>
            </a:r>
            <a:r>
              <a:rPr lang="en-US" dirty="0" smtClean="0"/>
              <a:t> from the Jakarta Commons Codec project.</a:t>
            </a:r>
          </a:p>
          <a:p>
            <a:pPr lvl="1"/>
            <a:r>
              <a:rPr lang="en-US" dirty="0" smtClean="0"/>
              <a:t>There are algorithms available such as </a:t>
            </a:r>
            <a:r>
              <a:rPr lang="en-US" i="1" dirty="0" err="1" smtClean="0"/>
              <a:t>Soundex</a:t>
            </a:r>
            <a:r>
              <a:rPr lang="en-US" dirty="0" smtClean="0"/>
              <a:t>.</a:t>
            </a:r>
          </a:p>
          <a:p>
            <a:pPr lvl="1"/>
            <a:r>
              <a:rPr lang="en-US" dirty="0" smtClean="0"/>
              <a:t>Also can find and display two phrases that sound similar yet are spelled completely differently.</a:t>
            </a:r>
          </a:p>
          <a:p>
            <a:pPr lvl="1"/>
            <a:r>
              <a:rPr lang="en-US" dirty="0" smtClean="0"/>
              <a:t>In practice, it’s unlikely you’ll want sounds-like matches except in special places; otherwise, far too many undesired matches may be returned.</a:t>
            </a:r>
          </a:p>
          <a:p>
            <a:pPr lvl="2"/>
            <a:r>
              <a:rPr lang="en-US" dirty="0" smtClean="0"/>
              <a:t>sounds-like feature would be great for situations where a user </a:t>
            </a:r>
            <a:r>
              <a:rPr lang="en-US" u="sng" dirty="0" smtClean="0"/>
              <a:t>misspelled</a:t>
            </a:r>
            <a:r>
              <a:rPr lang="en-US" dirty="0" smtClean="0"/>
              <a:t> every word and no documents were found, but alternative words could be suggested.</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solidFill>
                  <a:srgbClr val="0000FF"/>
                </a:solidFill>
              </a:rPr>
              <a:t>Filtering a search</a:t>
            </a:r>
            <a:endParaRPr lang="en-US" dirty="0">
              <a:solidFill>
                <a:srgbClr val="0000FF"/>
              </a:solidFill>
            </a:endParaRPr>
          </a:p>
        </p:txBody>
      </p:sp>
      <p:sp>
        <p:nvSpPr>
          <p:cNvPr id="3" name="Content Placeholder 2"/>
          <p:cNvSpPr>
            <a:spLocks noGrp="1"/>
          </p:cNvSpPr>
          <p:nvPr>
            <p:ph idx="1"/>
          </p:nvPr>
        </p:nvSpPr>
        <p:spPr>
          <a:xfrm>
            <a:off x="457200" y="1600200"/>
            <a:ext cx="8229600" cy="5257800"/>
          </a:xfrm>
        </p:spPr>
        <p:txBody>
          <a:bodyPr>
            <a:normAutofit fontScale="77500" lnSpcReduction="20000"/>
          </a:bodyPr>
          <a:lstStyle/>
          <a:p>
            <a:r>
              <a:rPr lang="en-US" dirty="0" smtClean="0"/>
              <a:t>Mechanism of narrowing the search space, allowing only a subset of the documents to be considered as possible hits.</a:t>
            </a:r>
          </a:p>
          <a:p>
            <a:pPr lvl="1"/>
            <a:r>
              <a:rPr lang="en-US" dirty="0" smtClean="0"/>
              <a:t>search-within-search features =&gt; search within a previous set of results</a:t>
            </a:r>
          </a:p>
          <a:p>
            <a:pPr lvl="1"/>
            <a:r>
              <a:rPr lang="en-US" dirty="0" smtClean="0"/>
              <a:t>There are several built-in Filter implementations:</a:t>
            </a:r>
          </a:p>
          <a:p>
            <a:pPr lvl="2"/>
            <a:r>
              <a:rPr lang="en-US" dirty="0" err="1" smtClean="0">
                <a:solidFill>
                  <a:schemeClr val="tx2"/>
                </a:solidFill>
              </a:rPr>
              <a:t>PrefixFilter</a:t>
            </a:r>
            <a:r>
              <a:rPr lang="en-US" dirty="0" smtClean="0"/>
              <a:t> =&gt; matches only documents containing terms in a specific field with a specific prefix.</a:t>
            </a:r>
          </a:p>
          <a:p>
            <a:pPr lvl="2"/>
            <a:r>
              <a:rPr lang="en-US" dirty="0" err="1" smtClean="0">
                <a:solidFill>
                  <a:schemeClr val="tx2"/>
                </a:solidFill>
              </a:rPr>
              <a:t>RangeFilter</a:t>
            </a:r>
            <a:r>
              <a:rPr lang="en-US" dirty="0" smtClean="0"/>
              <a:t> =&gt; matches only documents containing terms within a specified range of terms.</a:t>
            </a:r>
          </a:p>
          <a:p>
            <a:pPr lvl="2"/>
            <a:r>
              <a:rPr lang="en-US" dirty="0" err="1" smtClean="0">
                <a:solidFill>
                  <a:schemeClr val="tx2"/>
                </a:solidFill>
              </a:rPr>
              <a:t>FieldCacheTermsFilter</a:t>
            </a:r>
            <a:r>
              <a:rPr lang="en-US" dirty="0" smtClean="0"/>
              <a:t> =&gt; matches documents containing specific terms.</a:t>
            </a:r>
          </a:p>
          <a:p>
            <a:pPr lvl="2"/>
            <a:r>
              <a:rPr lang="en-US" dirty="0" err="1" smtClean="0">
                <a:solidFill>
                  <a:schemeClr val="tx2"/>
                </a:solidFill>
              </a:rPr>
              <a:t>QueryWrapperFilter</a:t>
            </a:r>
            <a:r>
              <a:rPr lang="en-US" dirty="0" smtClean="0"/>
              <a:t> =&gt; uses the results of query as the searchable document space for a new query.</a:t>
            </a:r>
          </a:p>
          <a:p>
            <a:pPr lvl="2"/>
            <a:r>
              <a:rPr lang="en-US" dirty="0" err="1" smtClean="0">
                <a:solidFill>
                  <a:schemeClr val="tx2"/>
                </a:solidFill>
              </a:rPr>
              <a:t>CachingWrapperFilter</a:t>
            </a:r>
            <a:r>
              <a:rPr lang="en-US" dirty="0" smtClean="0"/>
              <a:t> =&gt; a decorator over another filter, caching its results to increase performance when used again.</a:t>
            </a:r>
          </a:p>
          <a:p>
            <a:pPr lvl="2"/>
            <a:r>
              <a:rPr lang="en-US" dirty="0" smtClean="0">
                <a:solidFill>
                  <a:schemeClr val="tx2"/>
                </a:solidFill>
              </a:rPr>
              <a:t>Security filters </a:t>
            </a:r>
            <a:r>
              <a:rPr lang="en-US" dirty="0" smtClean="0"/>
              <a:t>=&gt; constrains documents with security in mind</a:t>
            </a:r>
          </a:p>
          <a:p>
            <a:pPr lvl="2"/>
            <a:r>
              <a:rPr lang="en-US" dirty="0" err="1" smtClean="0">
                <a:solidFill>
                  <a:schemeClr val="tx2"/>
                </a:solidFill>
              </a:rPr>
              <a:t>ChainedFilter</a:t>
            </a:r>
            <a:r>
              <a:rPr lang="en-US" dirty="0" smtClean="0"/>
              <a:t> =&gt; Found in </a:t>
            </a:r>
            <a:r>
              <a:rPr lang="en-US" dirty="0" err="1" smtClean="0"/>
              <a:t>Lucene</a:t>
            </a:r>
            <a:r>
              <a:rPr lang="en-US" dirty="0" smtClean="0"/>
              <a:t> sandbox, allows for complex chaining of filters</a:t>
            </a:r>
          </a:p>
          <a:p>
            <a:pPr lvl="2"/>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00FF"/>
                </a:solidFill>
              </a:rPr>
              <a:t>Custom scoring using function queries</a:t>
            </a:r>
            <a:endParaRPr lang="en-US" b="1" dirty="0">
              <a:solidFill>
                <a:srgbClr val="0000FF"/>
              </a:solidFill>
            </a:endParaRPr>
          </a:p>
        </p:txBody>
      </p:sp>
      <p:sp>
        <p:nvSpPr>
          <p:cNvPr id="3" name="Content Placeholder 2"/>
          <p:cNvSpPr>
            <a:spLocks noGrp="1"/>
          </p:cNvSpPr>
          <p:nvPr>
            <p:ph idx="1"/>
          </p:nvPr>
        </p:nvSpPr>
        <p:spPr/>
        <p:txBody>
          <a:bodyPr/>
          <a:lstStyle/>
          <a:p>
            <a:r>
              <a:rPr lang="en-US" dirty="0" smtClean="0"/>
              <a:t>Users can override the </a:t>
            </a:r>
            <a:r>
              <a:rPr lang="en-US" dirty="0" err="1" smtClean="0"/>
              <a:t>lucene’s</a:t>
            </a:r>
            <a:r>
              <a:rPr lang="en-US" dirty="0" smtClean="0"/>
              <a:t> default scoring function </a:t>
            </a:r>
          </a:p>
          <a:p>
            <a:r>
              <a:rPr lang="en-US" dirty="0" smtClean="0"/>
              <a:t>package </a:t>
            </a:r>
            <a:r>
              <a:rPr lang="en-US" dirty="0" err="1" smtClean="0">
                <a:solidFill>
                  <a:schemeClr val="tx2"/>
                </a:solidFill>
              </a:rPr>
              <a:t>org.apache.lucene.search.function</a:t>
            </a:r>
            <a:r>
              <a:rPr lang="en-US" dirty="0" smtClean="0"/>
              <a:t> allows the user to programmatically customize how each document is scored.</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solidFill>
                  <a:srgbClr val="0000FF"/>
                </a:solidFill>
              </a:rPr>
              <a:t>Searching across multiple </a:t>
            </a:r>
            <a:r>
              <a:rPr lang="en-US" b="1" i="1" dirty="0" err="1" smtClean="0">
                <a:solidFill>
                  <a:srgbClr val="0000FF"/>
                </a:solidFill>
              </a:rPr>
              <a:t>Lucene</a:t>
            </a:r>
            <a:r>
              <a:rPr lang="en-US" b="1" i="1" dirty="0" smtClean="0">
                <a:solidFill>
                  <a:srgbClr val="0000FF"/>
                </a:solidFill>
              </a:rPr>
              <a:t> indexes</a:t>
            </a:r>
            <a:endParaRPr lang="en-US" dirty="0">
              <a:solidFill>
                <a:srgbClr val="0000FF"/>
              </a:solidFill>
            </a:endParaRPr>
          </a:p>
        </p:txBody>
      </p:sp>
      <p:sp>
        <p:nvSpPr>
          <p:cNvPr id="3" name="Content Placeholder 2"/>
          <p:cNvSpPr>
            <a:spLocks noGrp="1"/>
          </p:cNvSpPr>
          <p:nvPr>
            <p:ph idx="1"/>
          </p:nvPr>
        </p:nvSpPr>
        <p:spPr>
          <a:xfrm>
            <a:off x="457200" y="1600200"/>
            <a:ext cx="8229600" cy="5257800"/>
          </a:xfrm>
        </p:spPr>
        <p:txBody>
          <a:bodyPr>
            <a:normAutofit fontScale="92500" lnSpcReduction="20000"/>
          </a:bodyPr>
          <a:lstStyle/>
          <a:p>
            <a:r>
              <a:rPr lang="en-US" dirty="0" err="1" smtClean="0">
                <a:solidFill>
                  <a:schemeClr val="tx2"/>
                </a:solidFill>
              </a:rPr>
              <a:t>MultiSearcher</a:t>
            </a:r>
            <a:r>
              <a:rPr lang="en-US" dirty="0" smtClean="0"/>
              <a:t> class</a:t>
            </a:r>
          </a:p>
          <a:p>
            <a:pPr lvl="1"/>
            <a:r>
              <a:rPr lang="en-US" dirty="0" smtClean="0"/>
              <a:t>In high-volume usage of </a:t>
            </a:r>
            <a:r>
              <a:rPr lang="en-US" dirty="0" err="1" smtClean="0"/>
              <a:t>Lucene</a:t>
            </a:r>
            <a:r>
              <a:rPr lang="en-US" dirty="0" smtClean="0"/>
              <a:t>, search architecture may partition sets of documents into different indexes</a:t>
            </a:r>
          </a:p>
          <a:p>
            <a:pPr lvl="1"/>
            <a:r>
              <a:rPr lang="en-US" dirty="0" smtClean="0"/>
              <a:t>need to search across them using a single query with search results interleaving documents from different indexes</a:t>
            </a:r>
          </a:p>
          <a:p>
            <a:pPr lvl="1"/>
            <a:endParaRPr lang="en-US" dirty="0" smtClean="0"/>
          </a:p>
          <a:p>
            <a:pPr lvl="1"/>
            <a:endParaRPr lang="en-US" dirty="0" smtClean="0"/>
          </a:p>
          <a:p>
            <a:pPr lvl="1"/>
            <a:endParaRPr lang="en-US" dirty="0" smtClean="0"/>
          </a:p>
          <a:p>
            <a:r>
              <a:rPr lang="en-US" dirty="0" err="1" smtClean="0">
                <a:solidFill>
                  <a:schemeClr val="tx2"/>
                </a:solidFill>
              </a:rPr>
              <a:t>ParallelMultiSearcher</a:t>
            </a:r>
            <a:r>
              <a:rPr lang="en-US" dirty="0" smtClean="0">
                <a:solidFill>
                  <a:schemeClr val="tx2"/>
                </a:solidFill>
              </a:rPr>
              <a:t> </a:t>
            </a:r>
            <a:r>
              <a:rPr lang="en-US" dirty="0" smtClean="0"/>
              <a:t>class</a:t>
            </a:r>
          </a:p>
          <a:p>
            <a:pPr lvl="1"/>
            <a:r>
              <a:rPr lang="en-US" dirty="0" smtClean="0"/>
              <a:t>Used for multithreaded searching</a:t>
            </a:r>
          </a:p>
          <a:p>
            <a:pPr lvl="1"/>
            <a:r>
              <a:rPr lang="en-US" dirty="0" smtClean="0"/>
              <a:t>Spins a new thread for each Searchable and waits for them all to finish, when the search method is invoked</a:t>
            </a:r>
            <a:endParaRPr lang="en-US" dirty="0"/>
          </a:p>
        </p:txBody>
      </p:sp>
      <p:pic>
        <p:nvPicPr>
          <p:cNvPr id="14338" name="Picture 2"/>
          <p:cNvPicPr>
            <a:picLocks noChangeAspect="1" noChangeArrowheads="1"/>
          </p:cNvPicPr>
          <p:nvPr/>
        </p:nvPicPr>
        <p:blipFill>
          <a:blip r:embed="rId3"/>
          <a:srcRect/>
          <a:stretch>
            <a:fillRect/>
          </a:stretch>
        </p:blipFill>
        <p:spPr bwMode="auto">
          <a:xfrm>
            <a:off x="6172200" y="3352800"/>
            <a:ext cx="2747092" cy="2438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FF"/>
                </a:solidFill>
              </a:rPr>
              <a:t>Steps Involved</a:t>
            </a:r>
            <a:endParaRPr lang="en-US" b="1" dirty="0">
              <a:solidFill>
                <a:srgbClr val="0000FF"/>
              </a:solidFill>
            </a:endParaRPr>
          </a:p>
        </p:txBody>
      </p:sp>
      <p:sp>
        <p:nvSpPr>
          <p:cNvPr id="3" name="Content Placeholder 2"/>
          <p:cNvSpPr>
            <a:spLocks noGrp="1"/>
          </p:cNvSpPr>
          <p:nvPr>
            <p:ph idx="1"/>
          </p:nvPr>
        </p:nvSpPr>
        <p:spPr>
          <a:xfrm>
            <a:off x="457200" y="1600200"/>
            <a:ext cx="8229600" cy="4800600"/>
          </a:xfrm>
        </p:spPr>
        <p:txBody>
          <a:bodyPr>
            <a:normAutofit fontScale="92500" lnSpcReduction="20000"/>
          </a:bodyPr>
          <a:lstStyle/>
          <a:p>
            <a:r>
              <a:rPr lang="en-US" dirty="0" smtClean="0"/>
              <a:t>Index Creation - Based on the documents added (Uses Inverted Index)</a:t>
            </a:r>
          </a:p>
          <a:p>
            <a:r>
              <a:rPr lang="en-US" dirty="0" smtClean="0"/>
              <a:t>Search the index for the query</a:t>
            </a:r>
          </a:p>
          <a:p>
            <a:pPr lvl="1"/>
            <a:r>
              <a:rPr lang="en-US" dirty="0" err="1" smtClean="0"/>
              <a:t>Lucene</a:t>
            </a:r>
            <a:r>
              <a:rPr lang="en-US" dirty="0" smtClean="0"/>
              <a:t> has its own mini-language for performing searches</a:t>
            </a:r>
          </a:p>
          <a:p>
            <a:pPr lvl="1"/>
            <a:r>
              <a:rPr lang="en-US" dirty="0" smtClean="0"/>
              <a:t>The </a:t>
            </a:r>
            <a:r>
              <a:rPr lang="en-US" dirty="0" err="1" smtClean="0"/>
              <a:t>Lucene</a:t>
            </a:r>
            <a:r>
              <a:rPr lang="en-US" dirty="0" smtClean="0"/>
              <a:t> query language allows the user to specify which field(s) to search on, which fields to give more weight to (boosting), the ability to perform </a:t>
            </a:r>
            <a:r>
              <a:rPr lang="en-US" dirty="0" err="1" smtClean="0"/>
              <a:t>boolean</a:t>
            </a:r>
            <a:r>
              <a:rPr lang="en-US" dirty="0" smtClean="0"/>
              <a:t> queries (AND, OR, NOT) and other functionality.</a:t>
            </a:r>
          </a:p>
          <a:p>
            <a:r>
              <a:rPr lang="en-US" dirty="0" smtClean="0"/>
              <a:t>Results are ranked by either the relevance to the query or by an arbitrary field such as a document's last modified date.</a:t>
            </a:r>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FF"/>
                </a:solidFill>
              </a:rPr>
              <a:t>Cosine Scoring</a:t>
            </a:r>
            <a:endParaRPr lang="en-US" b="1" dirty="0">
              <a:solidFill>
                <a:srgbClr val="0000FF"/>
              </a:solidFill>
            </a:endParaRPr>
          </a:p>
        </p:txBody>
      </p:sp>
      <p:sp>
        <p:nvSpPr>
          <p:cNvPr id="3" name="Content Placeholder 2"/>
          <p:cNvSpPr>
            <a:spLocks noGrp="1"/>
          </p:cNvSpPr>
          <p:nvPr>
            <p:ph idx="1"/>
          </p:nvPr>
        </p:nvSpPr>
        <p:spPr>
          <a:xfrm>
            <a:off x="457200" y="1447800"/>
            <a:ext cx="8229600" cy="5410200"/>
          </a:xfrm>
        </p:spPr>
        <p:txBody>
          <a:bodyPr>
            <a:normAutofit lnSpcReduction="10000"/>
          </a:bodyPr>
          <a:lstStyle/>
          <a:p>
            <a:r>
              <a:rPr lang="en-US" sz="2800" dirty="0" smtClean="0"/>
              <a:t>A term vector is a collection of term-frequency pairs</a:t>
            </a:r>
          </a:p>
          <a:p>
            <a:endParaRPr lang="en-US" dirty="0" smtClean="0"/>
          </a:p>
          <a:p>
            <a:endParaRPr lang="en-US" dirty="0" smtClean="0"/>
          </a:p>
          <a:p>
            <a:endParaRPr lang="en-US" dirty="0" smtClean="0"/>
          </a:p>
          <a:p>
            <a:endParaRPr lang="en-US" dirty="0" smtClean="0"/>
          </a:p>
          <a:p>
            <a:r>
              <a:rPr lang="en-US" sz="2800" dirty="0" smtClean="0"/>
              <a:t>Query can also be represented as vector</a:t>
            </a:r>
          </a:p>
          <a:p>
            <a:r>
              <a:rPr lang="en-US" sz="2800" dirty="0" smtClean="0"/>
              <a:t>Angle gives how close two vectors (documents) are.</a:t>
            </a:r>
          </a:p>
          <a:p>
            <a:endParaRPr lang="en-US" sz="2800" dirty="0" smtClean="0"/>
          </a:p>
          <a:p>
            <a:endParaRPr lang="en-US" sz="2800" dirty="0" smtClean="0"/>
          </a:p>
          <a:p>
            <a:r>
              <a:rPr lang="en-US" sz="2800" dirty="0" smtClean="0"/>
              <a:t>This technique can also be used for recommendations.</a:t>
            </a:r>
          </a:p>
          <a:p>
            <a:endParaRPr lang="en-US" i="1" dirty="0" smtClean="0"/>
          </a:p>
          <a:p>
            <a:endParaRPr lang="en-US" i="1" dirty="0" smtClean="0"/>
          </a:p>
          <a:p>
            <a:endParaRPr lang="en-US" i="1" dirty="0" smtClean="0"/>
          </a:p>
          <a:p>
            <a:endParaRPr lang="en-US" i="1" dirty="0" smtClean="0"/>
          </a:p>
          <a:p>
            <a:endParaRPr lang="en-US" i="1" dirty="0" smtClean="0"/>
          </a:p>
          <a:p>
            <a:endParaRPr lang="en-US" i="1" dirty="0" smtClean="0"/>
          </a:p>
          <a:p>
            <a:endParaRPr lang="en-US" dirty="0"/>
          </a:p>
        </p:txBody>
      </p:sp>
      <p:pic>
        <p:nvPicPr>
          <p:cNvPr id="15362" name="Picture 2"/>
          <p:cNvPicPr>
            <a:picLocks noChangeAspect="1" noChangeArrowheads="1"/>
          </p:cNvPicPr>
          <p:nvPr/>
        </p:nvPicPr>
        <p:blipFill>
          <a:blip r:embed="rId3"/>
          <a:srcRect/>
          <a:stretch>
            <a:fillRect/>
          </a:stretch>
        </p:blipFill>
        <p:spPr bwMode="auto">
          <a:xfrm>
            <a:off x="2667000" y="1828800"/>
            <a:ext cx="3505200" cy="2209800"/>
          </a:xfrm>
          <a:prstGeom prst="rect">
            <a:avLst/>
          </a:prstGeom>
          <a:noFill/>
          <a:ln w="9525">
            <a:noFill/>
            <a:miter lim="800000"/>
            <a:headEnd/>
            <a:tailEnd/>
          </a:ln>
          <a:effectLst/>
        </p:spPr>
      </p:pic>
      <p:pic>
        <p:nvPicPr>
          <p:cNvPr id="15363" name="Picture 3"/>
          <p:cNvPicPr>
            <a:picLocks noChangeAspect="1" noChangeArrowheads="1"/>
          </p:cNvPicPr>
          <p:nvPr/>
        </p:nvPicPr>
        <p:blipFill>
          <a:blip r:embed="rId4"/>
          <a:srcRect/>
          <a:stretch>
            <a:fillRect/>
          </a:stretch>
        </p:blipFill>
        <p:spPr bwMode="auto">
          <a:xfrm>
            <a:off x="2895600" y="5029200"/>
            <a:ext cx="2924175" cy="742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00FF"/>
                </a:solidFill>
              </a:rPr>
              <a:t>Extracting document text with </a:t>
            </a:r>
            <a:r>
              <a:rPr lang="en-US" b="1" dirty="0" err="1" smtClean="0">
                <a:solidFill>
                  <a:srgbClr val="0000FF"/>
                </a:solidFill>
              </a:rPr>
              <a:t>Tika</a:t>
            </a:r>
            <a:endParaRPr lang="en-US" b="1" dirty="0">
              <a:solidFill>
                <a:srgbClr val="0000FF"/>
              </a:solidFill>
            </a:endParaRPr>
          </a:p>
        </p:txBody>
      </p:sp>
      <p:sp>
        <p:nvSpPr>
          <p:cNvPr id="3" name="Content Placeholder 2"/>
          <p:cNvSpPr>
            <a:spLocks noGrp="1"/>
          </p:cNvSpPr>
          <p:nvPr>
            <p:ph idx="1"/>
          </p:nvPr>
        </p:nvSpPr>
        <p:spPr/>
        <p:txBody>
          <a:bodyPr>
            <a:normAutofit fontScale="85000" lnSpcReduction="20000"/>
          </a:bodyPr>
          <a:lstStyle/>
          <a:p>
            <a:r>
              <a:rPr lang="en-US" dirty="0" err="1" smtClean="0">
                <a:solidFill>
                  <a:schemeClr val="tx2"/>
                </a:solidFill>
              </a:rPr>
              <a:t>Tika</a:t>
            </a:r>
            <a:endParaRPr lang="en-US" dirty="0" smtClean="0">
              <a:solidFill>
                <a:schemeClr val="tx2"/>
              </a:solidFill>
            </a:endParaRPr>
          </a:p>
          <a:p>
            <a:pPr lvl="1"/>
            <a:r>
              <a:rPr lang="en-US" dirty="0" smtClean="0"/>
              <a:t>A package to extract text from the documents to be indexed</a:t>
            </a:r>
          </a:p>
          <a:p>
            <a:pPr lvl="1"/>
            <a:r>
              <a:rPr lang="en-US" dirty="0" smtClean="0"/>
              <a:t>Was added to the </a:t>
            </a:r>
            <a:r>
              <a:rPr lang="en-US" dirty="0" err="1" smtClean="0"/>
              <a:t>Lucene</a:t>
            </a:r>
            <a:r>
              <a:rPr lang="en-US" dirty="0" smtClean="0"/>
              <a:t> umbrella in October 2008</a:t>
            </a:r>
          </a:p>
          <a:p>
            <a:pPr lvl="1"/>
            <a:r>
              <a:rPr lang="en-US" dirty="0" smtClean="0">
                <a:hlinkClick r:id="rId3"/>
              </a:rPr>
              <a:t>http://lucene.apache.org/tika</a:t>
            </a:r>
            <a:endParaRPr lang="en-US" dirty="0" smtClean="0"/>
          </a:p>
          <a:p>
            <a:pPr lvl="1"/>
            <a:r>
              <a:rPr lang="en-US" dirty="0" smtClean="0"/>
              <a:t>Relies on external open-source projects and libraries</a:t>
            </a:r>
          </a:p>
          <a:p>
            <a:pPr lvl="1"/>
            <a:r>
              <a:rPr lang="en-US" dirty="0" smtClean="0"/>
              <a:t>Alternatives:</a:t>
            </a:r>
          </a:p>
          <a:p>
            <a:pPr lvl="2"/>
            <a:r>
              <a:rPr lang="en-US" dirty="0" smtClean="0">
                <a:solidFill>
                  <a:schemeClr val="tx2"/>
                </a:solidFill>
              </a:rPr>
              <a:t>Aperture</a:t>
            </a:r>
            <a:r>
              <a:rPr lang="en-US" dirty="0" smtClean="0"/>
              <a:t> open-source project</a:t>
            </a:r>
          </a:p>
          <a:p>
            <a:pPr lvl="3"/>
            <a:r>
              <a:rPr lang="en-US" dirty="0" smtClean="0"/>
              <a:t>Supports wide variety of document formats and is able to extract text content and metadata</a:t>
            </a:r>
          </a:p>
          <a:p>
            <a:pPr lvl="3"/>
            <a:r>
              <a:rPr lang="en-US" dirty="0" smtClean="0"/>
              <a:t>Aperture also provides crawling support (</a:t>
            </a:r>
            <a:r>
              <a:rPr lang="en-US" dirty="0" err="1" smtClean="0"/>
              <a:t>Tika</a:t>
            </a:r>
            <a:r>
              <a:rPr lang="en-US" dirty="0" smtClean="0"/>
              <a:t> doesn’t)</a:t>
            </a:r>
          </a:p>
          <a:p>
            <a:pPr lvl="2"/>
            <a:r>
              <a:rPr lang="en-US" dirty="0" err="1" smtClean="0">
                <a:solidFill>
                  <a:schemeClr val="tx2"/>
                </a:solidFill>
              </a:rPr>
              <a:t>Stellent’s</a:t>
            </a:r>
            <a:r>
              <a:rPr lang="en-US" dirty="0" smtClean="0">
                <a:solidFill>
                  <a:schemeClr val="tx2"/>
                </a:solidFill>
              </a:rPr>
              <a:t> filters </a:t>
            </a:r>
            <a:r>
              <a:rPr lang="en-US" dirty="0" smtClean="0"/>
              <a:t>(now part of Oracle)</a:t>
            </a:r>
          </a:p>
          <a:p>
            <a:pPr lvl="2"/>
            <a:r>
              <a:rPr lang="en-US" dirty="0" err="1" smtClean="0">
                <a:solidFill>
                  <a:schemeClr val="tx2"/>
                </a:solidFill>
              </a:rPr>
              <a:t>KeyView</a:t>
            </a:r>
            <a:r>
              <a:rPr lang="en-US" dirty="0" smtClean="0">
                <a:solidFill>
                  <a:schemeClr val="tx2"/>
                </a:solidFill>
              </a:rPr>
              <a:t> filters </a:t>
            </a:r>
            <a:r>
              <a:rPr lang="en-US" dirty="0" smtClean="0"/>
              <a:t>(now part of Autonomy)</a:t>
            </a:r>
          </a:p>
          <a:p>
            <a:pPr lvl="3"/>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00FF"/>
                </a:solidFill>
              </a:rPr>
              <a:t>Document formats supported by </a:t>
            </a:r>
            <a:r>
              <a:rPr lang="en-US" b="1" dirty="0" err="1" smtClean="0">
                <a:solidFill>
                  <a:srgbClr val="0000FF"/>
                </a:solidFill>
              </a:rPr>
              <a:t>Tika</a:t>
            </a:r>
            <a:endParaRPr lang="en-US" b="1" dirty="0">
              <a:solidFill>
                <a:srgbClr val="0000FF"/>
              </a:solidFill>
            </a:endParaRPr>
          </a:p>
        </p:txBody>
      </p:sp>
      <p:sp>
        <p:nvSpPr>
          <p:cNvPr id="3" name="Content Placeholder 2"/>
          <p:cNvSpPr>
            <a:spLocks noGrp="1"/>
          </p:cNvSpPr>
          <p:nvPr>
            <p:ph idx="1"/>
          </p:nvPr>
        </p:nvSpPr>
        <p:spPr/>
        <p:txBody>
          <a:bodyPr/>
          <a:lstStyle/>
          <a:p>
            <a:endParaRPr lang="en-US" dirty="0"/>
          </a:p>
        </p:txBody>
      </p:sp>
      <p:pic>
        <p:nvPicPr>
          <p:cNvPr id="16386" name="Picture 2"/>
          <p:cNvPicPr>
            <a:picLocks noChangeAspect="1" noChangeArrowheads="1"/>
          </p:cNvPicPr>
          <p:nvPr/>
        </p:nvPicPr>
        <p:blipFill>
          <a:blip r:embed="rId3"/>
          <a:srcRect/>
          <a:stretch>
            <a:fillRect/>
          </a:stretch>
        </p:blipFill>
        <p:spPr bwMode="auto">
          <a:xfrm>
            <a:off x="990600" y="1600200"/>
            <a:ext cx="7615466" cy="4648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FF"/>
                </a:solidFill>
              </a:rPr>
              <a:t>Highlighting query terms</a:t>
            </a:r>
            <a:endParaRPr lang="en-US" b="1" dirty="0">
              <a:solidFill>
                <a:srgbClr val="0000FF"/>
              </a:solidFill>
            </a:endParaRPr>
          </a:p>
        </p:txBody>
      </p:sp>
      <p:sp>
        <p:nvSpPr>
          <p:cNvPr id="3" name="Content Placeholder 2"/>
          <p:cNvSpPr>
            <a:spLocks noGrp="1"/>
          </p:cNvSpPr>
          <p:nvPr>
            <p:ph idx="1"/>
          </p:nvPr>
        </p:nvSpPr>
        <p:spPr/>
        <p:txBody>
          <a:bodyPr>
            <a:normAutofit fontScale="85000" lnSpcReduction="20000"/>
          </a:bodyPr>
          <a:lstStyle/>
          <a:p>
            <a:r>
              <a:rPr lang="en-US" dirty="0" smtClean="0"/>
              <a:t>Giving end users some context around hits from their searches is friendly and, more important, useful.</a:t>
            </a:r>
          </a:p>
          <a:p>
            <a:r>
              <a:rPr lang="en-US" dirty="0" smtClean="0"/>
              <a:t>Often a brief glimpse of the surrounding context of the search terms is enough to know if that result is worth investigating further</a:t>
            </a:r>
          </a:p>
          <a:p>
            <a:r>
              <a:rPr lang="en-US" dirty="0" smtClean="0"/>
              <a:t>dynamic fragmenting</a:t>
            </a:r>
          </a:p>
          <a:p>
            <a:pPr lvl="1"/>
            <a:r>
              <a:rPr lang="en-US" dirty="0" smtClean="0"/>
              <a:t>picking a few choice sentences out of a large text that best match the search query</a:t>
            </a:r>
          </a:p>
          <a:p>
            <a:r>
              <a:rPr lang="en-US" dirty="0" smtClean="0"/>
              <a:t>Static abstract or summary</a:t>
            </a:r>
          </a:p>
          <a:p>
            <a:pPr lvl="1"/>
            <a:r>
              <a:rPr lang="en-US" dirty="0" smtClean="0"/>
              <a:t>summary for each document</a:t>
            </a:r>
          </a:p>
          <a:p>
            <a:pPr lvl="1"/>
            <a:r>
              <a:rPr lang="en-US" dirty="0" smtClean="0"/>
              <a:t>gives a worse user experience because it’s static</a:t>
            </a:r>
          </a:p>
          <a:p>
            <a:r>
              <a:rPr lang="en-US" dirty="0" err="1" smtClean="0"/>
              <a:t>Lucene’s</a:t>
            </a:r>
            <a:r>
              <a:rPr lang="en-US" dirty="0" smtClean="0"/>
              <a:t> </a:t>
            </a:r>
            <a:r>
              <a:rPr lang="en-US" dirty="0" smtClean="0">
                <a:solidFill>
                  <a:schemeClr val="tx2"/>
                </a:solidFill>
              </a:rPr>
              <a:t>highlighter</a:t>
            </a:r>
            <a:r>
              <a:rPr lang="en-US" dirty="0" smtClean="0"/>
              <a:t> package helps to achieve this.</a:t>
            </a:r>
          </a:p>
          <a:p>
            <a:pPr lvl="1"/>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solidFill>
                  <a:srgbClr val="0000FF"/>
                </a:solidFill>
              </a:rPr>
              <a:t>HighLighter</a:t>
            </a:r>
            <a:r>
              <a:rPr lang="en-US" b="1" dirty="0" smtClean="0">
                <a:solidFill>
                  <a:srgbClr val="0000FF"/>
                </a:solidFill>
              </a:rPr>
              <a:t> Components</a:t>
            </a:r>
            <a:endParaRPr lang="en-US" b="1" dirty="0">
              <a:solidFill>
                <a:srgbClr val="0000FF"/>
              </a:solidFill>
            </a:endParaRPr>
          </a:p>
        </p:txBody>
      </p:sp>
      <p:sp>
        <p:nvSpPr>
          <p:cNvPr id="3" name="Content Placeholder 2"/>
          <p:cNvSpPr>
            <a:spLocks noGrp="1"/>
          </p:cNvSpPr>
          <p:nvPr>
            <p:ph idx="1"/>
          </p:nvPr>
        </p:nvSpPr>
        <p:spPr/>
        <p:txBody>
          <a:bodyPr/>
          <a:lstStyle/>
          <a:p>
            <a:endParaRPr lang="en-US" dirty="0"/>
          </a:p>
        </p:txBody>
      </p:sp>
      <p:pic>
        <p:nvPicPr>
          <p:cNvPr id="17410" name="Picture 2"/>
          <p:cNvPicPr>
            <a:picLocks noChangeAspect="1" noChangeArrowheads="1"/>
          </p:cNvPicPr>
          <p:nvPr/>
        </p:nvPicPr>
        <p:blipFill>
          <a:blip r:embed="rId3"/>
          <a:srcRect/>
          <a:stretch>
            <a:fillRect/>
          </a:stretch>
        </p:blipFill>
        <p:spPr bwMode="auto">
          <a:xfrm>
            <a:off x="3505200" y="1524000"/>
            <a:ext cx="2371725" cy="50196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FF"/>
                </a:solidFill>
              </a:rPr>
              <a:t>Spell correction</a:t>
            </a:r>
            <a:endParaRPr lang="en-US" dirty="0">
              <a:solidFill>
                <a:srgbClr val="0000FF"/>
              </a:solidFill>
            </a:endParaRPr>
          </a:p>
        </p:txBody>
      </p:sp>
      <p:sp>
        <p:nvSpPr>
          <p:cNvPr id="3" name="Content Placeholder 2"/>
          <p:cNvSpPr>
            <a:spLocks noGrp="1"/>
          </p:cNvSpPr>
          <p:nvPr>
            <p:ph idx="1"/>
          </p:nvPr>
        </p:nvSpPr>
        <p:spPr/>
        <p:txBody>
          <a:bodyPr>
            <a:normAutofit fontScale="92500" lnSpcReduction="10000"/>
          </a:bodyPr>
          <a:lstStyle/>
          <a:p>
            <a:r>
              <a:rPr lang="en-US" dirty="0" smtClean="0"/>
              <a:t>Spellchecker package tackles it</a:t>
            </a:r>
          </a:p>
          <a:p>
            <a:pPr lvl="1"/>
            <a:r>
              <a:rPr lang="en-US" dirty="0" smtClean="0"/>
              <a:t>Part of </a:t>
            </a:r>
            <a:r>
              <a:rPr lang="en-US" dirty="0" err="1" smtClean="0"/>
              <a:t>lucene</a:t>
            </a:r>
            <a:r>
              <a:rPr lang="en-US" dirty="0" smtClean="0"/>
              <a:t> sandbox</a:t>
            </a:r>
          </a:p>
          <a:p>
            <a:pPr lvl="1"/>
            <a:r>
              <a:rPr lang="en-US" dirty="0" smtClean="0"/>
              <a:t>Works with one term at a time</a:t>
            </a:r>
          </a:p>
          <a:p>
            <a:r>
              <a:rPr lang="en-US" dirty="0" smtClean="0"/>
              <a:t>Identify potential suggestions, find out score of each potential suggestion to decide whether they should be presented to the user</a:t>
            </a:r>
          </a:p>
          <a:p>
            <a:r>
              <a:rPr lang="en-US" dirty="0" smtClean="0"/>
              <a:t>Need a dictionary of terms</a:t>
            </a:r>
          </a:p>
          <a:p>
            <a:pPr lvl="1"/>
            <a:r>
              <a:rPr lang="en-US" dirty="0" smtClean="0"/>
              <a:t>Hard to find such dictionaries that will exactly match your search domain</a:t>
            </a:r>
          </a:p>
          <a:p>
            <a:pPr lvl="2"/>
            <a:r>
              <a:rPr lang="en-US" dirty="0" smtClean="0"/>
              <a:t>Solution : Derive dictionary from search index</a:t>
            </a:r>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FF"/>
                </a:solidFill>
              </a:rPr>
              <a:t>Spell correction</a:t>
            </a:r>
            <a:endParaRPr lang="en-US" dirty="0"/>
          </a:p>
        </p:txBody>
      </p:sp>
      <p:sp>
        <p:nvSpPr>
          <p:cNvPr id="3" name="Content Placeholder 2"/>
          <p:cNvSpPr>
            <a:spLocks noGrp="1"/>
          </p:cNvSpPr>
          <p:nvPr>
            <p:ph idx="1"/>
          </p:nvPr>
        </p:nvSpPr>
        <p:spPr/>
        <p:txBody>
          <a:bodyPr/>
          <a:lstStyle/>
          <a:p>
            <a:r>
              <a:rPr lang="en-US" dirty="0" smtClean="0"/>
              <a:t>Enumerating suggestions</a:t>
            </a:r>
          </a:p>
          <a:p>
            <a:pPr lvl="1"/>
            <a:r>
              <a:rPr lang="en-US" sz="2600" dirty="0" smtClean="0"/>
              <a:t>phonetic approach, such as the “sounds like” matching</a:t>
            </a:r>
          </a:p>
          <a:p>
            <a:pPr lvl="1"/>
            <a:r>
              <a:rPr lang="en-US" sz="2600" dirty="0" smtClean="0"/>
              <a:t>Another approach, which is the one used by </a:t>
            </a:r>
            <a:r>
              <a:rPr lang="en-US" sz="2600" i="1" dirty="0" smtClean="0"/>
              <a:t>spellchecker</a:t>
            </a:r>
            <a:r>
              <a:rPr lang="en-US" sz="2600" dirty="0" smtClean="0"/>
              <a:t>, is to use letter </a:t>
            </a:r>
            <a:r>
              <a:rPr lang="en-US" sz="2600" dirty="0" err="1" smtClean="0">
                <a:solidFill>
                  <a:schemeClr val="tx2"/>
                </a:solidFill>
              </a:rPr>
              <a:t>ngrams</a:t>
            </a:r>
            <a:r>
              <a:rPr lang="en-US" sz="2600" dirty="0" smtClean="0"/>
              <a:t> to identify similar words.</a:t>
            </a:r>
          </a:p>
          <a:p>
            <a:pPr lvl="1"/>
            <a:r>
              <a:rPr lang="en-US" sz="2600" dirty="0" smtClean="0"/>
              <a:t>spellchecker module handles all this </a:t>
            </a:r>
            <a:r>
              <a:rPr lang="en-US" sz="2600" dirty="0" err="1" smtClean="0"/>
              <a:t>ngram</a:t>
            </a:r>
            <a:r>
              <a:rPr lang="en-US" sz="2600" dirty="0" smtClean="0"/>
              <a:t> processing </a:t>
            </a:r>
            <a:endParaRPr lang="en-US" sz="2600" dirty="0"/>
          </a:p>
        </p:txBody>
      </p:sp>
      <p:pic>
        <p:nvPicPr>
          <p:cNvPr id="18434" name="Picture 2"/>
          <p:cNvPicPr>
            <a:picLocks noChangeAspect="1" noChangeArrowheads="1"/>
          </p:cNvPicPr>
          <p:nvPr/>
        </p:nvPicPr>
        <p:blipFill>
          <a:blip r:embed="rId3"/>
          <a:srcRect/>
          <a:stretch>
            <a:fillRect/>
          </a:stretch>
        </p:blipFill>
        <p:spPr bwMode="auto">
          <a:xfrm>
            <a:off x="1905000" y="4724400"/>
            <a:ext cx="6219825" cy="18002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FF"/>
                </a:solidFill>
              </a:rPr>
              <a:t>Synonyms from </a:t>
            </a:r>
            <a:r>
              <a:rPr lang="en-US" b="1" dirty="0" err="1" smtClean="0">
                <a:solidFill>
                  <a:srgbClr val="0000FF"/>
                </a:solidFill>
              </a:rPr>
              <a:t>WordNet</a:t>
            </a:r>
            <a:endParaRPr lang="en-US" dirty="0">
              <a:solidFill>
                <a:srgbClr val="0000FF"/>
              </a:solidFill>
            </a:endParaRPr>
          </a:p>
        </p:txBody>
      </p:sp>
      <p:sp>
        <p:nvSpPr>
          <p:cNvPr id="3" name="Content Placeholder 2"/>
          <p:cNvSpPr>
            <a:spLocks noGrp="1"/>
          </p:cNvSpPr>
          <p:nvPr>
            <p:ph idx="1"/>
          </p:nvPr>
        </p:nvSpPr>
        <p:spPr/>
        <p:txBody>
          <a:bodyPr>
            <a:normAutofit fontScale="85000" lnSpcReduction="10000"/>
          </a:bodyPr>
          <a:lstStyle/>
          <a:p>
            <a:r>
              <a:rPr lang="en-US" dirty="0" err="1" smtClean="0">
                <a:solidFill>
                  <a:schemeClr val="tx2"/>
                </a:solidFill>
              </a:rPr>
              <a:t>WordNet</a:t>
            </a:r>
            <a:r>
              <a:rPr lang="en-US" dirty="0" smtClean="0"/>
              <a:t> </a:t>
            </a:r>
          </a:p>
          <a:p>
            <a:pPr lvl="1"/>
            <a:r>
              <a:rPr lang="en-US" dirty="0" smtClean="0"/>
              <a:t> A system developed at Princeton University’s Cognitive Science Laboratory, driven by Psychology Professor George Miller, illustrates the net of synonyms</a:t>
            </a:r>
          </a:p>
          <a:p>
            <a:pPr lvl="1"/>
            <a:r>
              <a:rPr lang="en-US" dirty="0" smtClean="0"/>
              <a:t>Represents word forms that are interchangeable, both lexically and semantically</a:t>
            </a:r>
          </a:p>
          <a:p>
            <a:pPr lvl="1"/>
            <a:r>
              <a:rPr lang="en-US" dirty="0" err="1" smtClean="0"/>
              <a:t>Lucene</a:t>
            </a:r>
            <a:r>
              <a:rPr lang="en-US" dirty="0" smtClean="0"/>
              <a:t> sandbox has </a:t>
            </a:r>
            <a:r>
              <a:rPr lang="en-US" dirty="0" err="1" smtClean="0"/>
              <a:t>wordnet</a:t>
            </a:r>
            <a:r>
              <a:rPr lang="en-US" dirty="0" smtClean="0"/>
              <a:t> package (</a:t>
            </a:r>
            <a:r>
              <a:rPr lang="en-US" dirty="0" err="1" smtClean="0"/>
              <a:t>org.apache.lucene.wordnet</a:t>
            </a:r>
            <a:r>
              <a:rPr lang="en-US" dirty="0" smtClean="0"/>
              <a:t>.*)</a:t>
            </a:r>
          </a:p>
          <a:p>
            <a:pPr lvl="1"/>
            <a:r>
              <a:rPr lang="en-US" dirty="0" err="1" smtClean="0"/>
              <a:t>WordNet</a:t>
            </a:r>
            <a:r>
              <a:rPr lang="en-US" dirty="0" smtClean="0"/>
              <a:t> synonym database can be churned into a </a:t>
            </a:r>
            <a:r>
              <a:rPr lang="en-US" dirty="0" err="1" smtClean="0"/>
              <a:t>Lucene</a:t>
            </a:r>
            <a:r>
              <a:rPr lang="en-US" dirty="0" smtClean="0"/>
              <a:t> index</a:t>
            </a:r>
          </a:p>
          <a:p>
            <a:pPr lvl="2"/>
            <a:r>
              <a:rPr lang="en-US" dirty="0" smtClean="0"/>
              <a:t>This allows for rapid synonym lookup—for example, for synonym injection during indexing or querying</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FF"/>
                </a:solidFill>
              </a:rPr>
              <a:t>Spatial </a:t>
            </a:r>
            <a:r>
              <a:rPr lang="en-US" b="1" dirty="0" err="1" smtClean="0">
                <a:solidFill>
                  <a:srgbClr val="0000FF"/>
                </a:solidFill>
              </a:rPr>
              <a:t>Lucene</a:t>
            </a:r>
            <a:endParaRPr lang="en-US" dirty="0">
              <a:solidFill>
                <a:srgbClr val="0000FF"/>
              </a:solidFill>
            </a:endParaRPr>
          </a:p>
        </p:txBody>
      </p:sp>
      <p:sp>
        <p:nvSpPr>
          <p:cNvPr id="3" name="Content Placeholder 2"/>
          <p:cNvSpPr>
            <a:spLocks noGrp="1"/>
          </p:cNvSpPr>
          <p:nvPr>
            <p:ph idx="1"/>
          </p:nvPr>
        </p:nvSpPr>
        <p:spPr/>
        <p:txBody>
          <a:bodyPr>
            <a:normAutofit lnSpcReduction="10000"/>
          </a:bodyPr>
          <a:lstStyle/>
          <a:p>
            <a:r>
              <a:rPr lang="en-US" dirty="0" smtClean="0">
                <a:solidFill>
                  <a:schemeClr val="tx2"/>
                </a:solidFill>
              </a:rPr>
              <a:t>local search</a:t>
            </a:r>
            <a:endParaRPr lang="en-US" dirty="0" smtClean="0"/>
          </a:p>
          <a:p>
            <a:pPr lvl="1"/>
            <a:r>
              <a:rPr lang="en-US" dirty="0" smtClean="0"/>
              <a:t> Local search is the use of specialized search techniques that allow users to submit geographically constrained searches against a structured database of local business listings</a:t>
            </a:r>
          </a:p>
          <a:p>
            <a:pPr lvl="1"/>
            <a:r>
              <a:rPr lang="en-US" dirty="0" err="1" smtClean="0"/>
              <a:t>Lucene</a:t>
            </a:r>
            <a:r>
              <a:rPr lang="en-US" dirty="0" smtClean="0"/>
              <a:t> now contains a sandbox package to enable local search, called spatial </a:t>
            </a:r>
            <a:r>
              <a:rPr lang="en-US" dirty="0" err="1" smtClean="0"/>
              <a:t>lucene</a:t>
            </a:r>
            <a:endParaRPr lang="en-US" dirty="0" smtClean="0"/>
          </a:p>
          <a:p>
            <a:pPr lvl="1"/>
            <a:r>
              <a:rPr lang="en-US" b="1" dirty="0" smtClean="0"/>
              <a:t>Example: </a:t>
            </a:r>
            <a:r>
              <a:rPr lang="en-US" dirty="0" smtClean="0"/>
              <a:t>If you need to find 'shoe stores' that exist within 10 miles of location X, then spatial </a:t>
            </a:r>
            <a:r>
              <a:rPr lang="en-US" dirty="0" err="1" smtClean="0"/>
              <a:t>lucene</a:t>
            </a:r>
            <a:r>
              <a:rPr lang="en-US" dirty="0" smtClean="0"/>
              <a:t> will do that.</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FF"/>
                </a:solidFill>
              </a:rPr>
              <a:t>Indexing Spatial Data</a:t>
            </a:r>
            <a:endParaRPr lang="en-US" b="1" dirty="0">
              <a:solidFill>
                <a:srgbClr val="0000FF"/>
              </a:solidFill>
            </a:endParaRPr>
          </a:p>
        </p:txBody>
      </p:sp>
      <p:sp>
        <p:nvSpPr>
          <p:cNvPr id="3" name="Content Placeholder 2"/>
          <p:cNvSpPr>
            <a:spLocks noGrp="1"/>
          </p:cNvSpPr>
          <p:nvPr>
            <p:ph idx="1"/>
          </p:nvPr>
        </p:nvSpPr>
        <p:spPr>
          <a:xfrm>
            <a:off x="457200" y="1600200"/>
            <a:ext cx="8229600" cy="5257800"/>
          </a:xfrm>
        </p:spPr>
        <p:txBody>
          <a:bodyPr>
            <a:normAutofit/>
          </a:bodyPr>
          <a:lstStyle/>
          <a:p>
            <a:r>
              <a:rPr lang="en-US" sz="2400" dirty="0" smtClean="0"/>
              <a:t>To use spatial </a:t>
            </a:r>
            <a:r>
              <a:rPr lang="en-US" sz="2400" dirty="0" err="1" smtClean="0"/>
              <a:t>lucene</a:t>
            </a:r>
            <a:r>
              <a:rPr lang="en-US" sz="2400" dirty="0" smtClean="0"/>
              <a:t>, locations in the documents must be </a:t>
            </a:r>
            <a:r>
              <a:rPr lang="en-US" sz="2400" i="1" dirty="0" smtClean="0"/>
              <a:t>geo-coded</a:t>
            </a:r>
            <a:r>
              <a:rPr lang="en-US" sz="2400" dirty="0" smtClean="0"/>
              <a:t>.</a:t>
            </a:r>
          </a:p>
          <a:p>
            <a:r>
              <a:rPr lang="en-US" sz="2400" dirty="0" smtClean="0"/>
              <a:t>“13 Massachusetts Ave" or “the Louvre” must be translated into its corresponding latitude and longitude.</a:t>
            </a:r>
          </a:p>
          <a:p>
            <a:r>
              <a:rPr lang="en-US" sz="2400" dirty="0" smtClean="0"/>
              <a:t>Some methods for geo-coding are described at </a:t>
            </a:r>
            <a:r>
              <a:rPr lang="en-US" sz="2400" dirty="0" smtClean="0">
                <a:hlinkClick r:id="rId3"/>
              </a:rPr>
              <a:t>http://www.gissearch.com/geocode</a:t>
            </a:r>
            <a:r>
              <a:rPr lang="en-US" sz="2400" dirty="0" smtClean="0"/>
              <a:t>.</a:t>
            </a:r>
          </a:p>
          <a:p>
            <a:endParaRPr lang="en-US" sz="2400" dirty="0" smtClean="0"/>
          </a:p>
          <a:p>
            <a:endParaRPr lang="en-US" sz="2400" dirty="0" smtClean="0"/>
          </a:p>
          <a:p>
            <a:endParaRPr lang="en-US" sz="2400" dirty="0" smtClean="0"/>
          </a:p>
          <a:p>
            <a:endParaRPr lang="en-US" sz="2400" dirty="0" smtClean="0"/>
          </a:p>
          <a:p>
            <a:r>
              <a:rPr lang="en-US" sz="2400" b="1" u="sng" dirty="0" smtClean="0"/>
              <a:t>Reference:</a:t>
            </a:r>
            <a:r>
              <a:rPr lang="en-US" sz="2400" dirty="0" smtClean="0"/>
              <a:t> IBM Developer works article “</a:t>
            </a:r>
            <a:r>
              <a:rPr lang="en-US" sz="2400" dirty="0" smtClean="0">
                <a:hlinkClick r:id="rId4"/>
              </a:rPr>
              <a:t>Location-aware search with Apache </a:t>
            </a:r>
            <a:r>
              <a:rPr lang="en-US" sz="2400" dirty="0" err="1" smtClean="0">
                <a:hlinkClick r:id="rId4"/>
              </a:rPr>
              <a:t>Lucene</a:t>
            </a:r>
            <a:r>
              <a:rPr lang="en-US" sz="2400" dirty="0" smtClean="0">
                <a:hlinkClick r:id="rId4"/>
              </a:rPr>
              <a:t> and </a:t>
            </a:r>
            <a:r>
              <a:rPr lang="en-US" sz="2400" dirty="0" err="1" smtClean="0">
                <a:hlinkClick r:id="rId4"/>
              </a:rPr>
              <a:t>Solr</a:t>
            </a:r>
            <a:r>
              <a:rPr lang="en-US" sz="2400" dirty="0" smtClean="0"/>
              <a:t>”.</a:t>
            </a:r>
          </a:p>
          <a:p>
            <a:endParaRPr lang="en-US" sz="2400" dirty="0"/>
          </a:p>
        </p:txBody>
      </p:sp>
      <p:pic>
        <p:nvPicPr>
          <p:cNvPr id="19458" name="Picture 2"/>
          <p:cNvPicPr>
            <a:picLocks noChangeAspect="1" noChangeArrowheads="1"/>
          </p:cNvPicPr>
          <p:nvPr/>
        </p:nvPicPr>
        <p:blipFill>
          <a:blip r:embed="rId5"/>
          <a:srcRect/>
          <a:stretch>
            <a:fillRect/>
          </a:stretch>
        </p:blipFill>
        <p:spPr bwMode="auto">
          <a:xfrm>
            <a:off x="2209800" y="4114800"/>
            <a:ext cx="4343400" cy="1676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FF"/>
                </a:solidFill>
              </a:rPr>
              <a:t>Open-Source Crawlers</a:t>
            </a:r>
            <a:endParaRPr lang="en-US" b="1" dirty="0">
              <a:solidFill>
                <a:srgbClr val="0000FF"/>
              </a:solidFill>
            </a:endParaRPr>
          </a:p>
        </p:txBody>
      </p:sp>
      <p:sp>
        <p:nvSpPr>
          <p:cNvPr id="3" name="Content Placeholder 2"/>
          <p:cNvSpPr>
            <a:spLocks noGrp="1"/>
          </p:cNvSpPr>
          <p:nvPr>
            <p:ph idx="1"/>
          </p:nvPr>
        </p:nvSpPr>
        <p:spPr/>
        <p:txBody>
          <a:bodyPr>
            <a:normAutofit fontScale="92500" lnSpcReduction="20000"/>
          </a:bodyPr>
          <a:lstStyle/>
          <a:p>
            <a:r>
              <a:rPr lang="en-US" dirty="0" err="1" smtClean="0"/>
              <a:t>Nutch</a:t>
            </a:r>
            <a:r>
              <a:rPr lang="en-US" dirty="0" smtClean="0"/>
              <a:t> </a:t>
            </a:r>
            <a:r>
              <a:rPr lang="en-US" dirty="0"/>
              <a:t>has a high-scale crawler that’s suitable for discovering content by crawling Web sites.</a:t>
            </a:r>
          </a:p>
          <a:p>
            <a:r>
              <a:rPr lang="en-US" dirty="0" smtClean="0"/>
              <a:t>Grub </a:t>
            </a:r>
            <a:r>
              <a:rPr lang="en-US" dirty="0"/>
              <a:t>(http://www.grub.org), a popular open-source web crawler</a:t>
            </a:r>
          </a:p>
          <a:p>
            <a:r>
              <a:rPr lang="en-US" dirty="0" err="1" smtClean="0"/>
              <a:t>Heritrix</a:t>
            </a:r>
            <a:r>
              <a:rPr lang="en-US" dirty="0"/>
              <a:t>, the Internet Archive’s open-source crawler</a:t>
            </a:r>
          </a:p>
          <a:p>
            <a:r>
              <a:rPr lang="en-US" dirty="0" smtClean="0"/>
              <a:t>Apache </a:t>
            </a:r>
            <a:r>
              <a:rPr lang="en-US" dirty="0"/>
              <a:t>Droids project</a:t>
            </a:r>
          </a:p>
          <a:p>
            <a:r>
              <a:rPr lang="en-US" dirty="0" smtClean="0"/>
              <a:t>Aperture </a:t>
            </a:r>
            <a:r>
              <a:rPr lang="en-US" dirty="0"/>
              <a:t>(http://aperture.sourceforge.net) has support for crawling web sites, </a:t>
            </a:r>
            <a:r>
              <a:rPr lang="en-US" dirty="0" smtClean="0"/>
              <a:t>file systems </a:t>
            </a:r>
            <a:r>
              <a:rPr lang="en-US" dirty="0"/>
              <a:t>and </a:t>
            </a:r>
            <a:r>
              <a:rPr lang="en-US" dirty="0" smtClean="0"/>
              <a:t>mail boxes </a:t>
            </a:r>
            <a:r>
              <a:rPr lang="en-US" dirty="0"/>
              <a:t>and extracting and indexing text</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FF"/>
                </a:solidFill>
              </a:rPr>
              <a:t>Improving performance</a:t>
            </a:r>
            <a:endParaRPr lang="en-US" b="1" dirty="0">
              <a:solidFill>
                <a:srgbClr val="0000FF"/>
              </a:solidFill>
            </a:endParaRPr>
          </a:p>
        </p:txBody>
      </p:sp>
      <p:sp>
        <p:nvSpPr>
          <p:cNvPr id="3" name="Content Placeholder 2"/>
          <p:cNvSpPr>
            <a:spLocks noGrp="1"/>
          </p:cNvSpPr>
          <p:nvPr>
            <p:ph idx="1"/>
          </p:nvPr>
        </p:nvSpPr>
        <p:spPr/>
        <p:txBody>
          <a:bodyPr>
            <a:normAutofit fontScale="92500" lnSpcReduction="10000"/>
          </a:bodyPr>
          <a:lstStyle/>
          <a:p>
            <a:r>
              <a:rPr lang="en-US" dirty="0" smtClean="0"/>
              <a:t>Use threads for indexing</a:t>
            </a:r>
          </a:p>
          <a:p>
            <a:r>
              <a:rPr lang="en-US" dirty="0" smtClean="0"/>
              <a:t>Use threads for searching</a:t>
            </a:r>
          </a:p>
          <a:p>
            <a:r>
              <a:rPr lang="en-US" dirty="0" smtClean="0"/>
              <a:t>Disk Space Usage</a:t>
            </a:r>
          </a:p>
          <a:p>
            <a:pPr lvl="1"/>
            <a:r>
              <a:rPr lang="en-US" dirty="0" smtClean="0"/>
              <a:t>An index with only a single pure indexed, typical text field will be about 1/3rd of the total size of the original text.</a:t>
            </a:r>
          </a:p>
          <a:p>
            <a:pPr lvl="1"/>
            <a:r>
              <a:rPr lang="en-US" dirty="0" smtClean="0"/>
              <a:t>an index that has stored fields and term vectors with offsets and positions, with numerous deleted documents plus an open reader on the index, with an optimize running, can easily consume 10X the total size of the original text!</a:t>
            </a:r>
            <a:endParaRPr lang="en-US" dirty="0"/>
          </a:p>
        </p:txBody>
      </p:sp>
      <p:pic>
        <p:nvPicPr>
          <p:cNvPr id="20482" name="Picture 2"/>
          <p:cNvPicPr>
            <a:picLocks noChangeAspect="1" noChangeArrowheads="1"/>
          </p:cNvPicPr>
          <p:nvPr/>
        </p:nvPicPr>
        <p:blipFill>
          <a:blip r:embed="rId3"/>
          <a:srcRect/>
          <a:stretch>
            <a:fillRect/>
          </a:stretch>
        </p:blipFill>
        <p:spPr bwMode="auto">
          <a:xfrm>
            <a:off x="5943600" y="1066800"/>
            <a:ext cx="2971800" cy="312604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00FF"/>
                </a:solidFill>
              </a:rPr>
              <a:t>Using </a:t>
            </a:r>
            <a:r>
              <a:rPr lang="en-US" b="1" dirty="0" err="1" smtClean="0">
                <a:solidFill>
                  <a:srgbClr val="0000FF"/>
                </a:solidFill>
              </a:rPr>
              <a:t>Lucene</a:t>
            </a:r>
            <a:r>
              <a:rPr lang="en-US" b="1" dirty="0" smtClean="0">
                <a:solidFill>
                  <a:srgbClr val="0000FF"/>
                </a:solidFill>
              </a:rPr>
              <a:t> from other programming languages</a:t>
            </a:r>
            <a:endParaRPr lang="en-US" b="1" dirty="0">
              <a:solidFill>
                <a:srgbClr val="0000FF"/>
              </a:solidFill>
            </a:endParaRPr>
          </a:p>
        </p:txBody>
      </p:sp>
      <p:sp>
        <p:nvSpPr>
          <p:cNvPr id="3" name="Content Placeholder 2"/>
          <p:cNvSpPr>
            <a:spLocks noGrp="1"/>
          </p:cNvSpPr>
          <p:nvPr>
            <p:ph idx="1"/>
          </p:nvPr>
        </p:nvSpPr>
        <p:spPr>
          <a:xfrm>
            <a:off x="457200" y="1600200"/>
            <a:ext cx="8229600" cy="5257800"/>
          </a:xfrm>
        </p:spPr>
        <p:txBody>
          <a:bodyPr>
            <a:normAutofit fontScale="70000" lnSpcReduction="20000"/>
          </a:bodyPr>
          <a:lstStyle/>
          <a:p>
            <a:r>
              <a:rPr lang="en-US" sz="3500" dirty="0" err="1" smtClean="0"/>
              <a:t>Solr</a:t>
            </a:r>
            <a:endParaRPr lang="en-US" sz="3500" dirty="0" smtClean="0"/>
          </a:p>
          <a:p>
            <a:pPr lvl="1"/>
            <a:r>
              <a:rPr lang="en-US" sz="2000" dirty="0" smtClean="0"/>
              <a:t>client/server architecture exposing access from many programming languages.</a:t>
            </a:r>
          </a:p>
          <a:p>
            <a:pPr lvl="1"/>
            <a:r>
              <a:rPr lang="en-US" sz="2000" dirty="0" smtClean="0"/>
              <a:t>Translates </a:t>
            </a:r>
            <a:r>
              <a:rPr lang="en-US" sz="2000" dirty="0" err="1" smtClean="0"/>
              <a:t>Lucene’s</a:t>
            </a:r>
            <a:r>
              <a:rPr lang="en-US" sz="2000" dirty="0" smtClean="0"/>
              <a:t> Java-only API into a very friendly network protocol, it’s very easy to create clients in different programming languages that then speak this network protocol</a:t>
            </a:r>
          </a:p>
          <a:p>
            <a:pPr lvl="1"/>
            <a:r>
              <a:rPr lang="en-US" sz="2000" dirty="0" err="1" smtClean="0"/>
              <a:t>SolRuby</a:t>
            </a:r>
            <a:r>
              <a:rPr lang="en-US" sz="2000" dirty="0" smtClean="0"/>
              <a:t>, </a:t>
            </a:r>
            <a:r>
              <a:rPr lang="en-US" sz="2000" dirty="0" err="1" smtClean="0"/>
              <a:t>SolPHP</a:t>
            </a:r>
            <a:r>
              <a:rPr lang="en-US" sz="2000" dirty="0" smtClean="0"/>
              <a:t>,  </a:t>
            </a:r>
            <a:r>
              <a:rPr lang="en-US" sz="2000" dirty="0" err="1" smtClean="0"/>
              <a:t>SolPython</a:t>
            </a:r>
            <a:r>
              <a:rPr lang="en-US" sz="2000" dirty="0" smtClean="0"/>
              <a:t> , </a:t>
            </a:r>
            <a:r>
              <a:rPr lang="en-US" sz="2000" dirty="0" err="1" smtClean="0"/>
              <a:t>SolPerl</a:t>
            </a:r>
            <a:r>
              <a:rPr lang="en-US" sz="2000" dirty="0" smtClean="0"/>
              <a:t>, </a:t>
            </a:r>
            <a:r>
              <a:rPr lang="en-US" sz="2000" dirty="0" err="1" smtClean="0"/>
              <a:t>SolJSON</a:t>
            </a:r>
            <a:r>
              <a:rPr lang="en-US" sz="2000" dirty="0" smtClean="0"/>
              <a:t>, </a:t>
            </a:r>
            <a:r>
              <a:rPr lang="en-US" sz="2000" dirty="0" err="1" smtClean="0"/>
              <a:t>SolrJS</a:t>
            </a:r>
            <a:r>
              <a:rPr lang="en-US" sz="2000" dirty="0" smtClean="0"/>
              <a:t>, </a:t>
            </a:r>
            <a:r>
              <a:rPr lang="en-US" sz="2000" dirty="0" err="1" smtClean="0"/>
              <a:t>SolForrest</a:t>
            </a:r>
            <a:r>
              <a:rPr lang="en-US" sz="2000" dirty="0" smtClean="0"/>
              <a:t>, </a:t>
            </a:r>
            <a:r>
              <a:rPr lang="en-US" sz="2000" dirty="0" err="1" smtClean="0"/>
              <a:t>SolrSharp</a:t>
            </a:r>
            <a:r>
              <a:rPr lang="en-US" sz="2000" dirty="0" smtClean="0"/>
              <a:t>, </a:t>
            </a:r>
            <a:r>
              <a:rPr lang="en-US" sz="2000" dirty="0" err="1" smtClean="0"/>
              <a:t>Solrnet</a:t>
            </a:r>
            <a:r>
              <a:rPr lang="en-US" sz="2000" dirty="0" smtClean="0"/>
              <a:t>, </a:t>
            </a:r>
            <a:r>
              <a:rPr lang="en-US" sz="2000" dirty="0" err="1" smtClean="0"/>
              <a:t>SolColdFusion</a:t>
            </a:r>
            <a:endParaRPr lang="en-US" sz="2000" dirty="0" smtClean="0"/>
          </a:p>
          <a:p>
            <a:r>
              <a:rPr lang="en-US" sz="3500" dirty="0" err="1" smtClean="0"/>
              <a:t>Lucene.Net</a:t>
            </a:r>
            <a:r>
              <a:rPr lang="en-US" dirty="0" smtClean="0"/>
              <a:t> - </a:t>
            </a:r>
            <a:r>
              <a:rPr lang="en-US" sz="2000" dirty="0" err="1" smtClean="0"/>
              <a:t>Lucene.Net</a:t>
            </a:r>
            <a:r>
              <a:rPr lang="en-US" sz="2000" dirty="0" smtClean="0"/>
              <a:t> is a native port of </a:t>
            </a:r>
            <a:r>
              <a:rPr lang="en-US" sz="2000" dirty="0" err="1" smtClean="0"/>
              <a:t>Lucene</a:t>
            </a:r>
            <a:r>
              <a:rPr lang="en-US" sz="2000" dirty="0" smtClean="0"/>
              <a:t> to C#.</a:t>
            </a:r>
          </a:p>
          <a:p>
            <a:r>
              <a:rPr lang="en-US" dirty="0" err="1" smtClean="0"/>
              <a:t>Clucene</a:t>
            </a:r>
            <a:r>
              <a:rPr lang="en-US" dirty="0" smtClean="0"/>
              <a:t> (C++) - </a:t>
            </a:r>
            <a:r>
              <a:rPr lang="nl-NL" sz="2000" dirty="0" smtClean="0"/>
              <a:t>is Ben van Klinken’s open-source port of Lucene to C++</a:t>
            </a:r>
          </a:p>
          <a:p>
            <a:r>
              <a:rPr lang="en-US" dirty="0" smtClean="0"/>
              <a:t>Lucy</a:t>
            </a:r>
          </a:p>
          <a:p>
            <a:r>
              <a:rPr lang="en-US" dirty="0" err="1" smtClean="0"/>
              <a:t>PyLucene</a:t>
            </a:r>
            <a:r>
              <a:rPr lang="en-US" dirty="0" smtClean="0"/>
              <a:t> (Python)</a:t>
            </a:r>
          </a:p>
          <a:p>
            <a:r>
              <a:rPr lang="en-US" dirty="0" smtClean="0"/>
              <a:t>Ferret (Ruby) </a:t>
            </a:r>
          </a:p>
          <a:p>
            <a:r>
              <a:rPr lang="en-US" dirty="0" err="1" smtClean="0"/>
              <a:t>Zend</a:t>
            </a:r>
            <a:r>
              <a:rPr lang="en-US" dirty="0" smtClean="0"/>
              <a:t> Framework - </a:t>
            </a:r>
            <a:r>
              <a:rPr lang="en-US" sz="2300" dirty="0" smtClean="0"/>
              <a:t>full open-source object-oriented web application framework, implemented entirely in PHP 5</a:t>
            </a:r>
            <a:r>
              <a:rPr lang="en-US" dirty="0" smtClean="0"/>
              <a:t>.</a:t>
            </a:r>
          </a:p>
          <a:p>
            <a:r>
              <a:rPr lang="en-US" dirty="0" smtClean="0"/>
              <a:t>PHP Bridge - he PHP runtime can invoke methods on Java classes through the PHP Bridge.</a:t>
            </a:r>
          </a:p>
          <a:p>
            <a:r>
              <a:rPr lang="en-US" dirty="0" smtClean="0"/>
              <a:t>Refer to </a:t>
            </a:r>
            <a:r>
              <a:rPr lang="en-US" dirty="0" smtClean="0">
                <a:hlinkClick r:id="rId3"/>
              </a:rPr>
              <a:t>http://wiki.apache.org/lucene-java/LuceneImplementations</a:t>
            </a:r>
            <a:endParaRPr lang="en-US" dirty="0" smtClean="0"/>
          </a:p>
          <a:p>
            <a:endParaRPr lang="en-US" dirty="0" smtClean="0"/>
          </a:p>
          <a:p>
            <a:endParaRPr lang="en-US" dirty="0" smtClean="0"/>
          </a:p>
          <a:p>
            <a:pPr lvl="1"/>
            <a:endParaRPr lang="en-US" sz="2000"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FF"/>
                </a:solidFill>
              </a:rPr>
              <a:t>Testing and Benchmarking</a:t>
            </a:r>
            <a:endParaRPr lang="en-US" b="1" dirty="0">
              <a:solidFill>
                <a:srgbClr val="0000FF"/>
              </a:solidFill>
            </a:endParaRPr>
          </a:p>
        </p:txBody>
      </p:sp>
      <p:sp>
        <p:nvSpPr>
          <p:cNvPr id="3" name="Content Placeholder 2"/>
          <p:cNvSpPr>
            <a:spLocks noGrp="1"/>
          </p:cNvSpPr>
          <p:nvPr>
            <p:ph idx="1"/>
          </p:nvPr>
        </p:nvSpPr>
        <p:spPr/>
        <p:txBody>
          <a:bodyPr>
            <a:normAutofit fontScale="92500" lnSpcReduction="10000"/>
          </a:bodyPr>
          <a:lstStyle/>
          <a:p>
            <a:r>
              <a:rPr lang="en-US" dirty="0" smtClean="0"/>
              <a:t>Set up a simple repeatable test that allows you to measure the specific metrics you want to improve</a:t>
            </a:r>
          </a:p>
          <a:p>
            <a:r>
              <a:rPr lang="en-US" dirty="0" smtClean="0"/>
              <a:t>The test should accurately reflect your application</a:t>
            </a:r>
          </a:p>
          <a:p>
            <a:r>
              <a:rPr lang="en-US" dirty="0" smtClean="0"/>
              <a:t>Can use the framework in </a:t>
            </a:r>
            <a:r>
              <a:rPr lang="en-US" i="1" dirty="0" err="1" smtClean="0"/>
              <a:t>contrib</a:t>
            </a:r>
            <a:r>
              <a:rPr lang="en-US" i="1" dirty="0" smtClean="0"/>
              <a:t>/benchmark</a:t>
            </a:r>
          </a:p>
          <a:p>
            <a:pPr lvl="1"/>
            <a:r>
              <a:rPr lang="en-US" dirty="0" smtClean="0"/>
              <a:t>An excellent tool for creating and running repeatable performance tests</a:t>
            </a:r>
          </a:p>
          <a:p>
            <a:pPr lvl="1"/>
            <a:r>
              <a:rPr lang="en-US" i="1" dirty="0" smtClean="0"/>
              <a:t>Has support for multiple runs of each test, changing </a:t>
            </a:r>
            <a:r>
              <a:rPr lang="en-US" i="1" dirty="0" err="1" smtClean="0"/>
              <a:t>Lucene</a:t>
            </a:r>
            <a:r>
              <a:rPr lang="en-US" i="1" dirty="0" smtClean="0"/>
              <a:t> configuration parameters, measuring metrics, and printing summary reports of the full test run.</a:t>
            </a:r>
            <a:endParaRPr lang="en-US" i="1"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FF"/>
                </a:solidFill>
              </a:rPr>
              <a:t>Evaluating search quality</a:t>
            </a:r>
            <a:endParaRPr lang="en-US" dirty="0">
              <a:solidFill>
                <a:srgbClr val="0000FF"/>
              </a:solidFill>
            </a:endParaRPr>
          </a:p>
        </p:txBody>
      </p:sp>
      <p:sp>
        <p:nvSpPr>
          <p:cNvPr id="3" name="Content Placeholder 2"/>
          <p:cNvSpPr>
            <a:spLocks noGrp="1"/>
          </p:cNvSpPr>
          <p:nvPr>
            <p:ph idx="1"/>
          </p:nvPr>
        </p:nvSpPr>
        <p:spPr/>
        <p:txBody>
          <a:bodyPr>
            <a:normAutofit fontScale="92500" lnSpcReduction="20000"/>
          </a:bodyPr>
          <a:lstStyle/>
          <a:p>
            <a:r>
              <a:rPr lang="en-US" dirty="0" smtClean="0"/>
              <a:t>Using precision and Recall</a:t>
            </a:r>
          </a:p>
          <a:p>
            <a:pPr lvl="1"/>
            <a:r>
              <a:rPr lang="en-US" dirty="0" smtClean="0"/>
              <a:t>Precision measures what subset of the documents returned for each query were relevant.</a:t>
            </a:r>
          </a:p>
          <a:p>
            <a:pPr lvl="1"/>
            <a:r>
              <a:rPr lang="en-US" dirty="0" smtClean="0"/>
              <a:t>Recall measures what percentage of the relevant documents for that query was actually returned.</a:t>
            </a:r>
          </a:p>
          <a:p>
            <a:r>
              <a:rPr lang="en-US" dirty="0" smtClean="0"/>
              <a:t>Recent additions to the benchmark framework, under the </a:t>
            </a:r>
            <a:r>
              <a:rPr lang="en-US" i="1" dirty="0" smtClean="0"/>
              <a:t>quality</a:t>
            </a:r>
            <a:r>
              <a:rPr lang="en-US" dirty="0" smtClean="0"/>
              <a:t> package, allows to measure recall and precision.</a:t>
            </a:r>
          </a:p>
          <a:p>
            <a:pPr lvl="1"/>
            <a:r>
              <a:rPr lang="en-US" dirty="0" smtClean="0"/>
              <a:t>set of queries, where each query lists the documents that are relevant to it. </a:t>
            </a:r>
          </a:p>
          <a:p>
            <a:pPr lvl="1"/>
            <a:r>
              <a:rPr lang="en-US" dirty="0" smtClean="0"/>
              <a:t>Binary: a given document from the index is either relevant or not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0000FF"/>
                </a:solidFill>
              </a:rPr>
              <a:t>Sample code</a:t>
            </a:r>
            <a:endParaRPr lang="en-US" dirty="0">
              <a:solidFill>
                <a:srgbClr val="0000FF"/>
              </a:solidFill>
            </a:endParaRPr>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3"/>
          <a:srcRect/>
          <a:stretch>
            <a:fillRect/>
          </a:stretch>
        </p:blipFill>
        <p:spPr bwMode="auto">
          <a:xfrm>
            <a:off x="685800" y="1371600"/>
            <a:ext cx="7772400" cy="5486400"/>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FF"/>
                </a:solidFill>
              </a:rPr>
              <a:t>References</a:t>
            </a:r>
            <a:endParaRPr lang="en-US" b="1" dirty="0">
              <a:solidFill>
                <a:srgbClr val="0000FF"/>
              </a:solidFill>
            </a:endParaRPr>
          </a:p>
        </p:txBody>
      </p:sp>
      <p:sp>
        <p:nvSpPr>
          <p:cNvPr id="3" name="Content Placeholder 2"/>
          <p:cNvSpPr>
            <a:spLocks noGrp="1"/>
          </p:cNvSpPr>
          <p:nvPr>
            <p:ph idx="1"/>
          </p:nvPr>
        </p:nvSpPr>
        <p:spPr/>
        <p:txBody>
          <a:bodyPr>
            <a:normAutofit fontScale="77500" lnSpcReduction="20000"/>
          </a:bodyPr>
          <a:lstStyle/>
          <a:p>
            <a:r>
              <a:rPr lang="en-US" dirty="0" smtClean="0">
                <a:hlinkClick r:id="rId3"/>
              </a:rPr>
              <a:t>http://www.wikivs.com/wiki/Lucene_vs_Sphinx</a:t>
            </a:r>
            <a:endParaRPr lang="en-US" dirty="0" smtClean="0"/>
          </a:p>
          <a:p>
            <a:r>
              <a:rPr lang="en-US" dirty="0" smtClean="0">
                <a:hlinkClick r:id="rId4"/>
              </a:rPr>
              <a:t>http://nicholaschase.com/2010/09/25/comparing-the-apache-solr-and-sphinx-search-platforms/</a:t>
            </a:r>
            <a:endParaRPr lang="en-US" dirty="0" smtClean="0"/>
          </a:p>
          <a:p>
            <a:r>
              <a:rPr lang="en-US" dirty="0" smtClean="0">
                <a:hlinkClick r:id="rId5"/>
              </a:rPr>
              <a:t>http://sphinxsearch.com/docs/2.0.4/</a:t>
            </a:r>
            <a:endParaRPr lang="en-US" dirty="0" smtClean="0"/>
          </a:p>
          <a:p>
            <a:r>
              <a:rPr lang="en-US" dirty="0" smtClean="0">
                <a:hlinkClick r:id="rId6"/>
              </a:rPr>
              <a:t>http://www.lucenetutorial.com/lucene-in-5-minutes.html</a:t>
            </a:r>
            <a:endParaRPr lang="en-US" dirty="0" smtClean="0"/>
          </a:p>
          <a:p>
            <a:r>
              <a:rPr lang="en-US" dirty="0" smtClean="0">
                <a:hlinkClick r:id="rId7"/>
              </a:rPr>
              <a:t>http://www.lucenetutorial.com/lucene-query-syntax.html</a:t>
            </a:r>
            <a:endParaRPr lang="en-US" dirty="0" smtClean="0"/>
          </a:p>
          <a:p>
            <a:r>
              <a:rPr lang="en-US" dirty="0" smtClean="0">
                <a:hlinkClick r:id="rId8"/>
              </a:rPr>
              <a:t>http://www.lucenetutorial.com/basic-concepts.html</a:t>
            </a:r>
            <a:endParaRPr lang="en-US" dirty="0" smtClean="0"/>
          </a:p>
          <a:p>
            <a:r>
              <a:rPr lang="en-US" dirty="0" smtClean="0">
                <a:hlinkClick r:id="rId9"/>
              </a:rPr>
              <a:t>http://www.ibm.com/developerworks/opensource/library/os-apache-lucenesearch/index.html</a:t>
            </a:r>
            <a:endParaRPr lang="en-US" dirty="0" smtClean="0"/>
          </a:p>
          <a:p>
            <a:r>
              <a:rPr lang="en-US" dirty="0" smtClean="0">
                <a:hlinkClick r:id="rId10"/>
              </a:rPr>
              <a:t>http://www.ibm.com/developerworks/opensource/library/wa-lucene/index.html</a:t>
            </a:r>
            <a:endParaRPr lang="en-US" dirty="0" smtClean="0"/>
          </a:p>
          <a:p>
            <a:r>
              <a:rPr lang="en-US" dirty="0" smtClean="0"/>
              <a:t>Manning </a:t>
            </a:r>
            <a:r>
              <a:rPr lang="en-US" dirty="0" err="1" smtClean="0"/>
              <a:t>Lucene</a:t>
            </a:r>
            <a:r>
              <a:rPr lang="en-US" dirty="0" smtClean="0"/>
              <a:t> in Action, 2</a:t>
            </a:r>
            <a:r>
              <a:rPr lang="en-US" baseline="30000" dirty="0" smtClean="0"/>
              <a:t>nd</a:t>
            </a:r>
            <a:r>
              <a:rPr lang="en-US" dirty="0" smtClean="0"/>
              <a:t> Edition	</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solidFill>
                  <a:srgbClr val="0000FF"/>
                </a:solidFill>
              </a:rPr>
              <a:t>Lucene</a:t>
            </a:r>
            <a:r>
              <a:rPr lang="en-US" b="1" dirty="0" smtClean="0">
                <a:solidFill>
                  <a:srgbClr val="0000FF"/>
                </a:solidFill>
              </a:rPr>
              <a:t> Documents</a:t>
            </a:r>
            <a:endParaRPr lang="en-US" b="1" dirty="0">
              <a:solidFill>
                <a:srgbClr val="0000FF"/>
              </a:solidFill>
            </a:endParaRPr>
          </a:p>
        </p:txBody>
      </p:sp>
      <p:sp>
        <p:nvSpPr>
          <p:cNvPr id="3" name="Content Placeholder 2"/>
          <p:cNvSpPr>
            <a:spLocks noGrp="1"/>
          </p:cNvSpPr>
          <p:nvPr>
            <p:ph idx="1"/>
          </p:nvPr>
        </p:nvSpPr>
        <p:spPr>
          <a:xfrm>
            <a:off x="457200" y="1600200"/>
            <a:ext cx="8229600" cy="4724400"/>
          </a:xfrm>
        </p:spPr>
        <p:txBody>
          <a:bodyPr>
            <a:normAutofit fontScale="85000" lnSpcReduction="10000"/>
          </a:bodyPr>
          <a:lstStyle/>
          <a:p>
            <a:r>
              <a:rPr lang="en-US" dirty="0" smtClean="0"/>
              <a:t>Typically </a:t>
            </a:r>
            <a:r>
              <a:rPr lang="en-US" dirty="0"/>
              <a:t>consists of </a:t>
            </a:r>
            <a:r>
              <a:rPr lang="en-US" dirty="0" smtClean="0"/>
              <a:t>several separately </a:t>
            </a:r>
            <a:r>
              <a:rPr lang="en-US" dirty="0"/>
              <a:t>named fields with values, for example </a:t>
            </a:r>
            <a:r>
              <a:rPr lang="en-US" i="1" dirty="0"/>
              <a:t>title, body, abstract, author, </a:t>
            </a:r>
            <a:r>
              <a:rPr lang="en-US" i="1" dirty="0" err="1"/>
              <a:t>url</a:t>
            </a:r>
            <a:r>
              <a:rPr lang="en-US" i="1" dirty="0"/>
              <a:t>, etc</a:t>
            </a:r>
            <a:r>
              <a:rPr lang="en-US" i="1" dirty="0" smtClean="0"/>
              <a:t>.</a:t>
            </a:r>
          </a:p>
          <a:p>
            <a:r>
              <a:rPr lang="en-US" dirty="0"/>
              <a:t>R</a:t>
            </a:r>
            <a:r>
              <a:rPr lang="en-US" dirty="0" smtClean="0"/>
              <a:t>un </a:t>
            </a:r>
            <a:r>
              <a:rPr lang="en-US" dirty="0"/>
              <a:t>document filters to extract text from such content, before </a:t>
            </a:r>
            <a:r>
              <a:rPr lang="en-US" dirty="0" smtClean="0"/>
              <a:t>creating the </a:t>
            </a:r>
            <a:r>
              <a:rPr lang="en-US" dirty="0"/>
              <a:t>search engine document</a:t>
            </a:r>
            <a:r>
              <a:rPr lang="en-US" dirty="0" smtClean="0"/>
              <a:t>.</a:t>
            </a:r>
          </a:p>
          <a:p>
            <a:r>
              <a:rPr lang="en-US" dirty="0"/>
              <a:t>I</a:t>
            </a:r>
            <a:r>
              <a:rPr lang="en-US" dirty="0" smtClean="0"/>
              <a:t>nject </a:t>
            </a:r>
            <a:r>
              <a:rPr lang="en-US" dirty="0"/>
              <a:t>boosts to individual documents and </a:t>
            </a:r>
            <a:r>
              <a:rPr lang="en-US" dirty="0" smtClean="0"/>
              <a:t>fields that </a:t>
            </a:r>
            <a:r>
              <a:rPr lang="en-US" dirty="0"/>
              <a:t>are deemed more or less important</a:t>
            </a:r>
            <a:r>
              <a:rPr lang="en-US" dirty="0" smtClean="0"/>
              <a:t>.</a:t>
            </a:r>
          </a:p>
          <a:p>
            <a:r>
              <a:rPr lang="en-US" b="1" u="sng" dirty="0" smtClean="0"/>
              <a:t>Note:</a:t>
            </a:r>
            <a:r>
              <a:rPr lang="en-US" b="1" dirty="0" smtClean="0"/>
              <a:t> </a:t>
            </a:r>
            <a:r>
              <a:rPr lang="en-US" dirty="0" err="1" smtClean="0"/>
              <a:t>Lucene</a:t>
            </a:r>
            <a:r>
              <a:rPr lang="en-US" dirty="0" smtClean="0"/>
              <a:t> </a:t>
            </a:r>
            <a:r>
              <a:rPr lang="en-US" i="1" dirty="0"/>
              <a:t>does not</a:t>
            </a:r>
            <a:r>
              <a:rPr lang="en-US" dirty="0"/>
              <a:t> provide any document </a:t>
            </a:r>
            <a:r>
              <a:rPr lang="en-US" dirty="0" smtClean="0"/>
              <a:t>filters, although </a:t>
            </a:r>
            <a:r>
              <a:rPr lang="en-US" dirty="0" err="1"/>
              <a:t>Lucene</a:t>
            </a:r>
            <a:r>
              <a:rPr lang="en-US" dirty="0"/>
              <a:t> has a sister project at Apache, </a:t>
            </a:r>
            <a:r>
              <a:rPr lang="en-US" b="1" dirty="0" err="1"/>
              <a:t>Tika</a:t>
            </a:r>
            <a:r>
              <a:rPr lang="en-US" dirty="0"/>
              <a:t>, which handles document filtering very well.</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00FF"/>
                </a:solidFill>
              </a:rPr>
              <a:t>Stemmer, Spell checker &amp; Highlighter</a:t>
            </a:r>
            <a:endParaRPr lang="en-US" b="1" dirty="0">
              <a:solidFill>
                <a:srgbClr val="0000FF"/>
              </a:solidFill>
            </a:endParaRPr>
          </a:p>
        </p:txBody>
      </p:sp>
      <p:sp>
        <p:nvSpPr>
          <p:cNvPr id="3" name="Content Placeholder 2"/>
          <p:cNvSpPr>
            <a:spLocks noGrp="1"/>
          </p:cNvSpPr>
          <p:nvPr>
            <p:ph idx="1"/>
          </p:nvPr>
        </p:nvSpPr>
        <p:spPr/>
        <p:txBody>
          <a:bodyPr>
            <a:normAutofit fontScale="85000" lnSpcReduction="10000"/>
          </a:bodyPr>
          <a:lstStyle/>
          <a:p>
            <a:r>
              <a:rPr lang="en-US" dirty="0" smtClean="0"/>
              <a:t>Users can design and customize the indexing process </a:t>
            </a:r>
          </a:p>
          <a:p>
            <a:r>
              <a:rPr lang="en-US" dirty="0" smtClean="0"/>
              <a:t>Often a stemmer</a:t>
            </a:r>
            <a:r>
              <a:rPr lang="en-US" dirty="0"/>
              <a:t>, such as</a:t>
            </a:r>
            <a:r>
              <a:rPr lang="en-US" b="1" dirty="0"/>
              <a:t> Dr Martin Porter’s Snowball stemmer</a:t>
            </a:r>
            <a:r>
              <a:rPr lang="en-US" dirty="0"/>
              <a:t> </a:t>
            </a:r>
            <a:r>
              <a:rPr lang="en-US" dirty="0" smtClean="0"/>
              <a:t>is </a:t>
            </a:r>
            <a:r>
              <a:rPr lang="en-US" dirty="0"/>
              <a:t>used to derive </a:t>
            </a:r>
            <a:r>
              <a:rPr lang="en-US" dirty="0" smtClean="0"/>
              <a:t>roots from </a:t>
            </a:r>
            <a:r>
              <a:rPr lang="en-US" dirty="0"/>
              <a:t>words (for example runs, running, run all map to “run</a:t>
            </a:r>
            <a:r>
              <a:rPr lang="en-US" dirty="0" smtClean="0"/>
              <a:t>”).</a:t>
            </a:r>
          </a:p>
          <a:p>
            <a:r>
              <a:rPr lang="en-US" dirty="0" smtClean="0"/>
              <a:t>Spell Checking</a:t>
            </a:r>
          </a:p>
          <a:p>
            <a:pPr lvl="1"/>
            <a:r>
              <a:rPr lang="en-US" dirty="0" err="1" smtClean="0"/>
              <a:t>Lucene</a:t>
            </a:r>
            <a:r>
              <a:rPr lang="en-US" dirty="0" smtClean="0"/>
              <a:t> has a </a:t>
            </a:r>
            <a:r>
              <a:rPr lang="en-US" b="1" dirty="0" smtClean="0"/>
              <a:t>spellchecker </a:t>
            </a:r>
            <a:r>
              <a:rPr lang="en-US" dirty="0" smtClean="0"/>
              <a:t>component</a:t>
            </a:r>
            <a:endParaRPr lang="en-US" b="1" dirty="0" smtClean="0"/>
          </a:p>
          <a:p>
            <a:r>
              <a:rPr lang="en-US" dirty="0" smtClean="0"/>
              <a:t>Providing dynamic excerpts (sometimes called summaries) with hit highlighting is also important</a:t>
            </a:r>
          </a:p>
          <a:p>
            <a:pPr lvl="1"/>
            <a:r>
              <a:rPr lang="en-US" dirty="0" smtClean="0"/>
              <a:t> </a:t>
            </a:r>
            <a:r>
              <a:rPr lang="en-US" dirty="0" err="1" smtClean="0"/>
              <a:t>Lucene</a:t>
            </a:r>
            <a:r>
              <a:rPr lang="en-US" dirty="0" smtClean="0"/>
              <a:t> has a </a:t>
            </a:r>
            <a:r>
              <a:rPr lang="en-US" b="1" dirty="0" smtClean="0"/>
              <a:t>highlighter </a:t>
            </a:r>
            <a:r>
              <a:rPr lang="en-US" dirty="0" smtClean="0"/>
              <a:t>package, for producing dynamic summaries and highlighting hits.</a:t>
            </a:r>
            <a:endParaRPr lang="en-US" b="1"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FF"/>
                </a:solidFill>
              </a:rPr>
              <a:t>DOCUMENT ANALYSIS</a:t>
            </a:r>
            <a:endParaRPr lang="en-US" b="1" dirty="0">
              <a:solidFill>
                <a:srgbClr val="0000FF"/>
              </a:solidFill>
            </a:endParaRPr>
          </a:p>
        </p:txBody>
      </p:sp>
      <p:sp>
        <p:nvSpPr>
          <p:cNvPr id="3" name="Content Placeholder 2"/>
          <p:cNvSpPr>
            <a:spLocks noGrp="1"/>
          </p:cNvSpPr>
          <p:nvPr>
            <p:ph idx="1"/>
          </p:nvPr>
        </p:nvSpPr>
        <p:spPr>
          <a:xfrm>
            <a:off x="457200" y="1600200"/>
            <a:ext cx="8229600" cy="4800600"/>
          </a:xfrm>
        </p:spPr>
        <p:txBody>
          <a:bodyPr>
            <a:normAutofit fontScale="77500" lnSpcReduction="20000"/>
          </a:bodyPr>
          <a:lstStyle/>
          <a:p>
            <a:r>
              <a:rPr lang="en-US" dirty="0" smtClean="0"/>
              <a:t>converting raw text into terms</a:t>
            </a:r>
          </a:p>
          <a:p>
            <a:pPr lvl="1"/>
            <a:r>
              <a:rPr lang="en-US" sz="2400" dirty="0" smtClean="0"/>
              <a:t>Terms =&gt; most fundamental indexed representation</a:t>
            </a:r>
          </a:p>
          <a:p>
            <a:r>
              <a:rPr lang="en-US" dirty="0" smtClean="0"/>
              <a:t>Analyzer</a:t>
            </a:r>
          </a:p>
          <a:p>
            <a:pPr lvl="1"/>
            <a:r>
              <a:rPr lang="en-US" sz="2400" dirty="0" smtClean="0"/>
              <a:t>Tokenizes text by performing any number of operations on it, which could include</a:t>
            </a:r>
          </a:p>
          <a:p>
            <a:pPr lvl="2"/>
            <a:r>
              <a:rPr lang="en-US" sz="2000" dirty="0" smtClean="0"/>
              <a:t>extracting words</a:t>
            </a:r>
          </a:p>
          <a:p>
            <a:pPr lvl="2"/>
            <a:r>
              <a:rPr lang="en-US" sz="2000" dirty="0" smtClean="0"/>
              <a:t>discarding punctuation</a:t>
            </a:r>
          </a:p>
          <a:p>
            <a:pPr lvl="2"/>
            <a:r>
              <a:rPr lang="en-US" sz="2000" dirty="0" smtClean="0"/>
              <a:t>removing accents from characters</a:t>
            </a:r>
          </a:p>
          <a:p>
            <a:pPr lvl="2"/>
            <a:r>
              <a:rPr lang="en-US" sz="2000" dirty="0" smtClean="0"/>
              <a:t>lowercasing (also called normalizing)</a:t>
            </a:r>
          </a:p>
          <a:p>
            <a:pPr lvl="2"/>
            <a:r>
              <a:rPr lang="en-US" sz="2000" dirty="0" smtClean="0"/>
              <a:t>removing common words</a:t>
            </a:r>
          </a:p>
          <a:p>
            <a:pPr lvl="2"/>
            <a:r>
              <a:rPr lang="en-US" sz="2000" dirty="0" smtClean="0"/>
              <a:t>reducing words to a root form (stemming) or </a:t>
            </a:r>
          </a:p>
          <a:p>
            <a:pPr lvl="2"/>
            <a:r>
              <a:rPr lang="en-US" sz="2000" dirty="0" smtClean="0"/>
              <a:t>changing words into the basic form (lemmatization)</a:t>
            </a:r>
          </a:p>
          <a:p>
            <a:pPr>
              <a:buNone/>
            </a:pPr>
            <a:r>
              <a:rPr lang="en-US" dirty="0" smtClean="0"/>
              <a:t>*Note:</a:t>
            </a:r>
          </a:p>
          <a:p>
            <a:pPr lvl="1"/>
            <a:r>
              <a:rPr lang="en-US" sz="2400" dirty="0" smtClean="0"/>
              <a:t>Choosing the right analyzer is a crucial development decision with </a:t>
            </a:r>
            <a:r>
              <a:rPr lang="en-US" sz="2400" dirty="0" err="1" smtClean="0"/>
              <a:t>Lucene</a:t>
            </a:r>
            <a:endParaRPr lang="en-US" sz="2400" dirty="0" smtClean="0"/>
          </a:p>
          <a:p>
            <a:pPr lvl="1"/>
            <a:r>
              <a:rPr lang="en-US" sz="2400" dirty="0" smtClean="0"/>
              <a:t>Language is one factor, because each has its own unique features</a:t>
            </a:r>
          </a:p>
          <a:p>
            <a:pPr lvl="1"/>
            <a:r>
              <a:rPr lang="en-US" sz="2400" dirty="0" smtClean="0"/>
              <a:t>Another factor to consider is the domain</a:t>
            </a:r>
          </a:p>
          <a:p>
            <a:pPr lvl="2"/>
            <a:endParaRPr lang="en-US" sz="2000" dirty="0" smtClean="0"/>
          </a:p>
          <a:p>
            <a:pPr lvl="2"/>
            <a:endParaRPr lang="en-US" sz="2000" dirty="0" smtClean="0"/>
          </a:p>
          <a:p>
            <a:pPr lvl="1"/>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FF"/>
                </a:solidFill>
              </a:rPr>
              <a:t>Visualizing Analyzer Effects</a:t>
            </a:r>
            <a:endParaRPr lang="en-US" b="1" dirty="0">
              <a:solidFill>
                <a:srgbClr val="0000FF"/>
              </a:solidFill>
            </a:endParaRPr>
          </a:p>
        </p:txBody>
      </p:sp>
      <p:sp>
        <p:nvSpPr>
          <p:cNvPr id="3" name="Content Placeholder 2"/>
          <p:cNvSpPr>
            <a:spLocks noGrp="1"/>
          </p:cNvSpPr>
          <p:nvPr>
            <p:ph idx="1"/>
          </p:nvPr>
        </p:nvSpPr>
        <p:spPr/>
        <p:txBody>
          <a:bodyPr/>
          <a:lstStyle/>
          <a:p>
            <a:endParaRPr lang="en-US"/>
          </a:p>
        </p:txBody>
      </p:sp>
      <p:pic>
        <p:nvPicPr>
          <p:cNvPr id="10242" name="Picture 2"/>
          <p:cNvPicPr>
            <a:picLocks noChangeAspect="1" noChangeArrowheads="1"/>
          </p:cNvPicPr>
          <p:nvPr/>
        </p:nvPicPr>
        <p:blipFill>
          <a:blip r:embed="rId3"/>
          <a:srcRect/>
          <a:stretch>
            <a:fillRect/>
          </a:stretch>
        </p:blipFill>
        <p:spPr bwMode="auto">
          <a:xfrm>
            <a:off x="1676400" y="1676400"/>
            <a:ext cx="5819215" cy="4114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8172</TotalTime>
  <Words>5545</Words>
  <Application>Microsoft Office PowerPoint</Application>
  <PresentationFormat>On-screen Show (4:3)</PresentationFormat>
  <Paragraphs>594</Paragraphs>
  <Slides>55</Slides>
  <Notes>55</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Office Theme</vt:lpstr>
      <vt:lpstr>Apache Lucene</vt:lpstr>
      <vt:lpstr>What is Lucene ?</vt:lpstr>
      <vt:lpstr>Lucene Vs Data Bases</vt:lpstr>
      <vt:lpstr>Steps Involved</vt:lpstr>
      <vt:lpstr>Open-Source Crawlers</vt:lpstr>
      <vt:lpstr>Lucene Documents</vt:lpstr>
      <vt:lpstr>Stemmer, Spell checker &amp; Highlighter</vt:lpstr>
      <vt:lpstr>DOCUMENT ANALYSIS</vt:lpstr>
      <vt:lpstr>Visualizing Analyzer Effects</vt:lpstr>
      <vt:lpstr>Analyzer building blocks provided in Lucene’s core API - Tokenizers</vt:lpstr>
      <vt:lpstr>Analyzer building blocks provided in Lucene’s core API - TokenFilters</vt:lpstr>
      <vt:lpstr>Handling Synonyms &amp; aliases</vt:lpstr>
      <vt:lpstr>Stemming analysis</vt:lpstr>
      <vt:lpstr>Language analysis issues</vt:lpstr>
      <vt:lpstr>SEARCH QUERY </vt:lpstr>
      <vt:lpstr>Data Models</vt:lpstr>
      <vt:lpstr>Searching Process</vt:lpstr>
      <vt:lpstr>Core indexing classes</vt:lpstr>
      <vt:lpstr>Core indexing classes</vt:lpstr>
      <vt:lpstr>SEARCHING</vt:lpstr>
      <vt:lpstr>Query Types</vt:lpstr>
      <vt:lpstr>Query Types</vt:lpstr>
      <vt:lpstr>Using Query Parser</vt:lpstr>
      <vt:lpstr>Lucene Indexing</vt:lpstr>
      <vt:lpstr>Lucene Indexing</vt:lpstr>
      <vt:lpstr>Adding documents to an index</vt:lpstr>
      <vt:lpstr>Remove documents from an index</vt:lpstr>
      <vt:lpstr>Updating documents in the index</vt:lpstr>
      <vt:lpstr>Field Options</vt:lpstr>
      <vt:lpstr>Term vectors</vt:lpstr>
      <vt:lpstr>Compression</vt:lpstr>
      <vt:lpstr>Understanding Lucene Scoring</vt:lpstr>
      <vt:lpstr>Factors in the Scoring Formula</vt:lpstr>
      <vt:lpstr>Working of phrase queries</vt:lpstr>
      <vt:lpstr>Working of Fuzzy queries</vt:lpstr>
      <vt:lpstr>“Sounds like” querying</vt:lpstr>
      <vt:lpstr>Filtering a search</vt:lpstr>
      <vt:lpstr>Custom scoring using function queries</vt:lpstr>
      <vt:lpstr>Searching across multiple Lucene indexes</vt:lpstr>
      <vt:lpstr>Cosine Scoring</vt:lpstr>
      <vt:lpstr>Extracting document text with Tika</vt:lpstr>
      <vt:lpstr>Document formats supported by Tika</vt:lpstr>
      <vt:lpstr>Highlighting query terms</vt:lpstr>
      <vt:lpstr>HighLighter Components</vt:lpstr>
      <vt:lpstr>Spell correction</vt:lpstr>
      <vt:lpstr>Spell correction</vt:lpstr>
      <vt:lpstr>Synonyms from WordNet</vt:lpstr>
      <vt:lpstr>Spatial Lucene</vt:lpstr>
      <vt:lpstr>Indexing Spatial Data</vt:lpstr>
      <vt:lpstr>Improving performance</vt:lpstr>
      <vt:lpstr>Using Lucene from other programming languages</vt:lpstr>
      <vt:lpstr>Testing and Benchmarking</vt:lpstr>
      <vt:lpstr>Evaluating search quality</vt:lpstr>
      <vt:lpstr>Sample code</vt:lpstr>
      <vt:lpstr>References</vt:lpstr>
    </vt:vector>
  </TitlesOfParts>
  <Company>Unilever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Lucene</dc:title>
  <dc:creator>Laxman</dc:creator>
  <cp:lastModifiedBy>Laxman</cp:lastModifiedBy>
  <cp:revision>104</cp:revision>
  <dcterms:created xsi:type="dcterms:W3CDTF">2012-03-11T01:00:08Z</dcterms:created>
  <dcterms:modified xsi:type="dcterms:W3CDTF">2012-04-04T19:13:42Z</dcterms:modified>
</cp:coreProperties>
</file>