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2" r:id="rId4"/>
    <p:sldId id="264" r:id="rId5"/>
    <p:sldId id="265" r:id="rId6"/>
    <p:sldId id="266" r:id="rId7"/>
    <p:sldId id="274" r:id="rId8"/>
    <p:sldId id="261" r:id="rId9"/>
    <p:sldId id="269" r:id="rId10"/>
    <p:sldId id="270" r:id="rId11"/>
    <p:sldId id="271" r:id="rId12"/>
    <p:sldId id="295" r:id="rId13"/>
    <p:sldId id="296" r:id="rId14"/>
    <p:sldId id="297" r:id="rId15"/>
    <p:sldId id="298" r:id="rId16"/>
    <p:sldId id="299" r:id="rId17"/>
    <p:sldId id="276" r:id="rId18"/>
    <p:sldId id="275" r:id="rId19"/>
    <p:sldId id="285" r:id="rId20"/>
    <p:sldId id="286" r:id="rId21"/>
    <p:sldId id="272" r:id="rId22"/>
    <p:sldId id="277" r:id="rId23"/>
    <p:sldId id="280" r:id="rId24"/>
    <p:sldId id="281" r:id="rId25"/>
    <p:sldId id="282" r:id="rId26"/>
    <p:sldId id="283" r:id="rId27"/>
    <p:sldId id="284" r:id="rId28"/>
    <p:sldId id="287" r:id="rId29"/>
    <p:sldId id="288" r:id="rId30"/>
    <p:sldId id="289" r:id="rId31"/>
    <p:sldId id="290" r:id="rId32"/>
    <p:sldId id="293" r:id="rId33"/>
    <p:sldId id="291" r:id="rId34"/>
    <p:sldId id="292" r:id="rId35"/>
    <p:sldId id="294" r:id="rId36"/>
    <p:sldId id="30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64F58-3B29-4A49-84B5-10329038CF7E}" type="datetimeFigureOut">
              <a:rPr lang="en-US" smtClean="0"/>
              <a:pPr/>
              <a:t>3/17/2012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A0D57-6645-414F-A828-841101AA96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hinxsearch.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wikivs.com/wiki/Lucene_vs_Sphin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sng" kern="1200" dirty="0" smtClean="0">
                <a:solidFill>
                  <a:schemeClr val="tx1"/>
                </a:solidFill>
                <a:latin typeface="+mn-lt"/>
                <a:ea typeface="+mn-ea"/>
                <a:cs typeface="+mn-cs"/>
                <a:hlinkClick r:id="rId3"/>
              </a:rPr>
              <a:t>http://sphinxsearch.com</a:t>
            </a:r>
            <a:endParaRPr lang="en-US" sz="1200" b="0" i="0" u="sng"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it’s a suite of programs running on your hardware that you use to implement and</a:t>
            </a:r>
          </a:p>
          <a:p>
            <a:r>
              <a:rPr lang="en-US" sz="1200" kern="1200" baseline="0" dirty="0" smtClean="0">
                <a:solidFill>
                  <a:schemeClr val="tx1"/>
                </a:solidFill>
                <a:latin typeface="+mn-lt"/>
                <a:ea typeface="+mn-ea"/>
                <a:cs typeface="+mn-cs"/>
              </a:rPr>
              <a:t>maintain full-text searches, similar to how you use a database server to store and</a:t>
            </a:r>
          </a:p>
          <a:p>
            <a:r>
              <a:rPr lang="en-US" sz="1200" kern="1200" baseline="0" dirty="0" smtClean="0">
                <a:solidFill>
                  <a:schemeClr val="tx1"/>
                </a:solidFill>
                <a:latin typeface="+mn-lt"/>
                <a:ea typeface="+mn-ea"/>
                <a:cs typeface="+mn-cs"/>
              </a:rPr>
              <a:t>manipulate your data.</a:t>
            </a:r>
          </a:p>
          <a:p>
            <a:r>
              <a:rPr lang="en-US" sz="1200" kern="1200" baseline="0" dirty="0" err="1" smtClean="0">
                <a:solidFill>
                  <a:schemeClr val="tx1"/>
                </a:solidFill>
                <a:latin typeface="+mn-lt"/>
                <a:ea typeface="+mn-ea"/>
                <a:cs typeface="+mn-cs"/>
              </a:rPr>
              <a:t>Developped</a:t>
            </a:r>
            <a:r>
              <a:rPr lang="en-US" sz="1200" kern="1200" baseline="0" dirty="0" smtClean="0">
                <a:solidFill>
                  <a:schemeClr val="tx1"/>
                </a:solidFill>
                <a:latin typeface="+mn-lt"/>
                <a:ea typeface="+mn-ea"/>
                <a:cs typeface="+mn-cs"/>
              </a:rPr>
              <a:t> by  </a:t>
            </a:r>
            <a:r>
              <a:rPr lang="en-US" sz="1200" b="0" i="0" kern="1200" dirty="0" smtClean="0">
                <a:solidFill>
                  <a:schemeClr val="tx1"/>
                </a:solidFill>
                <a:latin typeface="+mn-lt"/>
                <a:ea typeface="+mn-ea"/>
                <a:cs typeface="+mn-cs"/>
              </a:rPr>
              <a:t>Andrew </a:t>
            </a:r>
            <a:r>
              <a:rPr lang="en-US" sz="1200" b="0" i="0" kern="1200" dirty="0" err="1" smtClean="0">
                <a:solidFill>
                  <a:schemeClr val="tx1"/>
                </a:solidFill>
                <a:latin typeface="+mn-lt"/>
                <a:ea typeface="+mn-ea"/>
                <a:cs typeface="+mn-cs"/>
              </a:rPr>
              <a:t>Aksyonoff</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number of </a:t>
            </a:r>
            <a:r>
              <a:rPr lang="en-US" sz="1200" i="1" kern="1200" baseline="0" dirty="0" smtClean="0">
                <a:solidFill>
                  <a:schemeClr val="tx1"/>
                </a:solidFill>
                <a:latin typeface="+mn-lt"/>
                <a:ea typeface="+mn-ea"/>
                <a:cs typeface="+mn-cs"/>
              </a:rPr>
              <a:t>single-byte character</a:t>
            </a:r>
          </a:p>
          <a:p>
            <a:r>
              <a:rPr lang="en-US" sz="1200" i="1" kern="1200" baseline="0" dirty="0" smtClean="0">
                <a:solidFill>
                  <a:schemeClr val="tx1"/>
                </a:solidFill>
                <a:latin typeface="+mn-lt"/>
                <a:ea typeface="+mn-ea"/>
                <a:cs typeface="+mn-cs"/>
              </a:rPr>
              <a:t>sets (SBCS) and respective encodings that extend ASCII in the second part of a byte</a:t>
            </a:r>
          </a:p>
          <a:p>
            <a:r>
              <a:rPr lang="en-US" sz="1200" kern="1200" baseline="0" dirty="0" smtClean="0">
                <a:solidFill>
                  <a:schemeClr val="tx1"/>
                </a:solidFill>
                <a:latin typeface="+mn-lt"/>
                <a:ea typeface="+mn-ea"/>
                <a:cs typeface="+mn-cs"/>
              </a:rPr>
              <a:t>range (values 128 to 255) evolved historically</a:t>
            </a:r>
          </a:p>
          <a:p>
            <a:r>
              <a:rPr lang="en-US" sz="1200" i="1" kern="1200" baseline="0" dirty="0" smtClean="0">
                <a:solidFill>
                  <a:schemeClr val="tx1"/>
                </a:solidFill>
                <a:latin typeface="+mn-lt"/>
                <a:ea typeface="+mn-ea"/>
                <a:cs typeface="+mn-cs"/>
              </a:rPr>
              <a:t>Stop words are keywords that occur so frequently that you choose to ignore them, both</a:t>
            </a:r>
          </a:p>
          <a:p>
            <a:r>
              <a:rPr lang="en-US" sz="1200" kern="1200" baseline="0" dirty="0" smtClean="0">
                <a:solidFill>
                  <a:schemeClr val="tx1"/>
                </a:solidFill>
                <a:latin typeface="+mn-lt"/>
                <a:ea typeface="+mn-ea"/>
                <a:cs typeface="+mn-cs"/>
              </a:rPr>
              <a:t>when indexing and when searching. They are noise keywords, in a sense.</a:t>
            </a:r>
          </a:p>
          <a:p>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err="1" smtClean="0">
                <a:solidFill>
                  <a:schemeClr val="tx1"/>
                </a:solidFill>
                <a:latin typeface="+mn-lt"/>
                <a:ea typeface="+mn-ea"/>
                <a:cs typeface="+mn-cs"/>
              </a:rPr>
              <a:t>overshort</a:t>
            </a:r>
            <a:r>
              <a:rPr lang="en-US" sz="1200" i="1" kern="1200" baseline="0" dirty="0" smtClean="0">
                <a:solidFill>
                  <a:schemeClr val="tx1"/>
                </a:solidFill>
                <a:latin typeface="+mn-lt"/>
                <a:ea typeface="+mn-ea"/>
                <a:cs typeface="+mn-cs"/>
              </a:rPr>
              <a:t> words, are handled exactly like stop words—that is,</a:t>
            </a:r>
          </a:p>
          <a:p>
            <a:r>
              <a:rPr lang="en-US" sz="1200" kern="1200" baseline="0" dirty="0" smtClean="0">
                <a:solidFill>
                  <a:schemeClr val="tx1"/>
                </a:solidFill>
                <a:latin typeface="+mn-lt"/>
                <a:ea typeface="+mn-ea"/>
                <a:cs typeface="+mn-cs"/>
              </a:rPr>
              <a:t>they’re ignored.</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index structure, nowadays more of a historical than a practical</a:t>
            </a:r>
          </a:p>
          <a:p>
            <a:r>
              <a:rPr lang="en-US" dirty="0" smtClean="0"/>
              <a:t>interest, is a signature file, which keeps a bit vector of matching</a:t>
            </a:r>
          </a:p>
          <a:p>
            <a:r>
              <a:rPr lang="en-US" dirty="0" smtClean="0"/>
              <a:t>documents for every keyword. Signature files are very quick at</a:t>
            </a:r>
          </a:p>
          <a:p>
            <a:r>
              <a:rPr lang="en-US" dirty="0" smtClean="0"/>
              <a:t>answering Boolean queries with frequent keywords. However, for all</a:t>
            </a:r>
          </a:p>
          <a:p>
            <a:r>
              <a:rPr lang="en-US" dirty="0" smtClean="0"/>
              <a:t>the other types of queries, inverted files perform better</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Indexes also might carry additional per-keyword payloads such as morphological</a:t>
            </a:r>
          </a:p>
          <a:p>
            <a:r>
              <a:rPr lang="en-US" dirty="0" smtClean="0"/>
              <a:t>information. Such payloads are normally used to improve relevance ranking.</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can then examine additional, </a:t>
            </a:r>
            <a:r>
              <a:rPr lang="en-US" dirty="0" err="1" smtClean="0"/>
              <a:t>nonkeyword</a:t>
            </a:r>
            <a:r>
              <a:rPr lang="en-US" dirty="0" smtClean="0"/>
              <a:t>-based searching conditions, if any, such as a restriction by blog post year, product price range, and so forth</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It was specially designed to integrate well with SQL databases storing the data, and to be easily accessed scripting languages. However, Sphinx does not depend on nor require any specific database to function.</a:t>
            </a:r>
          </a:p>
          <a:p>
            <a:r>
              <a:rPr lang="en-US" sz="1200" b="0" i="0" kern="1200" dirty="0" smtClean="0">
                <a:solidFill>
                  <a:schemeClr val="tx1"/>
                </a:solidFill>
                <a:latin typeface="+mn-lt"/>
                <a:ea typeface="+mn-ea"/>
                <a:cs typeface="+mn-cs"/>
              </a:rPr>
              <a:t>Sphinx is an open source full text search server, designed from the ground up with performance, relevance (aka search quality), and integration simplicity in mind</a:t>
            </a:r>
          </a:p>
          <a:p>
            <a:r>
              <a:rPr lang="en-US" sz="1200" b="0" i="0" kern="1200" dirty="0" smtClean="0">
                <a:solidFill>
                  <a:schemeClr val="tx1"/>
                </a:solidFill>
                <a:latin typeface="+mn-lt"/>
                <a:ea typeface="+mn-ea"/>
                <a:cs typeface="+mn-cs"/>
              </a:rPr>
              <a:t> It's written in C++ and works on Linux (</a:t>
            </a:r>
            <a:r>
              <a:rPr lang="en-US" sz="1200" b="0" i="0" kern="1200" dirty="0" err="1" smtClean="0">
                <a:solidFill>
                  <a:schemeClr val="tx1"/>
                </a:solidFill>
                <a:latin typeface="+mn-lt"/>
                <a:ea typeface="+mn-ea"/>
                <a:cs typeface="+mn-cs"/>
              </a:rPr>
              <a:t>RedHat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Ubuntu</a:t>
            </a:r>
            <a:r>
              <a:rPr lang="en-US" sz="1200" b="0" i="0" kern="1200" dirty="0" smtClean="0">
                <a:solidFill>
                  <a:schemeClr val="tx1"/>
                </a:solidFill>
                <a:latin typeface="+mn-lt"/>
                <a:ea typeface="+mn-ea"/>
                <a:cs typeface="+mn-cs"/>
              </a:rPr>
              <a:t>, etc), Windows, </a:t>
            </a:r>
            <a:r>
              <a:rPr lang="en-US" sz="1200" b="0" i="0" kern="1200" dirty="0" err="1" smtClean="0">
                <a:solidFill>
                  <a:schemeClr val="tx1"/>
                </a:solidFill>
                <a:latin typeface="+mn-lt"/>
                <a:ea typeface="+mn-ea"/>
                <a:cs typeface="+mn-cs"/>
              </a:rPr>
              <a:t>MacOS</a:t>
            </a:r>
            <a:r>
              <a:rPr lang="en-US" sz="1200" b="0" i="0" kern="1200" dirty="0" smtClean="0">
                <a:solidFill>
                  <a:schemeClr val="tx1"/>
                </a:solidFill>
                <a:latin typeface="+mn-lt"/>
                <a:ea typeface="+mn-ea"/>
                <a:cs typeface="+mn-cs"/>
              </a:rPr>
              <a:t>, Solaris, FreeBSD, and a few other systems.</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Quorum matching operator introduces a kind of fuzzy matching. It will only match those documents that pass a given threshold of given words. The example above ("the world is a wonderful place"/3) will match all documents that have at least 3 of the 6 specified words.</a:t>
            </a:r>
          </a:p>
          <a:p>
            <a:r>
              <a:rPr lang="en-US" sz="1200" i="1" kern="1200" baseline="0" dirty="0" smtClean="0">
                <a:solidFill>
                  <a:schemeClr val="tx1"/>
                </a:solidFill>
                <a:latin typeface="+mn-lt"/>
                <a:ea typeface="+mn-ea"/>
                <a:cs typeface="+mn-cs"/>
              </a:rPr>
              <a:t>Exact form modifier (=)</a:t>
            </a:r>
          </a:p>
          <a:p>
            <a:r>
              <a:rPr lang="en-US" sz="1200" kern="1200" baseline="0" dirty="0" smtClean="0">
                <a:solidFill>
                  <a:schemeClr val="tx1"/>
                </a:solidFill>
                <a:latin typeface="+mn-lt"/>
                <a:ea typeface="+mn-ea"/>
                <a:cs typeface="+mn-cs"/>
              </a:rPr>
              <a:t>Matches if the keyword occurs in that exact form, as opposed to matching stems.</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There is no single standard one-size-fits-all way to rank any document in any scenario.</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Weighting / boosting : we boost our text weight by 0.1 for last-day articles, 0.05 for last-week articles, and 0.02 for last-month articles, it’s a weighting factor</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W is the number of keywords.</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TF(</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 term frequency, that is, the number of times the </a:t>
            </a:r>
            <a:r>
              <a:rPr lang="en-US" sz="1200" i="1" kern="1200" baseline="0" dirty="0" err="1" smtClean="0">
                <a:solidFill>
                  <a:schemeClr val="tx1"/>
                </a:solidFill>
                <a:latin typeface="+mn-lt"/>
                <a:ea typeface="+mn-ea"/>
                <a:cs typeface="+mn-cs"/>
              </a:rPr>
              <a:t>ith</a:t>
            </a:r>
            <a:r>
              <a:rPr lang="en-US" sz="1200" i="1" kern="1200" baseline="0" dirty="0" smtClean="0">
                <a:solidFill>
                  <a:schemeClr val="tx1"/>
                </a:solidFill>
                <a:latin typeface="+mn-lt"/>
                <a:ea typeface="+mn-ea"/>
                <a:cs typeface="+mn-cs"/>
              </a:rPr>
              <a:t> keyword occurred in</a:t>
            </a:r>
          </a:p>
          <a:p>
            <a:r>
              <a:rPr lang="en-US" sz="1200" kern="1200" baseline="0" dirty="0" smtClean="0">
                <a:solidFill>
                  <a:schemeClr val="tx1"/>
                </a:solidFill>
                <a:latin typeface="+mn-lt"/>
                <a:ea typeface="+mn-ea"/>
                <a:cs typeface="+mn-cs"/>
              </a:rPr>
              <a:t>the document being ranked.</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IDF(</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 inverse document frequency, that is, a normalized frequency of the </a:t>
            </a:r>
            <a:r>
              <a:rPr lang="en-US" sz="1200" i="1" kern="1200" baseline="0" dirty="0" err="1" smtClean="0">
                <a:solidFill>
                  <a:schemeClr val="tx1"/>
                </a:solidFill>
                <a:latin typeface="+mn-lt"/>
                <a:ea typeface="+mn-ea"/>
                <a:cs typeface="+mn-cs"/>
              </a:rPr>
              <a:t>ith</a:t>
            </a:r>
            <a:r>
              <a:rPr lang="en-US" sz="1200" i="1" kern="1200" baseline="0" dirty="0" smtClean="0">
                <a:solidFill>
                  <a:schemeClr val="tx1"/>
                </a:solidFill>
                <a:latin typeface="+mn-lt"/>
                <a:ea typeface="+mn-ea"/>
                <a:cs typeface="+mn-cs"/>
              </a:rPr>
              <a:t> keyword</a:t>
            </a:r>
          </a:p>
          <a:p>
            <a:r>
              <a:rPr lang="en-US" sz="1200" kern="1200" baseline="0" dirty="0" smtClean="0">
                <a:solidFill>
                  <a:schemeClr val="tx1"/>
                </a:solidFill>
                <a:latin typeface="+mn-lt"/>
                <a:ea typeface="+mn-ea"/>
                <a:cs typeface="+mn-cs"/>
              </a:rPr>
              <a:t>in our entire document collection.</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N is the number of documents in our entire collection.</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n is the number of documents that match the </a:t>
            </a:r>
            <a:r>
              <a:rPr lang="en-US" sz="1200" i="1" kern="1200" baseline="0" dirty="0" err="1" smtClean="0">
                <a:solidFill>
                  <a:schemeClr val="tx1"/>
                </a:solidFill>
                <a:latin typeface="+mn-lt"/>
                <a:ea typeface="+mn-ea"/>
                <a:cs typeface="+mn-cs"/>
              </a:rPr>
              <a:t>ith</a:t>
            </a:r>
            <a:r>
              <a:rPr lang="en-US" sz="1200" i="1" kern="1200" baseline="0" dirty="0" smtClean="0">
                <a:solidFill>
                  <a:schemeClr val="tx1"/>
                </a:solidFill>
                <a:latin typeface="+mn-lt"/>
                <a:ea typeface="+mn-ea"/>
                <a:cs typeface="+mn-cs"/>
              </a:rPr>
              <a:t> keyword.</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DL is the current document length.</a:t>
            </a:r>
          </a:p>
          <a:p>
            <a:r>
              <a:rPr lang="en-US" sz="1200"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avgDL</a:t>
            </a:r>
            <a:r>
              <a:rPr lang="en-US" sz="1200" i="1" kern="1200" baseline="0" dirty="0" smtClean="0">
                <a:solidFill>
                  <a:schemeClr val="tx1"/>
                </a:solidFill>
                <a:latin typeface="+mn-lt"/>
                <a:ea typeface="+mn-ea"/>
                <a:cs typeface="+mn-cs"/>
              </a:rPr>
              <a:t> is the average document length in our collection.</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k and b are magic constants (e.g., k = 1.2, b = 0.75).</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 : </a:t>
            </a:r>
            <a:r>
              <a:rPr lang="en-US" dirty="0" smtClean="0">
                <a:hlinkClick r:id="rId3"/>
              </a:rPr>
              <a:t>http://www.wikivs.com/wiki/Lucene_vs_Sphinx</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Database table ≈ Sphinx index</a:t>
            </a:r>
          </a:p>
          <a:p>
            <a:r>
              <a:rPr lang="en-US" sz="1200" kern="1200" baseline="0" dirty="0" smtClean="0">
                <a:solidFill>
                  <a:schemeClr val="tx1"/>
                </a:solidFill>
                <a:latin typeface="+mn-lt"/>
                <a:ea typeface="+mn-ea"/>
                <a:cs typeface="+mn-cs"/>
              </a:rPr>
              <a:t>Database rows ≈ Sphinx documents</a:t>
            </a:r>
          </a:p>
          <a:p>
            <a:r>
              <a:rPr lang="en-US" sz="1200" kern="1200" baseline="0" dirty="0" smtClean="0">
                <a:solidFill>
                  <a:schemeClr val="tx1"/>
                </a:solidFill>
                <a:latin typeface="+mn-lt"/>
                <a:ea typeface="+mn-ea"/>
                <a:cs typeface="+mn-cs"/>
              </a:rPr>
              <a:t>Database columns ≈ Sphinx fields and attributes</a:t>
            </a:r>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t>
            </a:r>
            <a:r>
              <a:rPr lang="en-US" dirty="0" smtClean="0"/>
              <a:t>combination of phrase proximity ranking and statistical ranking, </a:t>
            </a:r>
            <a:r>
              <a:rPr lang="en-US" sz="1200" b="0" i="0" kern="1200" dirty="0" smtClean="0">
                <a:solidFill>
                  <a:schemeClr val="tx1"/>
                </a:solidFill>
                <a:latin typeface="+mn-lt"/>
                <a:ea typeface="+mn-ea"/>
                <a:cs typeface="+mn-cs"/>
              </a:rPr>
              <a:t>you can choose from a number of built-in relevance functions, tweak their weights by using expressions, or develop new ones.</a:t>
            </a:r>
          </a:p>
          <a:p>
            <a:r>
              <a:rPr lang="en-US" sz="1200" b="0" i="0" kern="1200" dirty="0" smtClean="0">
                <a:solidFill>
                  <a:schemeClr val="tx1"/>
                </a:solidFill>
                <a:latin typeface="+mn-lt"/>
                <a:ea typeface="+mn-ea"/>
                <a:cs typeface="+mn-cs"/>
              </a:rPr>
              <a:t>support for SBCS and UTF-8 encodings (meaning that effectively all world's languages are supported)</a:t>
            </a:r>
          </a:p>
          <a:p>
            <a:r>
              <a:rPr lang="en-US" dirty="0" smtClean="0"/>
              <a:t>Morphology - Studies of the rules for forming admissible words, The admissible arrangement of sounds in words</a:t>
            </a:r>
          </a:p>
          <a:p>
            <a:r>
              <a:rPr lang="en-US" dirty="0" err="1" smtClean="0"/>
              <a:t>Syllabul</a:t>
            </a:r>
            <a:r>
              <a:rPr lang="en-US" dirty="0" smtClean="0"/>
              <a:t> structure , word structure, sound structure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A7A0D57-6645-414F-A828-841101AA969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A0D57-6645-414F-A828-841101AA969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is similar to SQL, where each row would correspond to a document, and each column to either a field or an attribute.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Sphinx’s point of view, the data it indexes is a set of structured documents, each of which has the same set of fields and attributes. </a:t>
            </a:r>
          </a:p>
          <a:p>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can declare the schema either in </a:t>
            </a:r>
            <a:r>
              <a:rPr lang="en-US" sz="1200" i="1" kern="1200" baseline="0" dirty="0" err="1" smtClean="0">
                <a:solidFill>
                  <a:schemeClr val="tx1"/>
                </a:solidFill>
                <a:latin typeface="+mn-lt"/>
                <a:ea typeface="+mn-ea"/>
                <a:cs typeface="+mn-cs"/>
              </a:rPr>
              <a:t>sphinx.conf</a:t>
            </a:r>
            <a:endParaRPr lang="en-US" sz="1200" i="1"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Sphinx configure script will also check for the presence of </a:t>
            </a:r>
            <a:r>
              <a:rPr lang="en-US" dirty="0" err="1" smtClean="0"/>
              <a:t>libiconv</a:t>
            </a:r>
            <a:r>
              <a:rPr lang="en-US" dirty="0" smtClean="0"/>
              <a:t>, and utilize it to handle other encodings, if available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i="1" kern="1200" baseline="0" dirty="0" smtClean="0">
                <a:solidFill>
                  <a:schemeClr val="tx1"/>
                </a:solidFill>
                <a:latin typeface="+mn-lt"/>
                <a:ea typeface="+mn-ea"/>
                <a:cs typeface="+mn-cs"/>
              </a:rPr>
              <a:t>GNU </a:t>
            </a:r>
            <a:r>
              <a:rPr lang="en-US" sz="1200" i="1" kern="1200" baseline="0" dirty="0" err="1" smtClean="0">
                <a:solidFill>
                  <a:schemeClr val="tx1"/>
                </a:solidFill>
                <a:latin typeface="+mn-lt"/>
                <a:ea typeface="+mn-ea"/>
                <a:cs typeface="+mn-cs"/>
              </a:rPr>
              <a:t>libiconv</a:t>
            </a:r>
            <a:r>
              <a:rPr lang="en-US" sz="1200" i="1" kern="1200" baseline="0" dirty="0" smtClean="0">
                <a:solidFill>
                  <a:schemeClr val="tx1"/>
                </a:solidFill>
                <a:latin typeface="+mn-lt"/>
                <a:ea typeface="+mn-ea"/>
                <a:cs typeface="+mn-cs"/>
              </a:rPr>
              <a:t> provides an implementation of the </a:t>
            </a:r>
            <a:r>
              <a:rPr lang="en-US" sz="1200" i="1" kern="1200" baseline="0" dirty="0" err="1" smtClean="0">
                <a:solidFill>
                  <a:schemeClr val="tx1"/>
                </a:solidFill>
                <a:latin typeface="+mn-lt"/>
                <a:ea typeface="+mn-ea"/>
                <a:cs typeface="+mn-cs"/>
              </a:rPr>
              <a:t>iconv</a:t>
            </a:r>
            <a:r>
              <a:rPr lang="en-US" sz="1200" i="1" kern="1200" baseline="0" dirty="0" smtClean="0">
                <a:solidFill>
                  <a:schemeClr val="tx1"/>
                </a:solidFill>
                <a:latin typeface="+mn-lt"/>
                <a:ea typeface="+mn-ea"/>
                <a:cs typeface="+mn-cs"/>
              </a:rPr>
              <a:t>() function and the </a:t>
            </a:r>
            <a:r>
              <a:rPr lang="en-US" sz="1200" i="1" kern="1200" baseline="0" dirty="0" err="1" smtClean="0">
                <a:solidFill>
                  <a:schemeClr val="tx1"/>
                </a:solidFill>
                <a:latin typeface="+mn-lt"/>
                <a:ea typeface="+mn-ea"/>
                <a:cs typeface="+mn-cs"/>
              </a:rPr>
              <a:t>iconv</a:t>
            </a:r>
            <a:r>
              <a:rPr lang="en-US" sz="1200" i="1" kern="1200" baseline="0" dirty="0" smtClean="0">
                <a:solidFill>
                  <a:schemeClr val="tx1"/>
                </a:solidFill>
                <a:latin typeface="+mn-lt"/>
                <a:ea typeface="+mn-ea"/>
                <a:cs typeface="+mn-cs"/>
              </a:rPr>
              <a:t> program for character set conversion</a:t>
            </a:r>
          </a:p>
          <a:p>
            <a:endParaRPr lang="en-US" dirty="0"/>
          </a:p>
        </p:txBody>
      </p:sp>
      <p:sp>
        <p:nvSpPr>
          <p:cNvPr id="4" name="Slide Number Placeholder 3"/>
          <p:cNvSpPr>
            <a:spLocks noGrp="1"/>
          </p:cNvSpPr>
          <p:nvPr>
            <p:ph type="sldNum" sz="quarter" idx="10"/>
          </p:nvPr>
        </p:nvSpPr>
        <p:spPr/>
        <p:txBody>
          <a:bodyPr/>
          <a:lstStyle/>
          <a:p>
            <a:fld id="{4A7A0D57-6645-414F-A828-841101AA969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17767D-B2E3-4816-A3DA-0F4A5E329C2A}"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7767D-B2E3-4816-A3DA-0F4A5E329C2A}"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7767D-B2E3-4816-A3DA-0F4A5E329C2A}"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7767D-B2E3-4816-A3DA-0F4A5E329C2A}"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7767D-B2E3-4816-A3DA-0F4A5E329C2A}"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17767D-B2E3-4816-A3DA-0F4A5E329C2A}" type="datetimeFigureOut">
              <a:rPr lang="en-US" smtClean="0"/>
              <a:pPr/>
              <a:t>3/17/2012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17767D-B2E3-4816-A3DA-0F4A5E329C2A}" type="datetimeFigureOut">
              <a:rPr lang="en-US" smtClean="0"/>
              <a:pPr/>
              <a:t>3/17/2012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7767D-B2E3-4816-A3DA-0F4A5E329C2A}" type="datetimeFigureOut">
              <a:rPr lang="en-US" smtClean="0"/>
              <a:pPr/>
              <a:t>3/17/2012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7767D-B2E3-4816-A3DA-0F4A5E329C2A}" type="datetimeFigureOut">
              <a:rPr lang="en-US" smtClean="0"/>
              <a:pPr/>
              <a:t>3/17/2012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7767D-B2E3-4816-A3DA-0F4A5E329C2A}" type="datetimeFigureOut">
              <a:rPr lang="en-US" smtClean="0"/>
              <a:pPr/>
              <a:t>3/17/2012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7767D-B2E3-4816-A3DA-0F4A5E329C2A}" type="datetimeFigureOut">
              <a:rPr lang="en-US" smtClean="0"/>
              <a:pPr/>
              <a:t>3/17/2012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889DF-9775-43D8-93B2-EEA85C1A00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7767D-B2E3-4816-A3DA-0F4A5E329C2A}" type="datetimeFigureOut">
              <a:rPr lang="en-US" smtClean="0"/>
              <a:pPr/>
              <a:t>3/17/2012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889DF-9775-43D8-93B2-EEA85C1A00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hinxsearch.com/docs/current.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justcramer.com/2008/02/24/in-depth-django-sphinx-tutorial/" TargetMode="External"/><Relationship Id="rId5" Type="http://schemas.openxmlformats.org/officeDocument/2006/relationships/hyperlink" Target="http://sphinxsearch.com/info/articles/" TargetMode="External"/><Relationship Id="rId4" Type="http://schemas.openxmlformats.org/officeDocument/2006/relationships/hyperlink" Target="http://sphinxsearch.com/info/talk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2362200" y="2590800"/>
            <a:ext cx="374431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Tokenizer</a:t>
            </a:r>
            <a:endParaRPr lang="en-US" b="1" dirty="0">
              <a:solidFill>
                <a:srgbClr val="0000FF"/>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Enter two configuration directives that drive Sphinx’s </a:t>
            </a:r>
            <a:r>
              <a:rPr lang="en-US" dirty="0" err="1" smtClean="0"/>
              <a:t>tokenizer</a:t>
            </a:r>
            <a:r>
              <a:rPr lang="en-US" dirty="0" smtClean="0"/>
              <a:t>: </a:t>
            </a:r>
            <a:r>
              <a:rPr lang="en-US" dirty="0" err="1" smtClean="0"/>
              <a:t>charset_type</a:t>
            </a:r>
            <a:r>
              <a:rPr lang="en-US" dirty="0" smtClean="0"/>
              <a:t> and </a:t>
            </a:r>
            <a:r>
              <a:rPr lang="en-US" dirty="0" err="1" smtClean="0"/>
              <a:t>charset_table</a:t>
            </a:r>
            <a:r>
              <a:rPr lang="en-US" dirty="0" smtClean="0"/>
              <a:t>. </a:t>
            </a:r>
          </a:p>
          <a:p>
            <a:pPr lvl="1"/>
            <a:r>
              <a:rPr lang="en-US" dirty="0" smtClean="0"/>
              <a:t>They are specified per-index.</a:t>
            </a:r>
          </a:p>
          <a:p>
            <a:r>
              <a:rPr lang="en-US" dirty="0" smtClean="0"/>
              <a:t>Handling Stop Words and Short Words</a:t>
            </a:r>
          </a:p>
          <a:p>
            <a:pPr lvl="1"/>
            <a:r>
              <a:rPr lang="en-US" dirty="0"/>
              <a:t>T</a:t>
            </a:r>
            <a:r>
              <a:rPr lang="en-US" dirty="0" smtClean="0"/>
              <a:t>heir frequencies affect both performance and relevance</a:t>
            </a:r>
          </a:p>
          <a:p>
            <a:pPr lvl="1"/>
            <a:r>
              <a:rPr lang="en-US" dirty="0" smtClean="0"/>
              <a:t>Removing only a few stop words can improve indexing time and index size considerably</a:t>
            </a:r>
          </a:p>
          <a:p>
            <a:pPr lvl="1"/>
            <a:r>
              <a:rPr lang="en-US" dirty="0" smtClean="0"/>
              <a:t>Sphinx lets you configure a file with a list of stop words on a per-index basis, using the </a:t>
            </a:r>
            <a:r>
              <a:rPr lang="en-US" dirty="0" err="1" smtClean="0"/>
              <a:t>stopwords</a:t>
            </a:r>
            <a:r>
              <a:rPr lang="en-US" dirty="0" smtClean="0"/>
              <a:t> directive in </a:t>
            </a:r>
            <a:r>
              <a:rPr lang="en-US" dirty="0" err="1" smtClean="0"/>
              <a:t>sphinx.conf</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Stop Words - Compression</a:t>
            </a:r>
            <a:endParaRPr lang="en-US"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762000" y="1752600"/>
            <a:ext cx="7324077" cy="304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0" y="5029200"/>
            <a:ext cx="4438650" cy="14763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4724400" y="5257800"/>
            <a:ext cx="462915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Preprocessing</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a:t>M</a:t>
            </a:r>
            <a:r>
              <a:rPr lang="en-US" dirty="0" smtClean="0"/>
              <a:t>orphology processing</a:t>
            </a:r>
          </a:p>
          <a:p>
            <a:pPr lvl="1"/>
            <a:r>
              <a:rPr lang="en-US" dirty="0" smtClean="0"/>
              <a:t>The set of all the word forms that share the same meaning is called the lexeme; the canonical word </a:t>
            </a:r>
            <a:r>
              <a:rPr lang="en-US" dirty="0" err="1" smtClean="0"/>
              <a:t>formthat</a:t>
            </a:r>
            <a:r>
              <a:rPr lang="en-US" dirty="0" smtClean="0"/>
              <a:t> the search engine uses to represent the lexeme is called the lemma. </a:t>
            </a:r>
          </a:p>
          <a:p>
            <a:pPr lvl="1"/>
            <a:r>
              <a:rPr lang="en-US" b="1" dirty="0" smtClean="0"/>
              <a:t>Examples:</a:t>
            </a:r>
          </a:p>
          <a:p>
            <a:pPr lvl="2"/>
            <a:r>
              <a:rPr lang="en-US" dirty="0" smtClean="0"/>
              <a:t>cat=&gt; cat, cats</a:t>
            </a:r>
          </a:p>
          <a:p>
            <a:pPr lvl="2"/>
            <a:r>
              <a:rPr lang="en-US" dirty="0" smtClean="0"/>
              <a:t>mouse =&gt; mouse, mice</a:t>
            </a:r>
          </a:p>
          <a:p>
            <a:pPr lvl="2"/>
            <a:r>
              <a:rPr lang="en-US" dirty="0"/>
              <a:t>g</a:t>
            </a:r>
            <a:r>
              <a:rPr lang="en-US" dirty="0" smtClean="0"/>
              <a:t>o =&gt; go, goes, went etc</a:t>
            </a:r>
          </a:p>
          <a:p>
            <a:pPr lvl="1">
              <a:buFont typeface="Wingdings" pitchFamily="2" charset="2"/>
              <a:buChar char="§"/>
            </a:pPr>
            <a:r>
              <a:rPr lang="en-US" dirty="0" smtClean="0"/>
              <a:t>lemmatization </a:t>
            </a:r>
          </a:p>
          <a:p>
            <a:pPr lvl="2">
              <a:buFont typeface="Wingdings" pitchFamily="2" charset="2"/>
              <a:buChar char="§"/>
            </a:pPr>
            <a:r>
              <a:rPr lang="en-US" dirty="0" smtClean="0"/>
              <a:t> process of converting a word to its lemma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Preprocessing</a:t>
            </a:r>
            <a:endParaRPr lang="en-US" dirty="0"/>
          </a:p>
        </p:txBody>
      </p:sp>
      <p:sp>
        <p:nvSpPr>
          <p:cNvPr id="3" name="Content Placeholder 2"/>
          <p:cNvSpPr>
            <a:spLocks noGrp="1"/>
          </p:cNvSpPr>
          <p:nvPr>
            <p:ph idx="1"/>
          </p:nvPr>
        </p:nvSpPr>
        <p:spPr/>
        <p:txBody>
          <a:bodyPr/>
          <a:lstStyle/>
          <a:p>
            <a:r>
              <a:rPr lang="en-US" dirty="0" smtClean="0"/>
              <a:t>Stemming</a:t>
            </a:r>
          </a:p>
          <a:p>
            <a:pPr lvl="1"/>
            <a:r>
              <a:rPr lang="en-US" dirty="0" smtClean="0"/>
              <a:t> does not aim to normalize a word into an exactly correct lemma. Instead, it aims to output a so-called stem, which is not even necessarily a correct word</a:t>
            </a:r>
          </a:p>
          <a:p>
            <a:pPr lvl="1"/>
            <a:r>
              <a:rPr lang="en-US" dirty="0" smtClean="0"/>
              <a:t>Uses Porter stemmer (most popular stemmer for the English language)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Index Format</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solidFill>
                  <a:schemeClr val="tx2"/>
                </a:solidFill>
              </a:rPr>
              <a:t>Inverted file format</a:t>
            </a:r>
          </a:p>
          <a:p>
            <a:pPr lvl="1"/>
            <a:r>
              <a:rPr lang="en-US" dirty="0" smtClean="0"/>
              <a:t>Consists of a dictionary of all keywords, a list of document IDs, and a list of the positions in the documents for every keyword.</a:t>
            </a:r>
          </a:p>
          <a:p>
            <a:pPr lvl="1"/>
            <a:r>
              <a:rPr lang="en-US" dirty="0"/>
              <a:t>N</a:t>
            </a:r>
            <a:r>
              <a:rPr lang="en-US" dirty="0" smtClean="0"/>
              <a:t>umber of keyword occurrences lets us compute statistical text rankings such as BM25.</a:t>
            </a:r>
          </a:p>
          <a:p>
            <a:pPr lvl="1"/>
            <a:r>
              <a:rPr lang="en-US" dirty="0" smtClean="0"/>
              <a:t>However, to implement phrase queries, proximity queries, and more advanced ranking, a word-level index is required.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Index Size and Compression</a:t>
            </a:r>
            <a:endParaRPr lang="en-US" b="1" dirty="0">
              <a:solidFill>
                <a:srgbClr val="0000FF"/>
              </a:solidFill>
            </a:endParaRP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r>
              <a:rPr lang="en-US" dirty="0" smtClean="0"/>
              <a:t>Depending on the compression scheme</a:t>
            </a:r>
          </a:p>
          <a:p>
            <a:pPr lvl="1"/>
            <a:r>
              <a:rPr lang="en-US" dirty="0" smtClean="0"/>
              <a:t>document-level indexes can be as compact as 7 to 10 % of the original text size</a:t>
            </a:r>
          </a:p>
          <a:p>
            <a:pPr lvl="1"/>
            <a:r>
              <a:rPr lang="en-US" dirty="0" smtClean="0"/>
              <a:t>word-level indexes 30 to 40 % of the text size</a:t>
            </a:r>
          </a:p>
          <a:p>
            <a:r>
              <a:rPr lang="en-US" dirty="0" smtClean="0"/>
              <a:t>In a full-text index, smaller is not necessarily better</a:t>
            </a:r>
          </a:p>
          <a:p>
            <a:pPr lvl="1"/>
            <a:r>
              <a:rPr lang="en-US" dirty="0"/>
              <a:t>M</a:t>
            </a:r>
            <a:r>
              <a:rPr lang="en-US" dirty="0" smtClean="0"/>
              <a:t>ore complex compression schemes take more CPU time to decompress, and might result in overall slower querying despite the savings in I/O traffic.</a:t>
            </a:r>
          </a:p>
          <a:p>
            <a:pPr lvl="1"/>
            <a:r>
              <a:rPr lang="en-US" dirty="0" smtClean="0"/>
              <a:t>Redundant information is sometimes useful</a:t>
            </a:r>
          </a:p>
          <a:p>
            <a:pPr lvl="2"/>
            <a:r>
              <a:rPr lang="en-US" dirty="0" smtClean="0"/>
              <a:t>Example: Bit mask</a:t>
            </a:r>
          </a:p>
          <a:p>
            <a:r>
              <a:rPr lang="en-US" dirty="0" smtClean="0"/>
              <a:t>Sphinx index format is not as compact as possible, consuming up to </a:t>
            </a:r>
            <a:r>
              <a:rPr lang="en-US" b="1" dirty="0" smtClean="0">
                <a:solidFill>
                  <a:schemeClr val="tx2"/>
                </a:solidFill>
              </a:rPr>
              <a:t>60 to 70 % </a:t>
            </a:r>
            <a:r>
              <a:rPr lang="en-US" dirty="0" smtClean="0"/>
              <a:t>of the text size, but that’s a trade-off to get better querying speed.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Handling Versatile </a:t>
            </a:r>
            <a:r>
              <a:rPr lang="en-US" b="1" dirty="0">
                <a:solidFill>
                  <a:srgbClr val="0000FF"/>
                </a:solidFill>
              </a:rPr>
              <a:t>D</a:t>
            </a:r>
            <a:r>
              <a:rPr lang="en-US" b="1" dirty="0" smtClean="0">
                <a:solidFill>
                  <a:srgbClr val="0000FF"/>
                </a:solidFill>
              </a:rPr>
              <a:t>ocument Types</a:t>
            </a:r>
            <a:endParaRPr lang="en-US" b="1" dirty="0">
              <a:solidFill>
                <a:srgbClr val="0000FF"/>
              </a:solidFill>
            </a:endParaRPr>
          </a:p>
        </p:txBody>
      </p:sp>
      <p:sp>
        <p:nvSpPr>
          <p:cNvPr id="3" name="Content Placeholder 2"/>
          <p:cNvSpPr>
            <a:spLocks noGrp="1"/>
          </p:cNvSpPr>
          <p:nvPr>
            <p:ph idx="1"/>
          </p:nvPr>
        </p:nvSpPr>
        <p:spPr/>
        <p:txBody>
          <a:bodyPr/>
          <a:lstStyle/>
          <a:p>
            <a:r>
              <a:rPr lang="en-US" dirty="0" err="1" smtClean="0"/>
              <a:t>DataBases</a:t>
            </a:r>
            <a:r>
              <a:rPr lang="en-US" dirty="0" smtClean="0"/>
              <a:t> and XML are structured</a:t>
            </a:r>
          </a:p>
          <a:p>
            <a:r>
              <a:rPr lang="en-US" dirty="0" smtClean="0"/>
              <a:t>What about DOC, PDF, MP3, and AVI files?</a:t>
            </a:r>
          </a:p>
          <a:p>
            <a:r>
              <a:rPr lang="en-US" dirty="0" smtClean="0"/>
              <a:t>Sphinx can not able to automatically identify types, extract text based on type, and index that text.</a:t>
            </a:r>
          </a:p>
          <a:p>
            <a:r>
              <a:rPr lang="en-US" dirty="0" smtClean="0"/>
              <a:t>The onus is on the application to process those file formats.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Merging Indexes</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t>Two existing indexes can be merged</a:t>
            </a:r>
          </a:p>
          <a:p>
            <a:pPr lvl="1"/>
            <a:r>
              <a:rPr lang="en-US" i="1" dirty="0" smtClean="0"/>
              <a:t>indexer --merge DSTINDEX SRCINDEX</a:t>
            </a:r>
          </a:p>
          <a:p>
            <a:pPr lvl="1"/>
            <a:r>
              <a:rPr lang="en-US" dirty="0" smtClean="0"/>
              <a:t>Merges into DSTINDEX</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Searching - Overview</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10000"/>
          </a:bodyPr>
          <a:lstStyle/>
          <a:p>
            <a:r>
              <a:rPr lang="en-US" dirty="0" smtClean="0"/>
              <a:t>Sphinx </a:t>
            </a:r>
            <a:r>
              <a:rPr lang="en-US" dirty="0" smtClean="0"/>
              <a:t>uses </a:t>
            </a:r>
            <a:r>
              <a:rPr lang="en-US" dirty="0" smtClean="0"/>
              <a:t>index to quickly look at documents that matches </a:t>
            </a:r>
            <a:r>
              <a:rPr lang="en-US" dirty="0" smtClean="0"/>
              <a:t>all/some </a:t>
            </a:r>
            <a:r>
              <a:rPr lang="en-US" dirty="0" smtClean="0"/>
              <a:t>keywords</a:t>
            </a:r>
          </a:p>
          <a:p>
            <a:r>
              <a:rPr lang="en-US" dirty="0" smtClean="0"/>
              <a:t>It can then examine additional searching conditions</a:t>
            </a:r>
          </a:p>
          <a:p>
            <a:r>
              <a:rPr lang="en-US" dirty="0" smtClean="0"/>
              <a:t>Candidates that satisfy all the search criteria, whether keywords or not, are called matches.</a:t>
            </a:r>
          </a:p>
          <a:p>
            <a:r>
              <a:rPr lang="en-US" dirty="0" smtClean="0"/>
              <a:t>Matches are then ranked, that is, Sphinx computes and attaches a certain relevance value, orders matches by that value, and returns the top N best matches to a calling application. </a:t>
            </a:r>
          </a:p>
          <a:p>
            <a:r>
              <a:rPr lang="en-US" dirty="0" smtClean="0"/>
              <a:t>Those top N most relevant matches are collectively called a result set.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Sphinx Operators</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a:t>operator OR</a:t>
            </a:r>
            <a:r>
              <a:rPr lang="en-US" dirty="0" smtClean="0"/>
              <a:t>:</a:t>
            </a:r>
          </a:p>
          <a:p>
            <a:pPr lvl="1"/>
            <a:r>
              <a:rPr lang="en-US" i="1" dirty="0" smtClean="0"/>
              <a:t>hello </a:t>
            </a:r>
            <a:r>
              <a:rPr lang="en-US" i="1" dirty="0"/>
              <a:t>| world</a:t>
            </a:r>
          </a:p>
          <a:p>
            <a:r>
              <a:rPr lang="en-US" dirty="0"/>
              <a:t>operator NOT</a:t>
            </a:r>
            <a:r>
              <a:rPr lang="en-US" dirty="0" smtClean="0"/>
              <a:t>:</a:t>
            </a:r>
          </a:p>
          <a:p>
            <a:pPr lvl="1"/>
            <a:r>
              <a:rPr lang="en-US" i="1" dirty="0" smtClean="0"/>
              <a:t>hello </a:t>
            </a:r>
            <a:r>
              <a:rPr lang="en-US" i="1" dirty="0"/>
              <a:t>-world hello !world </a:t>
            </a:r>
          </a:p>
          <a:p>
            <a:r>
              <a:rPr lang="en-US" dirty="0"/>
              <a:t>field search </a:t>
            </a:r>
            <a:r>
              <a:rPr lang="en-US" dirty="0" smtClean="0"/>
              <a:t>operator</a:t>
            </a:r>
          </a:p>
          <a:p>
            <a:pPr lvl="1"/>
            <a:r>
              <a:rPr lang="en-US" i="1" dirty="0" smtClean="0"/>
              <a:t>:@</a:t>
            </a:r>
            <a:r>
              <a:rPr lang="en-US" i="1" dirty="0"/>
              <a:t>title hello @body world</a:t>
            </a:r>
          </a:p>
          <a:p>
            <a:r>
              <a:rPr lang="en-US" dirty="0"/>
              <a:t>field position </a:t>
            </a:r>
            <a:r>
              <a:rPr lang="en-US" dirty="0" smtClean="0"/>
              <a:t>limit:</a:t>
            </a:r>
          </a:p>
          <a:p>
            <a:pPr lvl="1"/>
            <a:r>
              <a:rPr lang="en-US" i="1" dirty="0" smtClean="0"/>
              <a:t>@</a:t>
            </a:r>
            <a:r>
              <a:rPr lang="en-US" i="1" dirty="0"/>
              <a:t>body[50] hello</a:t>
            </a:r>
          </a:p>
          <a:p>
            <a:r>
              <a:rPr lang="en-US" dirty="0"/>
              <a:t>multiple-field search operator</a:t>
            </a:r>
            <a:r>
              <a:rPr lang="en-US" dirty="0" smtClean="0"/>
              <a:t>:</a:t>
            </a:r>
          </a:p>
          <a:p>
            <a:pPr lvl="1"/>
            <a:r>
              <a:rPr lang="en-US" i="1" dirty="0" smtClean="0"/>
              <a:t>@(</a:t>
            </a:r>
            <a:r>
              <a:rPr lang="en-US" i="1" dirty="0" err="1"/>
              <a:t>title,body</a:t>
            </a:r>
            <a:r>
              <a:rPr lang="en-US" i="1" dirty="0"/>
              <a:t>) hello world</a:t>
            </a:r>
          </a:p>
          <a:p>
            <a:r>
              <a:rPr lang="en-US" dirty="0"/>
              <a:t>all-field search operator</a:t>
            </a:r>
            <a:r>
              <a:rPr lang="en-US" dirty="0" smtClean="0"/>
              <a:t>:</a:t>
            </a:r>
          </a:p>
          <a:p>
            <a:pPr lvl="1"/>
            <a:r>
              <a:rPr lang="en-US" i="1" dirty="0" smtClean="0"/>
              <a:t>@* </a:t>
            </a:r>
            <a:r>
              <a:rPr lang="en-US" i="1" dirty="0"/>
              <a:t>hello</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What is Sphinx?</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 full-text search engine, written in C++</a:t>
            </a:r>
          </a:p>
          <a:p>
            <a:r>
              <a:rPr lang="en-US" dirty="0" smtClean="0"/>
              <a:t> Publicly distributed under GPL v2</a:t>
            </a:r>
          </a:p>
          <a:p>
            <a:r>
              <a:rPr lang="en-US" dirty="0" smtClean="0"/>
              <a:t>Designed </a:t>
            </a:r>
            <a:r>
              <a:rPr lang="en-US" dirty="0"/>
              <a:t>from the ground up with </a:t>
            </a:r>
            <a:r>
              <a:rPr lang="en-US" dirty="0" smtClean="0"/>
              <a:t>the </a:t>
            </a:r>
          </a:p>
          <a:p>
            <a:pPr lvl="1"/>
            <a:r>
              <a:rPr lang="en-US" dirty="0"/>
              <a:t>P</a:t>
            </a:r>
            <a:r>
              <a:rPr lang="en-US" dirty="0" smtClean="0"/>
              <a:t>erformance </a:t>
            </a:r>
          </a:p>
          <a:p>
            <a:pPr lvl="1"/>
            <a:r>
              <a:rPr lang="en-US" dirty="0"/>
              <a:t>R</a:t>
            </a:r>
            <a:r>
              <a:rPr lang="en-US" dirty="0" smtClean="0"/>
              <a:t>elevance (search </a:t>
            </a:r>
            <a:r>
              <a:rPr lang="en-US" dirty="0"/>
              <a:t>quality</a:t>
            </a:r>
            <a:r>
              <a:rPr lang="en-US" dirty="0" smtClean="0"/>
              <a:t>)</a:t>
            </a:r>
          </a:p>
          <a:p>
            <a:pPr lvl="1"/>
            <a:r>
              <a:rPr lang="en-US" dirty="0" smtClean="0"/>
              <a:t> Integration simplicity considerations</a:t>
            </a:r>
          </a:p>
          <a:p>
            <a:r>
              <a:rPr lang="en-US" dirty="0" smtClean="0"/>
              <a:t>Official native </a:t>
            </a:r>
            <a:r>
              <a:rPr lang="en-US" dirty="0" err="1" smtClean="0"/>
              <a:t>SphinxAPI</a:t>
            </a:r>
            <a:r>
              <a:rPr lang="en-US" dirty="0" smtClean="0"/>
              <a:t> implementations include PHP, Perl, Ruby, and Java</a:t>
            </a:r>
          </a:p>
          <a:p>
            <a:r>
              <a:rPr lang="en-US" dirty="0" smtClean="0"/>
              <a:t>Third party API ports and </a:t>
            </a:r>
            <a:r>
              <a:rPr lang="en-US" dirty="0" err="1" smtClean="0"/>
              <a:t>plugins</a:t>
            </a:r>
            <a:r>
              <a:rPr lang="en-US" dirty="0" smtClean="0"/>
              <a:t> exist for Perl, C#, Haskell, Ruby-on-Rails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Sphinx Operators</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smtClean="0"/>
              <a:t>phrase search operator:</a:t>
            </a:r>
          </a:p>
          <a:p>
            <a:pPr lvl="1"/>
            <a:r>
              <a:rPr lang="en-US" i="1" dirty="0" smtClean="0"/>
              <a:t>"hello world"</a:t>
            </a:r>
          </a:p>
          <a:p>
            <a:r>
              <a:rPr lang="en-US" dirty="0" smtClean="0"/>
              <a:t>proximity search operator:</a:t>
            </a:r>
          </a:p>
          <a:p>
            <a:pPr lvl="1"/>
            <a:r>
              <a:rPr lang="en-US" i="1" dirty="0" smtClean="0"/>
              <a:t>"hello world"~10</a:t>
            </a:r>
          </a:p>
          <a:p>
            <a:r>
              <a:rPr lang="en-US" dirty="0" smtClean="0"/>
              <a:t>quorum matching operator:</a:t>
            </a:r>
          </a:p>
          <a:p>
            <a:pPr lvl="1"/>
            <a:r>
              <a:rPr lang="en-US" i="1" dirty="0" smtClean="0"/>
              <a:t>"the world is a wonderful place"/3</a:t>
            </a:r>
          </a:p>
          <a:p>
            <a:r>
              <a:rPr lang="en-US" dirty="0" smtClean="0"/>
              <a:t>strict order operator (aka operator "before"):</a:t>
            </a:r>
          </a:p>
          <a:p>
            <a:pPr lvl="1"/>
            <a:r>
              <a:rPr lang="en-US" i="1" dirty="0" err="1" smtClean="0"/>
              <a:t>aaa</a:t>
            </a:r>
            <a:r>
              <a:rPr lang="en-US" i="1" dirty="0" smtClean="0"/>
              <a:t> &lt;&lt; </a:t>
            </a:r>
            <a:r>
              <a:rPr lang="en-US" i="1" dirty="0" err="1" smtClean="0"/>
              <a:t>bbb</a:t>
            </a:r>
            <a:r>
              <a:rPr lang="en-US" i="1" dirty="0" smtClean="0"/>
              <a:t> &lt;&lt; </a:t>
            </a:r>
            <a:r>
              <a:rPr lang="en-US" i="1" dirty="0" err="1" smtClean="0"/>
              <a:t>ccc</a:t>
            </a:r>
            <a:endParaRPr lang="en-US" i="1" dirty="0" smtClean="0"/>
          </a:p>
          <a:p>
            <a:r>
              <a:rPr lang="en-US" i="1" dirty="0" smtClean="0"/>
              <a:t>exact form modifier :</a:t>
            </a:r>
          </a:p>
          <a:p>
            <a:pPr lvl="1"/>
            <a:r>
              <a:rPr lang="en-US" i="1" dirty="0" smtClean="0"/>
              <a:t>raining =cats and =dogs</a:t>
            </a:r>
          </a:p>
          <a:p>
            <a:r>
              <a:rPr lang="en-US" dirty="0" smtClean="0"/>
              <a:t>field-start and field-end modifier :</a:t>
            </a:r>
          </a:p>
          <a:p>
            <a:pPr lvl="1"/>
            <a:r>
              <a:rPr lang="en-US" i="1" dirty="0" smtClean="0"/>
              <a:t>^hello world$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SEARCHING</a:t>
            </a:r>
            <a:endParaRPr lang="en-US" dirty="0">
              <a:solidFill>
                <a:srgbClr val="0000FF"/>
              </a:solidFill>
            </a:endParaRPr>
          </a:p>
        </p:txBody>
      </p:sp>
      <p:sp>
        <p:nvSpPr>
          <p:cNvPr id="3" name="Content Placeholder 2"/>
          <p:cNvSpPr>
            <a:spLocks noGrp="1"/>
          </p:cNvSpPr>
          <p:nvPr>
            <p:ph idx="1"/>
          </p:nvPr>
        </p:nvSpPr>
        <p:spPr/>
        <p:txBody>
          <a:bodyPr/>
          <a:lstStyle/>
          <a:p>
            <a:r>
              <a:rPr lang="en-US" dirty="0" smtClean="0"/>
              <a:t>Legacy Matching modes</a:t>
            </a:r>
          </a:p>
          <a:p>
            <a:pPr lvl="1"/>
            <a:r>
              <a:rPr lang="en-US" dirty="0" smtClean="0"/>
              <a:t>ALL, ANY, PHRASE, and BOOLEAN</a:t>
            </a:r>
          </a:p>
          <a:p>
            <a:pPr lvl="1"/>
            <a:r>
              <a:rPr lang="en-US" dirty="0" smtClean="0"/>
              <a:t>Ex: Setting mode in PHP</a:t>
            </a:r>
          </a:p>
          <a:p>
            <a:pPr lvl="2"/>
            <a:r>
              <a:rPr lang="en-US" dirty="0"/>
              <a:t>$client-&gt;</a:t>
            </a:r>
            <a:r>
              <a:rPr lang="en-US" dirty="0" err="1"/>
              <a:t>SetMatchMode</a:t>
            </a:r>
            <a:r>
              <a:rPr lang="en-US" dirty="0"/>
              <a:t> ( SPH_MATCH_PHRASE </a:t>
            </a:r>
            <a:r>
              <a:rPr lang="en-US" dirty="0" smtClean="0"/>
              <a:t>);</a:t>
            </a:r>
          </a:p>
          <a:p>
            <a:r>
              <a:rPr lang="en-US" dirty="0" smtClean="0"/>
              <a:t>Specifying Ranker </a:t>
            </a:r>
          </a:p>
          <a:p>
            <a:pPr lvl="1"/>
            <a:r>
              <a:rPr lang="en-US" dirty="0" err="1" smtClean="0"/>
              <a:t>SetRankingMode</a:t>
            </a:r>
            <a:r>
              <a:rPr lang="en-US" dirty="0" smtClean="0"/>
              <a:t>() API call</a:t>
            </a:r>
          </a:p>
          <a:p>
            <a:pPr lvl="1"/>
            <a:r>
              <a:rPr lang="en-US" dirty="0" smtClean="0"/>
              <a:t>OPTION ranker=XXX </a:t>
            </a:r>
            <a:r>
              <a:rPr lang="en-US" dirty="0" err="1" smtClean="0"/>
              <a:t>SphinxQL</a:t>
            </a:r>
            <a:r>
              <a:rPr lang="en-US" dirty="0" smtClean="0"/>
              <a:t> clause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P</a:t>
            </a:r>
            <a:r>
              <a:rPr lang="en-US" dirty="0" smtClean="0"/>
              <a:t>rocess of computing a so-called relevance (aka weight) for every given matched document</a:t>
            </a:r>
          </a:p>
          <a:p>
            <a:r>
              <a:rPr lang="en-US" dirty="0" smtClean="0"/>
              <a:t>Results can then be sorted based on this.</a:t>
            </a:r>
          </a:p>
          <a:p>
            <a:r>
              <a:rPr lang="en-US" dirty="0" smtClean="0"/>
              <a:t>Ranking </a:t>
            </a:r>
            <a:r>
              <a:rPr lang="en-US" dirty="0"/>
              <a:t>in Sphinx is </a:t>
            </a:r>
            <a:r>
              <a:rPr lang="en-US" dirty="0" smtClean="0"/>
              <a:t>configurable</a:t>
            </a:r>
          </a:p>
          <a:p>
            <a:r>
              <a:rPr lang="en-US" dirty="0">
                <a:solidFill>
                  <a:schemeClr val="tx2"/>
                </a:solidFill>
              </a:rPr>
              <a:t>R</a:t>
            </a:r>
            <a:r>
              <a:rPr lang="en-US" dirty="0" smtClean="0">
                <a:solidFill>
                  <a:schemeClr val="tx2"/>
                </a:solidFill>
              </a:rPr>
              <a:t>anker</a:t>
            </a:r>
            <a:r>
              <a:rPr lang="en-US" dirty="0" smtClean="0"/>
              <a:t> controls exactly how (using which specific algorithm) will Sphinx assign weights to the document</a:t>
            </a:r>
          </a:p>
          <a:p>
            <a:pPr lvl="1"/>
            <a:r>
              <a:rPr lang="en-US" dirty="0" smtClean="0"/>
              <a:t>Specifying Ranker </a:t>
            </a:r>
          </a:p>
          <a:p>
            <a:pPr lvl="2"/>
            <a:r>
              <a:rPr lang="en-US" dirty="0" err="1" smtClean="0"/>
              <a:t>SetRankingMode</a:t>
            </a:r>
            <a:r>
              <a:rPr lang="en-US" dirty="0" smtClean="0"/>
              <a:t>() API call</a:t>
            </a:r>
          </a:p>
          <a:p>
            <a:pPr lvl="2"/>
            <a:r>
              <a:rPr lang="en-US" dirty="0" smtClean="0"/>
              <a:t>OPTION ranker=XXX </a:t>
            </a:r>
            <a:r>
              <a:rPr lang="en-US" dirty="0" err="1" smtClean="0"/>
              <a:t>SphinxQL</a:t>
            </a:r>
            <a:r>
              <a:rPr lang="en-US" dirty="0" smtClean="0"/>
              <a:t> clause</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Factors influencing ranking</a:t>
            </a:r>
            <a:endParaRPr lang="en-US" dirty="0">
              <a:solidFill>
                <a:srgbClr val="0000FF"/>
              </a:solidFill>
            </a:endParaRPr>
          </a:p>
        </p:txBody>
      </p:sp>
      <p:sp>
        <p:nvSpPr>
          <p:cNvPr id="3" name="Content Placeholder 2"/>
          <p:cNvSpPr>
            <a:spLocks noGrp="1"/>
          </p:cNvSpPr>
          <p:nvPr>
            <p:ph idx="1"/>
          </p:nvPr>
        </p:nvSpPr>
        <p:spPr>
          <a:xfrm>
            <a:off x="457200" y="1600200"/>
            <a:ext cx="8229600" cy="4876800"/>
          </a:xfrm>
        </p:spPr>
        <p:txBody>
          <a:bodyPr>
            <a:noAutofit/>
          </a:bodyPr>
          <a:lstStyle/>
          <a:p>
            <a:r>
              <a:rPr lang="en-US" sz="2400" dirty="0" smtClean="0"/>
              <a:t>How many times did our keywords occur within the matched document?</a:t>
            </a:r>
          </a:p>
          <a:p>
            <a:r>
              <a:rPr lang="en-US" sz="2400" dirty="0" smtClean="0"/>
              <a:t>How many times were they repeated in the query?</a:t>
            </a:r>
          </a:p>
          <a:p>
            <a:r>
              <a:rPr lang="en-US" sz="2400" dirty="0" smtClean="0"/>
              <a:t>How frequently does every keyword occur in the entire document collection?</a:t>
            </a:r>
          </a:p>
          <a:p>
            <a:r>
              <a:rPr lang="en-US" sz="2400" dirty="0" smtClean="0"/>
              <a:t>Do the keywords occur in the document in exactly the same order as they occur in the query? If not, are they at least close to each other, or are they scattered all around the document?</a:t>
            </a:r>
          </a:p>
          <a:p>
            <a:r>
              <a:rPr lang="en-US" sz="2400" dirty="0" smtClean="0"/>
              <a:t>Where do they occur: in the title field, or in the main content field, near the beginning, or near the end?</a:t>
            </a:r>
          </a:p>
          <a:p>
            <a:r>
              <a:rPr lang="en-US" sz="2400" dirty="0" smtClean="0"/>
              <a:t>Did we match the query keyword form exactly, or is it a stemmed match?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BM25 Ranking Algorithm</a:t>
            </a:r>
            <a:endParaRPr lang="en-US" dirty="0">
              <a:solidFill>
                <a:srgbClr val="0000FF"/>
              </a:solidFill>
            </a:endParaRPr>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sz="2400" dirty="0" smtClean="0"/>
              <a:t>Also called as </a:t>
            </a:r>
            <a:r>
              <a:rPr lang="en-US" sz="2400" i="1" dirty="0" smtClean="0"/>
              <a:t>Okapi BM25</a:t>
            </a:r>
          </a:p>
          <a:p>
            <a:r>
              <a:rPr lang="en-US" sz="2400" dirty="0" smtClean="0"/>
              <a:t>It was developed back in the early 1980s, but is still in wide use.</a:t>
            </a:r>
          </a:p>
          <a:p>
            <a:r>
              <a:rPr lang="en-US" sz="2400" b="1" u="sng" dirty="0" smtClean="0"/>
              <a:t>Key Idea:</a:t>
            </a:r>
            <a:r>
              <a:rPr lang="en-US" sz="2400" dirty="0" smtClean="0"/>
              <a:t> Rank documents higher if they have rare keywords and if they have many occurrences of a keyword.</a:t>
            </a:r>
          </a:p>
          <a:p>
            <a:endParaRPr lang="en-US" sz="2400" dirty="0"/>
          </a:p>
          <a:p>
            <a:endParaRPr lang="en-US" sz="2400" dirty="0" smtClean="0"/>
          </a:p>
          <a:p>
            <a:endParaRPr lang="en-US" sz="2400" dirty="0"/>
          </a:p>
          <a:p>
            <a:endParaRPr lang="en-US" sz="2400" dirty="0" smtClean="0"/>
          </a:p>
          <a:p>
            <a:r>
              <a:rPr lang="en-US" sz="2400" dirty="0"/>
              <a:t>D</a:t>
            </a:r>
            <a:r>
              <a:rPr lang="en-US" sz="2400" dirty="0" smtClean="0"/>
              <a:t>e facto standard ranking function that is both a good foundation and a good reference</a:t>
            </a:r>
          </a:p>
          <a:p>
            <a:r>
              <a:rPr lang="en-US" sz="2600" b="1" u="sng" dirty="0" smtClean="0"/>
              <a:t>Drawback:</a:t>
            </a:r>
            <a:r>
              <a:rPr lang="en-US" sz="2600" dirty="0" smtClean="0"/>
              <a:t> </a:t>
            </a:r>
          </a:p>
          <a:p>
            <a:pPr lvl="1"/>
            <a:r>
              <a:rPr lang="en-US" sz="1600" dirty="0"/>
              <a:t>I</a:t>
            </a:r>
            <a:r>
              <a:rPr lang="en-US" sz="1600" dirty="0" smtClean="0"/>
              <a:t>t considers only keyword statistics, but does not care how the keywords are located in the document in respect to one another and the query</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1524000" y="3276600"/>
            <a:ext cx="4724400" cy="1371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P</a:t>
            </a:r>
            <a:r>
              <a:rPr lang="en-US" b="1" dirty="0" smtClean="0">
                <a:solidFill>
                  <a:srgbClr val="0000FF"/>
                </a:solidFill>
              </a:rPr>
              <a:t>hrase </a:t>
            </a:r>
            <a:r>
              <a:rPr lang="en-US" b="1" dirty="0">
                <a:solidFill>
                  <a:srgbClr val="0000FF"/>
                </a:solidFill>
              </a:rPr>
              <a:t>P</a:t>
            </a:r>
            <a:r>
              <a:rPr lang="en-US" b="1" dirty="0" smtClean="0">
                <a:solidFill>
                  <a:srgbClr val="0000FF"/>
                </a:solidFill>
              </a:rPr>
              <a:t>roximity </a:t>
            </a:r>
            <a:r>
              <a:rPr lang="en-US" b="1" dirty="0">
                <a:solidFill>
                  <a:srgbClr val="0000FF"/>
                </a:solidFill>
              </a:rPr>
              <a:t>R</a:t>
            </a:r>
            <a:r>
              <a:rPr lang="en-US" b="1" dirty="0" smtClean="0">
                <a:solidFill>
                  <a:srgbClr val="0000FF"/>
                </a:solidFill>
              </a:rPr>
              <a:t>anking</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20000"/>
          </a:bodyPr>
          <a:lstStyle/>
          <a:p>
            <a:r>
              <a:rPr lang="en-US" dirty="0" smtClean="0"/>
              <a:t>Sphinx can do classic BM25 ranking, but it defaults to a combined ranking function that uses BM25 as a secondary factor, and the degree of query phrase versus document match as a primary factor.</a:t>
            </a:r>
          </a:p>
          <a:p>
            <a:r>
              <a:rPr lang="en-US" dirty="0" smtClean="0"/>
              <a:t>Phrase Proximity Factor</a:t>
            </a:r>
          </a:p>
          <a:p>
            <a:pPr lvl="1"/>
            <a:r>
              <a:rPr lang="en-US" dirty="0" smtClean="0"/>
              <a:t>accounts for the mutual disposition of query keywords in the document</a:t>
            </a:r>
          </a:p>
          <a:p>
            <a:pPr lvl="1"/>
            <a:r>
              <a:rPr lang="en-US" dirty="0" smtClean="0"/>
              <a:t>Sphinx analyzes keyword positions in every field and computes phrase proximity value as the longest common subsequence (LCS) length between the query and the document</a:t>
            </a:r>
          </a:p>
          <a:p>
            <a:pPr lvl="1"/>
            <a:r>
              <a:rPr lang="en-US" dirty="0" smtClean="0"/>
              <a:t>the number of keywords that occurred in the document in exactly the same order as they did in the query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Available rankers</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t>Sphinx ships with a number of built-in rankers suited for different purposes.</a:t>
            </a:r>
          </a:p>
          <a:p>
            <a:r>
              <a:rPr lang="en-US" dirty="0" smtClean="0"/>
              <a:t>A number of them uses two factors:</a:t>
            </a:r>
          </a:p>
          <a:p>
            <a:pPr lvl="1"/>
            <a:r>
              <a:rPr lang="en-US" dirty="0" smtClean="0"/>
              <a:t> phrase proximity</a:t>
            </a:r>
          </a:p>
          <a:p>
            <a:pPr lvl="2"/>
            <a:r>
              <a:rPr lang="en-US" dirty="0" smtClean="0"/>
              <a:t>Works on the keyword positions</a:t>
            </a:r>
          </a:p>
          <a:p>
            <a:pPr lvl="1"/>
            <a:r>
              <a:rPr lang="en-US" dirty="0" smtClean="0"/>
              <a:t>BM25</a:t>
            </a:r>
          </a:p>
          <a:p>
            <a:pPr lvl="2"/>
            <a:r>
              <a:rPr lang="en-US" dirty="0" smtClean="0"/>
              <a:t>works on the keyword frequencies</a:t>
            </a:r>
          </a:p>
          <a:p>
            <a:pPr lvl="2"/>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Built-in Rankers</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smtClean="0"/>
              <a:t>SPH_RANK_PROXIMITY_BM25 = </a:t>
            </a:r>
            <a:r>
              <a:rPr lang="en-US" i="1" dirty="0" smtClean="0"/>
              <a:t>sum(</a:t>
            </a:r>
            <a:r>
              <a:rPr lang="en-US" i="1" dirty="0" err="1" smtClean="0"/>
              <a:t>lcs</a:t>
            </a:r>
            <a:r>
              <a:rPr lang="en-US" i="1" dirty="0" smtClean="0"/>
              <a:t>*</a:t>
            </a:r>
            <a:r>
              <a:rPr lang="en-US" i="1" dirty="0" err="1" smtClean="0"/>
              <a:t>user_weight</a:t>
            </a:r>
            <a:r>
              <a:rPr lang="en-US" i="1" dirty="0" smtClean="0"/>
              <a:t>)*1000+bm25</a:t>
            </a:r>
          </a:p>
          <a:p>
            <a:r>
              <a:rPr lang="en-US" dirty="0" smtClean="0"/>
              <a:t>SPH_RANK_BM25 = </a:t>
            </a:r>
            <a:r>
              <a:rPr lang="en-US" i="1" dirty="0" smtClean="0"/>
              <a:t>bm25</a:t>
            </a:r>
          </a:p>
          <a:p>
            <a:r>
              <a:rPr lang="en-US" dirty="0" smtClean="0"/>
              <a:t>SPH_RANK_NONE =</a:t>
            </a:r>
            <a:r>
              <a:rPr lang="en-US" i="1" dirty="0" smtClean="0"/>
              <a:t> 1</a:t>
            </a:r>
          </a:p>
          <a:p>
            <a:r>
              <a:rPr lang="en-US" dirty="0" smtClean="0"/>
              <a:t>SPH_RANK_WORDCOUNT = </a:t>
            </a:r>
            <a:r>
              <a:rPr lang="en-US" i="1" dirty="0" smtClean="0"/>
              <a:t>sum(</a:t>
            </a:r>
            <a:r>
              <a:rPr lang="en-US" i="1" dirty="0" err="1" smtClean="0"/>
              <a:t>hit_count</a:t>
            </a:r>
            <a:r>
              <a:rPr lang="en-US" i="1" dirty="0" smtClean="0"/>
              <a:t>*</a:t>
            </a:r>
            <a:r>
              <a:rPr lang="en-US" i="1" dirty="0" err="1" smtClean="0"/>
              <a:t>user_weight</a:t>
            </a:r>
            <a:r>
              <a:rPr lang="en-US" i="1" dirty="0" smtClean="0"/>
              <a:t>)</a:t>
            </a:r>
          </a:p>
          <a:p>
            <a:r>
              <a:rPr lang="en-US" dirty="0" smtClean="0"/>
              <a:t>SPH_RANK_PROXIMITY = </a:t>
            </a:r>
            <a:r>
              <a:rPr lang="en-US" i="1" dirty="0" smtClean="0"/>
              <a:t>sum(</a:t>
            </a:r>
            <a:r>
              <a:rPr lang="en-US" i="1" dirty="0" err="1" smtClean="0"/>
              <a:t>lcs</a:t>
            </a:r>
            <a:r>
              <a:rPr lang="en-US" i="1" dirty="0" smtClean="0"/>
              <a:t>*</a:t>
            </a:r>
            <a:r>
              <a:rPr lang="en-US" i="1" dirty="0" err="1" smtClean="0"/>
              <a:t>user_weight</a:t>
            </a:r>
            <a:r>
              <a:rPr lang="en-US" i="1" dirty="0" smtClean="0"/>
              <a:t>)</a:t>
            </a:r>
          </a:p>
          <a:p>
            <a:r>
              <a:rPr lang="en-US" dirty="0" smtClean="0"/>
              <a:t>SPH_RANK_MATCHANY = </a:t>
            </a:r>
            <a:r>
              <a:rPr lang="en-US" i="1" dirty="0" smtClean="0"/>
              <a:t>sum((</a:t>
            </a:r>
            <a:r>
              <a:rPr lang="en-US" i="1" dirty="0" err="1" smtClean="0"/>
              <a:t>word_count</a:t>
            </a:r>
            <a:r>
              <a:rPr lang="en-US" i="1" dirty="0" smtClean="0"/>
              <a:t>+(lcs-1)*</a:t>
            </a:r>
            <a:r>
              <a:rPr lang="en-US" i="1" dirty="0" err="1" smtClean="0"/>
              <a:t>max_lcs</a:t>
            </a:r>
            <a:r>
              <a:rPr lang="en-US" i="1" dirty="0" smtClean="0"/>
              <a:t>)*</a:t>
            </a:r>
            <a:r>
              <a:rPr lang="en-US" i="1" dirty="0" err="1" smtClean="0"/>
              <a:t>user_weight</a:t>
            </a:r>
            <a:r>
              <a:rPr lang="en-US" i="1" dirty="0" smtClean="0"/>
              <a:t>)</a:t>
            </a:r>
          </a:p>
          <a:p>
            <a:r>
              <a:rPr lang="en-US" dirty="0" smtClean="0"/>
              <a:t>SPH_RANK_FIELDMASK = </a:t>
            </a:r>
            <a:r>
              <a:rPr lang="en-US" i="1" dirty="0" err="1" smtClean="0"/>
              <a:t>field_mask</a:t>
            </a:r>
            <a:endParaRPr lang="en-US" i="1" dirty="0" smtClean="0"/>
          </a:p>
          <a:p>
            <a:r>
              <a:rPr lang="en-US" dirty="0" smtClean="0"/>
              <a:t>SPH_RANK_SPH04 = </a:t>
            </a:r>
            <a:r>
              <a:rPr lang="en-US" i="1" dirty="0" smtClean="0"/>
              <a:t>sum((4*lcs+2*(</a:t>
            </a:r>
            <a:r>
              <a:rPr lang="en-US" i="1" dirty="0" err="1" smtClean="0"/>
              <a:t>min_hit_pos</a:t>
            </a:r>
            <a:r>
              <a:rPr lang="en-US" i="1" dirty="0" smtClean="0"/>
              <a:t>==1)+</a:t>
            </a:r>
            <a:r>
              <a:rPr lang="en-US" i="1" dirty="0" err="1" smtClean="0"/>
              <a:t>exact_hit</a:t>
            </a:r>
            <a:r>
              <a:rPr lang="en-US" i="1" dirty="0" smtClean="0"/>
              <a:t>)*</a:t>
            </a:r>
            <a:r>
              <a:rPr lang="en-US" i="1" dirty="0" err="1" smtClean="0"/>
              <a:t>user_weight</a:t>
            </a:r>
            <a:r>
              <a:rPr lang="en-US" i="1" dirty="0" smtClean="0"/>
              <a:t>)*1000+bm25</a:t>
            </a:r>
            <a:endParaRPr 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Searching Multiple Indexes</a:t>
            </a:r>
            <a:endParaRPr lang="en-US" b="1" dirty="0">
              <a:solidFill>
                <a:srgbClr val="0000FF"/>
              </a:solidFill>
            </a:endParaRPr>
          </a:p>
        </p:txBody>
      </p:sp>
      <p:sp>
        <p:nvSpPr>
          <p:cNvPr id="3" name="Content Placeholder 2"/>
          <p:cNvSpPr>
            <a:spLocks noGrp="1"/>
          </p:cNvSpPr>
          <p:nvPr>
            <p:ph idx="1"/>
          </p:nvPr>
        </p:nvSpPr>
        <p:spPr/>
        <p:txBody>
          <a:bodyPr>
            <a:normAutofit fontScale="92500"/>
          </a:bodyPr>
          <a:lstStyle/>
          <a:p>
            <a:r>
              <a:rPr lang="en-US" dirty="0"/>
              <a:t>Searching through multiple indexes can be </a:t>
            </a:r>
            <a:r>
              <a:rPr lang="en-US" dirty="0" smtClean="0"/>
              <a:t>explicit</a:t>
            </a:r>
          </a:p>
          <a:p>
            <a:pPr lvl="1"/>
            <a:r>
              <a:rPr lang="en-US" dirty="0" smtClean="0">
                <a:solidFill>
                  <a:schemeClr val="tx2"/>
                </a:solidFill>
              </a:rPr>
              <a:t>$client-&gt;Query ( "John Doe", "index1 index2 index3" );</a:t>
            </a:r>
          </a:p>
          <a:p>
            <a:r>
              <a:rPr lang="en-US" dirty="0" smtClean="0"/>
              <a:t>Sphinx will internally </a:t>
            </a:r>
          </a:p>
          <a:p>
            <a:pPr lvl="1"/>
            <a:r>
              <a:rPr lang="en-US" dirty="0" smtClean="0"/>
              <a:t>query every index independently </a:t>
            </a:r>
          </a:p>
          <a:p>
            <a:pPr lvl="1"/>
            <a:r>
              <a:rPr lang="en-US" dirty="0" smtClean="0"/>
              <a:t>create a server-side result set (the top N best matches from each index, where N equals </a:t>
            </a:r>
            <a:r>
              <a:rPr lang="en-US" dirty="0" err="1" smtClean="0"/>
              <a:t>max_matches</a:t>
            </a:r>
            <a:r>
              <a:rPr lang="en-US" dirty="0" smtClean="0"/>
              <a:t>)</a:t>
            </a:r>
          </a:p>
          <a:p>
            <a:pPr lvl="1"/>
            <a:r>
              <a:rPr lang="en-US" dirty="0" smtClean="0"/>
              <a:t>combine the obtained sets</a:t>
            </a:r>
          </a:p>
          <a:p>
            <a:pPr lvl="1"/>
            <a:r>
              <a:rPr lang="en-US" dirty="0" smtClean="0"/>
              <a:t>pick the top N best matches from all the indexes.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Result Set Processing</a:t>
            </a:r>
            <a:endParaRPr lang="en-US" b="1" dirty="0">
              <a:solidFill>
                <a:srgbClr val="0000FF"/>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A</a:t>
            </a:r>
            <a:r>
              <a:rPr lang="en-US" dirty="0" smtClean="0"/>
              <a:t>mong the most powerful of Sphinx’s features</a:t>
            </a:r>
          </a:p>
          <a:p>
            <a:r>
              <a:rPr lang="en-US" dirty="0" smtClean="0"/>
              <a:t>Influences the searching results format that the application sees</a:t>
            </a:r>
          </a:p>
          <a:p>
            <a:r>
              <a:rPr lang="en-US" dirty="0" smtClean="0"/>
              <a:t>Sphinx supports SELECT (Literally, almost all of the SQL stuff)</a:t>
            </a:r>
          </a:p>
          <a:p>
            <a:r>
              <a:rPr lang="en-US" dirty="0" smtClean="0"/>
              <a:t>Options:</a:t>
            </a:r>
          </a:p>
          <a:p>
            <a:pPr marL="514350" indent="-514350">
              <a:buFont typeface="Wingdings" pitchFamily="2" charset="2"/>
              <a:buChar char="Ø"/>
            </a:pPr>
            <a:r>
              <a:rPr lang="en-US" dirty="0" smtClean="0"/>
              <a:t>Expressions</a:t>
            </a:r>
          </a:p>
          <a:p>
            <a:pPr lvl="1"/>
            <a:r>
              <a:rPr lang="en-US" dirty="0" smtClean="0"/>
              <a:t>When querying, you can access document attributes, compute arbitrary arithmetic expressions, and use the resultant values for filtering, grouping, or sorting purposes. Expressions can include the following operators:</a:t>
            </a:r>
          </a:p>
          <a:p>
            <a:pPr lvl="2">
              <a:buFont typeface="Wingdings" pitchFamily="2" charset="2"/>
              <a:buChar char="§"/>
            </a:pPr>
            <a:r>
              <a:rPr lang="en-US" dirty="0" smtClean="0"/>
              <a:t>Arithmetic: +, -, *, /</a:t>
            </a:r>
          </a:p>
          <a:p>
            <a:pPr lvl="2">
              <a:buFont typeface="Wingdings" pitchFamily="2" charset="2"/>
              <a:buChar char="§"/>
            </a:pPr>
            <a:r>
              <a:rPr lang="en-US" dirty="0" smtClean="0"/>
              <a:t>Comparison: =, &lt;&gt;, &gt;, &lt;, &gt;=, &lt;=</a:t>
            </a:r>
          </a:p>
          <a:p>
            <a:pPr lvl="2">
              <a:buFont typeface="Wingdings" pitchFamily="2" charset="2"/>
              <a:buChar char="§"/>
            </a:pPr>
            <a:r>
              <a:rPr lang="en-US" dirty="0" smtClean="0"/>
              <a:t>Boolean: AND, OR, NOT</a:t>
            </a:r>
          </a:p>
          <a:p>
            <a:pPr lvl="2">
              <a:buFont typeface="Wingdings" pitchFamily="2" charset="2"/>
              <a:buChar char="§"/>
            </a:pPr>
            <a:r>
              <a:rPr lang="en-US" dirty="0" smtClean="0"/>
              <a:t>Bitwise integer: &amp;, |</a:t>
            </a:r>
          </a:p>
          <a:p>
            <a:pPr lvl="2">
              <a:buFont typeface="Wingdings" pitchFamily="2" charset="2"/>
              <a:buChar char="§"/>
            </a:pPr>
            <a:r>
              <a:rPr lang="en-US" dirty="0" smtClean="0"/>
              <a:t>Standard mathematical functions: ABS, CEIL, FLOOR, SIN, COS, LN, LOG2, LOG10, EXP, SQRT, MIN, MAX, POW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What is Sphinx?</a:t>
            </a:r>
            <a:endParaRPr lang="en-US" b="1" dirty="0">
              <a:solidFill>
                <a:srgbClr val="0000FF"/>
              </a:solidFill>
            </a:endParaRPr>
          </a:p>
        </p:txBody>
      </p:sp>
      <p:sp>
        <p:nvSpPr>
          <p:cNvPr id="3" name="Content Placeholder 2"/>
          <p:cNvSpPr>
            <a:spLocks noGrp="1"/>
          </p:cNvSpPr>
          <p:nvPr>
            <p:ph idx="1"/>
          </p:nvPr>
        </p:nvSpPr>
        <p:spPr/>
        <p:txBody>
          <a:bodyPr>
            <a:normAutofit lnSpcReduction="10000"/>
          </a:bodyPr>
          <a:lstStyle/>
          <a:p>
            <a:r>
              <a:rPr lang="en-US" dirty="0" smtClean="0"/>
              <a:t>A variety of text processing features </a:t>
            </a:r>
          </a:p>
          <a:p>
            <a:pPr lvl="1"/>
            <a:r>
              <a:rPr lang="en-US" dirty="0" smtClean="0"/>
              <a:t>Enable fine-tuning Sphinx for your particular application requirements</a:t>
            </a:r>
          </a:p>
          <a:p>
            <a:r>
              <a:rPr lang="en-US" dirty="0"/>
              <a:t>N</a:t>
            </a:r>
            <a:r>
              <a:rPr lang="en-US" dirty="0" smtClean="0"/>
              <a:t>umber of relevance functions offered</a:t>
            </a:r>
          </a:p>
          <a:p>
            <a:pPr lvl="1"/>
            <a:r>
              <a:rPr lang="en-US" dirty="0" smtClean="0"/>
              <a:t>Ensure search quality</a:t>
            </a:r>
            <a:endParaRPr lang="en-US" dirty="0"/>
          </a:p>
          <a:p>
            <a:r>
              <a:rPr lang="en-US" dirty="0"/>
              <a:t>P</a:t>
            </a:r>
            <a:r>
              <a:rPr lang="en-US" dirty="0" smtClean="0"/>
              <a:t>owering top websites such as Craigslist, </a:t>
            </a:r>
            <a:r>
              <a:rPr lang="en-US" dirty="0" err="1" smtClean="0"/>
              <a:t>DailyMotion</a:t>
            </a:r>
            <a:r>
              <a:rPr lang="en-US" dirty="0" smtClean="0"/>
              <a:t>, </a:t>
            </a:r>
            <a:r>
              <a:rPr lang="en-US" dirty="0" err="1" smtClean="0"/>
              <a:t>NetLog</a:t>
            </a:r>
            <a:r>
              <a:rPr lang="en-US" dirty="0" smtClean="0"/>
              <a:t>, etc</a:t>
            </a:r>
          </a:p>
          <a:p>
            <a:r>
              <a:rPr lang="en-US" b="1" u="sng" dirty="0" smtClean="0"/>
              <a:t>Complete list: </a:t>
            </a:r>
            <a:r>
              <a:rPr lang="en-US" dirty="0" smtClean="0"/>
              <a:t>http://sphinxsearch.com/info/powered/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Result Set Processing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Filtering (WHERE clause)</a:t>
            </a:r>
          </a:p>
          <a:p>
            <a:pPr lvl="1"/>
            <a:r>
              <a:rPr lang="en-US" dirty="0" smtClean="0"/>
              <a:t>The result set can be limited to matches that satisfy a certain condition.</a:t>
            </a:r>
          </a:p>
          <a:p>
            <a:r>
              <a:rPr lang="en-US" i="1" dirty="0" smtClean="0"/>
              <a:t>Grouping and aggregates (GROUP BY clause)</a:t>
            </a:r>
          </a:p>
          <a:p>
            <a:pPr lvl="1"/>
            <a:r>
              <a:rPr lang="en-US" dirty="0" smtClean="0"/>
              <a:t>The result set can be grouped by a given column</a:t>
            </a:r>
          </a:p>
          <a:p>
            <a:r>
              <a:rPr lang="en-US" i="1" dirty="0" smtClean="0"/>
              <a:t>Sorting (</a:t>
            </a:r>
            <a:r>
              <a:rPr lang="en-US" sz="2800" i="1" dirty="0" smtClean="0"/>
              <a:t>ORDER BY </a:t>
            </a:r>
            <a:r>
              <a:rPr lang="en-US" i="1" dirty="0" smtClean="0"/>
              <a:t>clause)</a:t>
            </a:r>
          </a:p>
          <a:p>
            <a:pPr lvl="1"/>
            <a:r>
              <a:rPr lang="en-US" dirty="0" smtClean="0"/>
              <a:t>The result set can be ordered by a given column or a set of columns, in either ascending or descending order.</a:t>
            </a:r>
          </a:p>
          <a:p>
            <a:r>
              <a:rPr lang="en-US" i="1" dirty="0" smtClean="0"/>
              <a:t>Miscellaneous querying options (limits, ranking weights, etc.)</a:t>
            </a:r>
          </a:p>
          <a:p>
            <a:pPr lvl="1"/>
            <a:r>
              <a:rPr lang="en-US" dirty="0" smtClean="0"/>
              <a:t>These options let you request different slices of the result set, use different ranking functions, early-stop query processing, and so 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Performance and Scalability</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2"/>
                </a:solidFill>
              </a:rPr>
              <a:t>Indexing performance</a:t>
            </a:r>
          </a:p>
          <a:p>
            <a:pPr lvl="1"/>
            <a:r>
              <a:rPr lang="en-US" dirty="0" smtClean="0"/>
              <a:t>Sphinx indexes up to 10-15 MB of text per second per single CPU core, that is 60+ MB/sec per server</a:t>
            </a:r>
          </a:p>
          <a:p>
            <a:r>
              <a:rPr lang="en-US" dirty="0" smtClean="0">
                <a:solidFill>
                  <a:schemeClr val="tx2"/>
                </a:solidFill>
              </a:rPr>
              <a:t>Searching performance</a:t>
            </a:r>
          </a:p>
          <a:p>
            <a:pPr lvl="1"/>
            <a:r>
              <a:rPr lang="en-US" dirty="0" smtClean="0"/>
              <a:t>Searching through 1,000,000-document, 1.2 GB text collection runs at 500+ queries/sec on a 2-core desktop machine with 2 GB of RAM</a:t>
            </a:r>
          </a:p>
          <a:p>
            <a:r>
              <a:rPr lang="en-US" dirty="0" smtClean="0">
                <a:solidFill>
                  <a:schemeClr val="tx2"/>
                </a:solidFill>
              </a:rPr>
              <a:t>Scalability</a:t>
            </a:r>
          </a:p>
          <a:p>
            <a:pPr lvl="1"/>
            <a:r>
              <a:rPr lang="en-US" dirty="0" smtClean="0"/>
              <a:t>Biggest known Sphinx cluster indexes almost 5 billion documents, resulting in over 6 TB of data.</a:t>
            </a:r>
          </a:p>
          <a:p>
            <a:pPr lvl="1"/>
            <a:r>
              <a:rPr lang="en-US" dirty="0" smtClean="0"/>
              <a:t>Busiest known one is, Craigslist, serves 50+ million search queries/day.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Sphinx Vs </a:t>
            </a:r>
            <a:r>
              <a:rPr lang="en-US" b="1" dirty="0" err="1" smtClean="0">
                <a:solidFill>
                  <a:srgbClr val="0000FF"/>
                </a:solidFill>
              </a:rPr>
              <a:t>Lucene</a:t>
            </a:r>
            <a:endParaRPr lang="en-US" b="1"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err="1" smtClean="0"/>
              <a:t>Lucene</a:t>
            </a:r>
            <a:r>
              <a:rPr lang="en-US" dirty="0" smtClean="0"/>
              <a:t> and Sphinx are both free, open-source search engines.</a:t>
            </a:r>
          </a:p>
          <a:p>
            <a:r>
              <a:rPr lang="en-US" dirty="0" smtClean="0"/>
              <a:t>Sphinx is maintained by Sphinx Technologies Inc and is distributed under GPL license.</a:t>
            </a:r>
          </a:p>
          <a:p>
            <a:r>
              <a:rPr lang="en-US" dirty="0" err="1" smtClean="0"/>
              <a:t>Lucene</a:t>
            </a:r>
            <a:r>
              <a:rPr lang="en-US" dirty="0" smtClean="0"/>
              <a:t> is maintained by Apache Foundation and is distributed under Apache license.</a:t>
            </a:r>
          </a:p>
          <a:p>
            <a:r>
              <a:rPr lang="en-US" dirty="0"/>
              <a:t>Architecture</a:t>
            </a:r>
          </a:p>
          <a:p>
            <a:pPr lvl="1"/>
            <a:r>
              <a:rPr lang="en-US" dirty="0" smtClean="0"/>
              <a:t>Sphinx is a stand-alone server, implemented in C++</a:t>
            </a:r>
          </a:p>
          <a:p>
            <a:pPr lvl="1"/>
            <a:r>
              <a:rPr lang="en-US" dirty="0" smtClean="0"/>
              <a:t>Sphinx supports direct imports from databases</a:t>
            </a:r>
          </a:p>
          <a:p>
            <a:pPr lvl="1"/>
            <a:r>
              <a:rPr lang="en-US" dirty="0" err="1" smtClean="0"/>
              <a:t>Lucene</a:t>
            </a:r>
            <a:r>
              <a:rPr lang="en-US" dirty="0" smtClean="0"/>
              <a:t> Search / IR library, implemented in Java</a:t>
            </a:r>
          </a:p>
          <a:p>
            <a:r>
              <a:rPr lang="en-US" dirty="0" smtClean="0"/>
              <a:t>Performance</a:t>
            </a:r>
          </a:p>
          <a:p>
            <a:pPr lvl="1"/>
            <a:r>
              <a:rPr lang="en-US" dirty="0" smtClean="0"/>
              <a:t>Both very scalable</a:t>
            </a:r>
          </a:p>
          <a:p>
            <a:pPr lvl="1"/>
            <a:r>
              <a:rPr lang="en-US" dirty="0" err="1" smtClean="0"/>
              <a:t>Lucene</a:t>
            </a:r>
            <a:r>
              <a:rPr lang="en-US" dirty="0" smtClean="0"/>
              <a:t> backs the search features of Wikipedia, </a:t>
            </a:r>
            <a:r>
              <a:rPr lang="en-US" dirty="0" err="1" smtClean="0"/>
              <a:t>Digg</a:t>
            </a:r>
            <a:r>
              <a:rPr lang="en-US" dirty="0" smtClean="0"/>
              <a:t> etc</a:t>
            </a:r>
          </a:p>
          <a:p>
            <a:pPr lvl="1"/>
            <a:r>
              <a:rPr lang="en-US" dirty="0" smtClean="0"/>
              <a:t>Sphinx backs search at Craigslist, </a:t>
            </a:r>
            <a:r>
              <a:rPr lang="en-US" dirty="0" err="1" smtClean="0"/>
              <a:t>slashdot</a:t>
            </a:r>
            <a:r>
              <a:rPr lang="en-US" dirty="0" smtClean="0"/>
              <a:t>, etc</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Sphinx Vs </a:t>
            </a:r>
            <a:r>
              <a:rPr lang="en-US" b="1" dirty="0" err="1" smtClean="0">
                <a:solidFill>
                  <a:srgbClr val="0000FF"/>
                </a:solidFill>
              </a:rPr>
              <a:t>Solr</a:t>
            </a:r>
            <a:endParaRPr lang="en-US" b="1" dirty="0">
              <a:solidFill>
                <a:srgbClr val="0000FF"/>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342900" lvl="1" indent="-342900">
              <a:buFont typeface="Arial" pitchFamily="34" charset="0"/>
              <a:buChar char="•"/>
            </a:pPr>
            <a:r>
              <a:rPr lang="en-US" b="1" u="sng" dirty="0" smtClean="0"/>
              <a:t>Reference:</a:t>
            </a:r>
            <a:r>
              <a:rPr lang="en-US" dirty="0"/>
              <a:t> </a:t>
            </a:r>
            <a:r>
              <a:rPr lang="en-US" dirty="0" smtClean="0"/>
              <a:t> http://beerpla.net/2009/09/03/comparison-between-solr-and-sphinx-search-servers-solr-vs-sphinx-fight/</a:t>
            </a:r>
          </a:p>
          <a:p>
            <a:r>
              <a:rPr lang="en-US" dirty="0" smtClean="0">
                <a:solidFill>
                  <a:schemeClr val="tx2"/>
                </a:solidFill>
              </a:rPr>
              <a:t>Similarities:</a:t>
            </a:r>
          </a:p>
          <a:p>
            <a:pPr lvl="1"/>
            <a:r>
              <a:rPr lang="en-US" dirty="0" smtClean="0"/>
              <a:t>Both </a:t>
            </a:r>
            <a:r>
              <a:rPr lang="en-US" dirty="0" err="1" smtClean="0"/>
              <a:t>Solr</a:t>
            </a:r>
            <a:r>
              <a:rPr lang="en-US" dirty="0" smtClean="0"/>
              <a:t> and Sphinx satisfy all of your requirements. They're fast and designed to index and search large bodies of data efficiently.</a:t>
            </a:r>
          </a:p>
          <a:p>
            <a:pPr lvl="1"/>
            <a:r>
              <a:rPr lang="en-US" dirty="0" smtClean="0"/>
              <a:t>Both have a long list of high-traffic sites using them.</a:t>
            </a:r>
          </a:p>
          <a:p>
            <a:pPr lvl="1"/>
            <a:r>
              <a:rPr lang="en-US" dirty="0" smtClean="0"/>
              <a:t>Both offer commercial support.</a:t>
            </a:r>
          </a:p>
          <a:p>
            <a:pPr lvl="1"/>
            <a:r>
              <a:rPr lang="en-US" dirty="0" smtClean="0"/>
              <a:t>Both offer client API bindings for several platforms/languages.</a:t>
            </a:r>
          </a:p>
          <a:p>
            <a:pPr lvl="1"/>
            <a:r>
              <a:rPr lang="en-US" dirty="0" smtClean="0"/>
              <a:t>Both can be distributed to increase speed and capacity.</a:t>
            </a:r>
          </a:p>
          <a:p>
            <a:pPr lvl="1"/>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Sphinx Vs </a:t>
            </a:r>
            <a:r>
              <a:rPr lang="en-US" b="1" dirty="0" err="1" smtClean="0">
                <a:solidFill>
                  <a:srgbClr val="0000FF"/>
                </a:solidFill>
              </a:rPr>
              <a:t>Solr</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2"/>
                </a:solidFill>
              </a:rPr>
              <a:t>Differences:</a:t>
            </a:r>
          </a:p>
          <a:p>
            <a:pPr lvl="1"/>
            <a:r>
              <a:rPr lang="en-US" dirty="0" err="1" smtClean="0"/>
              <a:t>Solr</a:t>
            </a:r>
            <a:r>
              <a:rPr lang="en-US" dirty="0" smtClean="0"/>
              <a:t> is easily embeddable in Java applications.</a:t>
            </a:r>
          </a:p>
          <a:p>
            <a:pPr lvl="1"/>
            <a:r>
              <a:rPr lang="en-US" dirty="0" err="1" smtClean="0"/>
              <a:t>Solr</a:t>
            </a:r>
            <a:r>
              <a:rPr lang="en-US" dirty="0" smtClean="0"/>
              <a:t> is built on top of </a:t>
            </a:r>
            <a:r>
              <a:rPr lang="en-US" dirty="0" err="1" smtClean="0"/>
              <a:t>Lucene</a:t>
            </a:r>
            <a:r>
              <a:rPr lang="en-US" dirty="0" smtClean="0"/>
              <a:t>, which is a proven technology with a huge user base. Whenever </a:t>
            </a:r>
            <a:r>
              <a:rPr lang="en-US" dirty="0" err="1" smtClean="0"/>
              <a:t>Lucene</a:t>
            </a:r>
            <a:r>
              <a:rPr lang="en-US" dirty="0" smtClean="0"/>
              <a:t> gets a new feature or speedup, </a:t>
            </a:r>
            <a:r>
              <a:rPr lang="en-US" dirty="0" err="1" smtClean="0"/>
              <a:t>Solr</a:t>
            </a:r>
            <a:r>
              <a:rPr lang="en-US" dirty="0" smtClean="0"/>
              <a:t> gets it too. Many of the </a:t>
            </a:r>
            <a:r>
              <a:rPr lang="en-US" dirty="0" err="1" smtClean="0"/>
              <a:t>devs</a:t>
            </a:r>
            <a:r>
              <a:rPr lang="en-US" dirty="0" smtClean="0"/>
              <a:t> committing to </a:t>
            </a:r>
            <a:r>
              <a:rPr lang="en-US" dirty="0" err="1" smtClean="0"/>
              <a:t>Solr</a:t>
            </a:r>
            <a:r>
              <a:rPr lang="en-US" dirty="0" smtClean="0"/>
              <a:t> are also </a:t>
            </a:r>
            <a:r>
              <a:rPr lang="en-US" dirty="0" err="1" smtClean="0"/>
              <a:t>Lucene</a:t>
            </a:r>
            <a:r>
              <a:rPr lang="en-US" dirty="0" smtClean="0"/>
              <a:t> committers.</a:t>
            </a:r>
          </a:p>
          <a:p>
            <a:pPr lvl="1"/>
            <a:r>
              <a:rPr lang="en-US" dirty="0" smtClean="0"/>
              <a:t>Sphinx integrates more tightly with RDBMSs, especially </a:t>
            </a:r>
            <a:r>
              <a:rPr lang="en-US" dirty="0" err="1" smtClean="0"/>
              <a:t>MySQL</a:t>
            </a:r>
            <a:r>
              <a:rPr lang="en-US" dirty="0" smtClean="0"/>
              <a:t>.</a:t>
            </a:r>
          </a:p>
          <a:p>
            <a:pPr lvl="1"/>
            <a:r>
              <a:rPr lang="en-US" dirty="0" err="1" smtClean="0"/>
              <a:t>Solr</a:t>
            </a:r>
            <a:r>
              <a:rPr lang="en-US" dirty="0" smtClean="0"/>
              <a:t> can index proprietary formats like Microsoft Word, PDF, etc. Sphinx can't.</a:t>
            </a:r>
          </a:p>
          <a:p>
            <a:pPr lvl="1"/>
            <a:r>
              <a:rPr lang="en-US" dirty="0" err="1" smtClean="0"/>
              <a:t>Solr</a:t>
            </a:r>
            <a:r>
              <a:rPr lang="en-US" dirty="0" smtClean="0"/>
              <a:t>, except when used embedded, runs in a Java web container such as Tomcat or Jetty, which require additional specific configuration and tuning (or you can use the included Jetty and just launch it with java -jar start.jar). Sphinx has no additional configuration.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References</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hlinkClick r:id="rId3"/>
              </a:rPr>
              <a:t>http://sphinxsearch.com/docs/current.html</a:t>
            </a:r>
            <a:endParaRPr lang="en-US" dirty="0" smtClean="0"/>
          </a:p>
          <a:p>
            <a:r>
              <a:rPr lang="en-US" dirty="0" smtClean="0">
                <a:hlinkClick r:id="rId3"/>
              </a:rPr>
              <a:t>http://sphinxsearch.com/docs/current.html</a:t>
            </a:r>
            <a:endParaRPr lang="en-US" dirty="0" smtClean="0"/>
          </a:p>
          <a:p>
            <a:r>
              <a:rPr lang="en-US" dirty="0" smtClean="0">
                <a:hlinkClick r:id="rId4"/>
              </a:rPr>
              <a:t>http://sphinxsearch.com/info/talks/</a:t>
            </a:r>
            <a:endParaRPr lang="en-US" dirty="0" smtClean="0"/>
          </a:p>
          <a:p>
            <a:r>
              <a:rPr lang="en-US" dirty="0" smtClean="0">
                <a:hlinkClick r:id="rId5"/>
              </a:rPr>
              <a:t>http://sphinxsearch.com/info/articles/</a:t>
            </a:r>
            <a:endParaRPr lang="en-US" dirty="0" smtClean="0"/>
          </a:p>
          <a:p>
            <a:r>
              <a:rPr lang="en-US" dirty="0" smtClean="0">
                <a:hlinkClick r:id="rId6"/>
              </a:rPr>
              <a:t>http://justcramer.com/2008/02/24/in-depth-django-sphinx-tutorial/</a:t>
            </a:r>
            <a:endParaRPr lang="en-US" dirty="0" smtClean="0"/>
          </a:p>
          <a:p>
            <a:r>
              <a:rPr lang="en-US" i="1" dirty="0" smtClean="0"/>
              <a:t>Introduction to search with Sphinx </a:t>
            </a:r>
            <a:r>
              <a:rPr lang="en-US" dirty="0" smtClean="0"/>
              <a:t>by Andrew </a:t>
            </a:r>
            <a:r>
              <a:rPr lang="en-US" dirty="0" err="1" smtClean="0"/>
              <a:t>Aksyonoff</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8000" i="1" dirty="0" smtClean="0">
                <a:solidFill>
                  <a:schemeClr val="bg2">
                    <a:lumMod val="25000"/>
                  </a:schemeClr>
                </a:solidFill>
                <a:latin typeface="BatangChe" pitchFamily="49" charset="-127"/>
                <a:ea typeface="BatangChe" pitchFamily="49" charset="-127"/>
                <a:cs typeface="Aharoni" pitchFamily="2" charset="-79"/>
              </a:rPr>
              <a:t>Thank you!</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Key Features</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10000"/>
          </a:bodyPr>
          <a:lstStyle/>
          <a:p>
            <a:r>
              <a:rPr lang="en-US" dirty="0" smtClean="0"/>
              <a:t>SQL database indexing</a:t>
            </a:r>
          </a:p>
          <a:p>
            <a:r>
              <a:rPr lang="en-US" dirty="0" smtClean="0"/>
              <a:t>Non-SQL storage indexing</a:t>
            </a:r>
          </a:p>
          <a:p>
            <a:r>
              <a:rPr lang="en-US" dirty="0" smtClean="0"/>
              <a:t>Easy application integration</a:t>
            </a:r>
          </a:p>
          <a:p>
            <a:pPr lvl="1"/>
            <a:r>
              <a:rPr lang="en-US" dirty="0" err="1" smtClean="0"/>
              <a:t>SphinxAPI</a:t>
            </a:r>
            <a:r>
              <a:rPr lang="en-US" dirty="0" smtClean="0"/>
              <a:t> </a:t>
            </a:r>
          </a:p>
          <a:p>
            <a:pPr lvl="2"/>
            <a:r>
              <a:rPr lang="en-US" dirty="0" smtClean="0"/>
              <a:t>native library available for Java, PHP, Python, Perl, C, and other languages</a:t>
            </a:r>
          </a:p>
          <a:p>
            <a:pPr lvl="1"/>
            <a:r>
              <a:rPr lang="en-US" dirty="0" err="1" smtClean="0"/>
              <a:t>SphinxSE</a:t>
            </a:r>
            <a:endParaRPr lang="en-US" dirty="0" smtClean="0"/>
          </a:p>
          <a:p>
            <a:pPr lvl="2"/>
            <a:r>
              <a:rPr lang="en-US" dirty="0" smtClean="0"/>
              <a:t>A pluggable storage engine for </a:t>
            </a:r>
            <a:r>
              <a:rPr lang="en-US" dirty="0" err="1" smtClean="0"/>
              <a:t>MySQL</a:t>
            </a:r>
            <a:r>
              <a:rPr lang="en-US" dirty="0" smtClean="0"/>
              <a:t>, enables huge result sets to be shipped directly to </a:t>
            </a:r>
            <a:r>
              <a:rPr lang="en-US" dirty="0" err="1" smtClean="0"/>
              <a:t>MySQL</a:t>
            </a:r>
            <a:r>
              <a:rPr lang="en-US" dirty="0" smtClean="0"/>
              <a:t> server for post-processing</a:t>
            </a:r>
          </a:p>
          <a:p>
            <a:pPr lvl="1"/>
            <a:r>
              <a:rPr lang="en-US" dirty="0" err="1" smtClean="0"/>
              <a:t>SphinxQL</a:t>
            </a:r>
            <a:r>
              <a:rPr lang="en-US" dirty="0" smtClean="0"/>
              <a:t> </a:t>
            </a:r>
          </a:p>
          <a:p>
            <a:pPr lvl="2"/>
            <a:r>
              <a:rPr lang="en-US" dirty="0" smtClean="0"/>
              <a:t>lets the application query Sphinx using standard </a:t>
            </a:r>
            <a:r>
              <a:rPr lang="en-US" dirty="0" err="1" smtClean="0"/>
              <a:t>MySQL</a:t>
            </a:r>
            <a:r>
              <a:rPr lang="en-US" dirty="0" smtClean="0"/>
              <a:t> client </a:t>
            </a:r>
            <a:r>
              <a:rPr lang="en-US" dirty="0" err="1" smtClean="0"/>
              <a:t>libary</a:t>
            </a:r>
            <a:r>
              <a:rPr lang="en-US" dirty="0" smtClean="0"/>
              <a:t> and query syntax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Key Features</a:t>
            </a:r>
            <a:endParaRPr lang="en-US" b="1" dirty="0">
              <a:solidFill>
                <a:srgbClr val="0000FF"/>
              </a:solidFill>
            </a:endParaRPr>
          </a:p>
        </p:txBody>
      </p:sp>
      <p:sp>
        <p:nvSpPr>
          <p:cNvPr id="3" name="Content Placeholder 2"/>
          <p:cNvSpPr>
            <a:spLocks noGrp="1"/>
          </p:cNvSpPr>
          <p:nvPr>
            <p:ph idx="1"/>
          </p:nvPr>
        </p:nvSpPr>
        <p:spPr>
          <a:xfrm>
            <a:off x="457200" y="1447800"/>
            <a:ext cx="8229600" cy="5029200"/>
          </a:xfrm>
        </p:spPr>
        <p:txBody>
          <a:bodyPr>
            <a:normAutofit/>
          </a:bodyPr>
          <a:lstStyle/>
          <a:p>
            <a:r>
              <a:rPr lang="en-US" dirty="0" smtClean="0">
                <a:solidFill>
                  <a:schemeClr val="tx2"/>
                </a:solidFill>
              </a:rPr>
              <a:t>Advanced full-text searching syntax</a:t>
            </a:r>
          </a:p>
          <a:p>
            <a:pPr lvl="1"/>
            <a:r>
              <a:rPr lang="en-US" sz="1800" dirty="0" smtClean="0"/>
              <a:t>supports arbitrarily complex queries combining </a:t>
            </a:r>
            <a:r>
              <a:rPr lang="en-US" sz="1800" dirty="0" err="1" smtClean="0"/>
              <a:t>boolean</a:t>
            </a:r>
            <a:r>
              <a:rPr lang="en-US" sz="1800" dirty="0" smtClean="0"/>
              <a:t> operators, phrase, proximity, strict order, and quorum matching, field and position limits, exact keyword form matching, substring searches, etc.</a:t>
            </a:r>
          </a:p>
          <a:p>
            <a:r>
              <a:rPr lang="en-US" dirty="0" smtClean="0">
                <a:solidFill>
                  <a:schemeClr val="tx2"/>
                </a:solidFill>
              </a:rPr>
              <a:t>Rich database-like querying features</a:t>
            </a:r>
          </a:p>
          <a:p>
            <a:pPr lvl="1"/>
            <a:r>
              <a:rPr lang="en-US" sz="1700" dirty="0"/>
              <a:t>D</a:t>
            </a:r>
            <a:r>
              <a:rPr lang="en-US" sz="1700" dirty="0" smtClean="0"/>
              <a:t>oes not limit you to just keyword searching</a:t>
            </a:r>
          </a:p>
          <a:p>
            <a:pPr lvl="1"/>
            <a:r>
              <a:rPr lang="en-US" sz="1800" dirty="0" smtClean="0"/>
              <a:t>On top of full-text search result set, you can compute arbitrary arithmetic expressions, add WHERE conditions, do ORDER BY, GROUP BY, use MIN/MAX/AVG/SUM, aggregates etc. Essentially, full-blown SQL SELECT is supported.</a:t>
            </a:r>
          </a:p>
          <a:p>
            <a:r>
              <a:rPr lang="en-US" dirty="0" smtClean="0">
                <a:solidFill>
                  <a:schemeClr val="tx2"/>
                </a:solidFill>
              </a:rPr>
              <a:t>Distributed searching</a:t>
            </a:r>
          </a:p>
          <a:p>
            <a:pPr lvl="1"/>
            <a:r>
              <a:rPr lang="en-US" sz="1800" dirty="0" smtClean="0"/>
              <a:t>Searches can be distributed across multiple machines, enabling horizontal scale-out and HA (High Availability).</a:t>
            </a:r>
          </a:p>
          <a:p>
            <a:pPr lvl="1"/>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Key Features</a:t>
            </a:r>
            <a:endParaRPr lang="en-US" b="1"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Flexible text processing</a:t>
            </a:r>
          </a:p>
          <a:p>
            <a:pPr lvl="1"/>
            <a:r>
              <a:rPr lang="en-US" dirty="0" smtClean="0"/>
              <a:t>Includes full support for SBCS and UTF-8 encodings</a:t>
            </a:r>
          </a:p>
          <a:p>
            <a:pPr lvl="1"/>
            <a:r>
              <a:rPr lang="en-US" dirty="0" smtClean="0"/>
              <a:t>Stop word removal</a:t>
            </a:r>
          </a:p>
          <a:p>
            <a:pPr lvl="1"/>
            <a:r>
              <a:rPr lang="en-US" dirty="0"/>
              <a:t>M</a:t>
            </a:r>
            <a:r>
              <a:rPr lang="en-US" dirty="0" smtClean="0"/>
              <a:t>orphology and synonym processing </a:t>
            </a:r>
          </a:p>
          <a:p>
            <a:pPr lvl="1"/>
            <a:r>
              <a:rPr lang="en-US" dirty="0" smtClean="0"/>
              <a:t>Supports stemming </a:t>
            </a:r>
          </a:p>
          <a:p>
            <a:pPr lvl="2"/>
            <a:r>
              <a:rPr lang="en-US" sz="2100" dirty="0" smtClean="0"/>
              <a:t>Stemmers for English, Russian and Czech are built-in;</a:t>
            </a:r>
          </a:p>
          <a:p>
            <a:pPr lvl="2"/>
            <a:r>
              <a:rPr lang="en-US" sz="2100" dirty="0" smtClean="0"/>
              <a:t>Stemmers for French, Spanish, Portuguese, Italian, Romanian, German, Dutch, Swedish, Norwegian, Danish, Finnish, Hungarian, are available in third party </a:t>
            </a:r>
            <a:r>
              <a:rPr lang="en-US" sz="2100" dirty="0" err="1" smtClean="0"/>
              <a:t>libstemmer</a:t>
            </a:r>
            <a:r>
              <a:rPr lang="en-US" sz="2100" dirty="0" smtClean="0"/>
              <a:t> library</a:t>
            </a:r>
            <a:endParaRPr lang="en-US" dirty="0" smtClean="0"/>
          </a:p>
          <a:p>
            <a:r>
              <a:rPr lang="en-US" dirty="0" smtClean="0"/>
              <a:t>Better relevance ranking</a:t>
            </a:r>
          </a:p>
          <a:p>
            <a:pPr lvl="1"/>
            <a:r>
              <a:rPr lang="en-US" dirty="0"/>
              <a:t>D</a:t>
            </a:r>
            <a:r>
              <a:rPr lang="en-US" dirty="0" smtClean="0"/>
              <a:t>oes not solely rely on statistical ranking that only considers keyword frequencies</a:t>
            </a:r>
          </a:p>
          <a:p>
            <a:pPr lvl="1"/>
            <a:r>
              <a:rPr lang="en-US" dirty="0" smtClean="0"/>
              <a:t>Sphinx additionally analyzes keyword proximity, and ranks closer phrase matches higher, with perfect matches ranked on top</a:t>
            </a:r>
          </a:p>
          <a:p>
            <a:pPr lvl="1"/>
            <a:r>
              <a:rPr lang="en-US" dirty="0" smtClean="0"/>
              <a:t>Ranking </a:t>
            </a:r>
            <a:r>
              <a:rPr lang="en-US" dirty="0"/>
              <a:t>is </a:t>
            </a:r>
            <a:r>
              <a:rPr lang="en-US" dirty="0" smtClean="0"/>
              <a:t>flexible and customizable</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Key Components</a:t>
            </a:r>
            <a:endParaRPr lang="en-US" b="1" dirty="0">
              <a:solidFill>
                <a:srgbClr val="0000FF"/>
              </a:solidFill>
            </a:endParaRP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sz="3800" dirty="0" smtClean="0">
                <a:solidFill>
                  <a:schemeClr val="tx2"/>
                </a:solidFill>
              </a:rPr>
              <a:t>User Application</a:t>
            </a:r>
          </a:p>
          <a:p>
            <a:pPr lvl="1"/>
            <a:r>
              <a:rPr lang="en-US" sz="3500" dirty="0" smtClean="0"/>
              <a:t>This accepts the user’s search string, sends a query to </a:t>
            </a:r>
            <a:r>
              <a:rPr lang="en-US" sz="3500" dirty="0" err="1" smtClean="0"/>
              <a:t>searchd</a:t>
            </a:r>
            <a:r>
              <a:rPr lang="en-US" sz="3500" dirty="0" smtClean="0"/>
              <a:t>, and displays the results</a:t>
            </a:r>
          </a:p>
          <a:p>
            <a:r>
              <a:rPr lang="en-US" sz="3800" dirty="0" smtClean="0">
                <a:solidFill>
                  <a:schemeClr val="tx2"/>
                </a:solidFill>
              </a:rPr>
              <a:t>Data Source</a:t>
            </a:r>
          </a:p>
          <a:p>
            <a:pPr lvl="1"/>
            <a:r>
              <a:rPr lang="en-US" sz="3500" dirty="0"/>
              <a:t>S</a:t>
            </a:r>
            <a:r>
              <a:rPr lang="en-US" sz="3500" dirty="0" smtClean="0"/>
              <a:t>tores the data and is queried by the indexer program (It can be a non-SQL data source too)</a:t>
            </a:r>
          </a:p>
          <a:p>
            <a:r>
              <a:rPr lang="en-US" sz="4500" dirty="0" smtClean="0">
                <a:solidFill>
                  <a:schemeClr val="tx2"/>
                </a:solidFill>
              </a:rPr>
              <a:t>I</a:t>
            </a:r>
            <a:r>
              <a:rPr lang="en-US" sz="3800" dirty="0" smtClean="0">
                <a:solidFill>
                  <a:schemeClr val="tx2"/>
                </a:solidFill>
              </a:rPr>
              <a:t>ndexer</a:t>
            </a:r>
            <a:endParaRPr lang="en-US" sz="4500" dirty="0" smtClean="0">
              <a:solidFill>
                <a:schemeClr val="tx2"/>
              </a:solidFill>
            </a:endParaRPr>
          </a:p>
          <a:p>
            <a:pPr lvl="1"/>
            <a:r>
              <a:rPr lang="en-US" sz="3500" dirty="0"/>
              <a:t>F</a:t>
            </a:r>
            <a:r>
              <a:rPr lang="en-US" sz="3500" dirty="0" smtClean="0"/>
              <a:t>etches the data from the data source and creates a full-text index of that data</a:t>
            </a:r>
          </a:p>
          <a:p>
            <a:r>
              <a:rPr lang="en-US" sz="3800" dirty="0" err="1" smtClean="0">
                <a:solidFill>
                  <a:schemeClr val="tx2"/>
                </a:solidFill>
              </a:rPr>
              <a:t>Searchd</a:t>
            </a:r>
            <a:endParaRPr lang="en-US" sz="3800" dirty="0" smtClean="0">
              <a:solidFill>
                <a:schemeClr val="tx2"/>
              </a:solidFill>
            </a:endParaRPr>
          </a:p>
          <a:p>
            <a:pPr lvl="1"/>
            <a:r>
              <a:rPr lang="en-US" sz="3500" dirty="0" smtClean="0"/>
              <a:t>This program talks to your (client) program</a:t>
            </a:r>
          </a:p>
          <a:p>
            <a:pPr lvl="1"/>
            <a:r>
              <a:rPr lang="en-US" sz="3500" dirty="0" smtClean="0"/>
              <a:t>Uses the full-text index built by indexer to quickly process search queries</a:t>
            </a:r>
          </a:p>
          <a:p>
            <a:pPr lvl="1"/>
            <a:r>
              <a:rPr lang="en-US" sz="3500" dirty="0"/>
              <a:t>A</a:t>
            </a:r>
            <a:r>
              <a:rPr lang="en-US" sz="3500" dirty="0" smtClean="0"/>
              <a:t>lso does result set processing (filtering, ordering, and grouping)</a:t>
            </a:r>
          </a:p>
          <a:p>
            <a:pPr lvl="1"/>
            <a:r>
              <a:rPr lang="en-US" sz="3500" dirty="0" smtClean="0"/>
              <a:t>it can talk to remote </a:t>
            </a:r>
            <a:r>
              <a:rPr lang="en-US" sz="3500" dirty="0" err="1" smtClean="0"/>
              <a:t>searchd</a:t>
            </a:r>
            <a:r>
              <a:rPr lang="en-US" sz="3500" dirty="0" smtClean="0"/>
              <a:t> copies and thus implement distributed searching</a:t>
            </a:r>
          </a:p>
          <a:p>
            <a:pPr lvl="1"/>
            <a:r>
              <a:rPr lang="en-US" sz="3500" dirty="0" smtClean="0"/>
              <a:t>provides a few other useful functions such as building snippets, splitting a given text into keywords (a.k.a. tokenizing</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Indexing</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smtClean="0"/>
              <a:t>Accepts different sources</a:t>
            </a:r>
          </a:p>
          <a:p>
            <a:pPr lvl="1"/>
            <a:r>
              <a:rPr lang="en-US" dirty="0" smtClean="0"/>
              <a:t>SQL databases, plain text files, HTML files, mailboxes, and so on</a:t>
            </a:r>
          </a:p>
          <a:p>
            <a:r>
              <a:rPr lang="en-US" dirty="0"/>
              <a:t>D</a:t>
            </a:r>
            <a:r>
              <a:rPr lang="en-US" dirty="0" smtClean="0"/>
              <a:t>ata source driver</a:t>
            </a:r>
          </a:p>
          <a:p>
            <a:pPr lvl="1"/>
            <a:r>
              <a:rPr lang="en-US" dirty="0" smtClean="0"/>
              <a:t>To fetch the data and prepare it for indexing</a:t>
            </a:r>
          </a:p>
          <a:p>
            <a:pPr lvl="1"/>
            <a:r>
              <a:rPr lang="en-US" dirty="0" smtClean="0"/>
              <a:t>Differs for different sources</a:t>
            </a:r>
          </a:p>
          <a:p>
            <a:pPr lvl="1"/>
            <a:r>
              <a:rPr lang="en-US" dirty="0" smtClean="0"/>
              <a:t>There are built-in drivers for </a:t>
            </a:r>
            <a:r>
              <a:rPr lang="en-US" dirty="0" err="1" smtClean="0"/>
              <a:t>MySQL</a:t>
            </a:r>
            <a:r>
              <a:rPr lang="en-US" dirty="0" smtClean="0"/>
              <a:t>, </a:t>
            </a:r>
            <a:r>
              <a:rPr lang="en-US" dirty="0" err="1" smtClean="0"/>
              <a:t>PostgreSQL</a:t>
            </a:r>
            <a:r>
              <a:rPr lang="en-US" dirty="0" smtClean="0"/>
              <a:t>, MS SQL</a:t>
            </a:r>
          </a:p>
          <a:p>
            <a:pPr lvl="1"/>
            <a:r>
              <a:rPr lang="en-US" dirty="0" err="1" smtClean="0"/>
              <a:t>xmlpipe</a:t>
            </a:r>
            <a:r>
              <a:rPr lang="en-US" dirty="0" smtClean="0"/>
              <a:t> =&gt;  a generic driver runs a specified command and reads the data from its </a:t>
            </a:r>
            <a:r>
              <a:rPr lang="en-US" dirty="0" err="1" smtClean="0"/>
              <a:t>stdout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Indexing</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dirty="0" err="1" smtClean="0"/>
              <a:t>Xmlpipe</a:t>
            </a:r>
            <a:endParaRPr lang="en-US" dirty="0" smtClean="0"/>
          </a:p>
          <a:p>
            <a:pPr lvl="1"/>
            <a:r>
              <a:rPr lang="en-US" dirty="0"/>
              <a:t>B</a:t>
            </a:r>
            <a:r>
              <a:rPr lang="en-US" dirty="0" smtClean="0"/>
              <a:t>uilt-in interface to index data passed in a customized XML-based format</a:t>
            </a:r>
          </a:p>
          <a:p>
            <a:r>
              <a:rPr lang="en-US" dirty="0" smtClean="0"/>
              <a:t>Parsing the documents</a:t>
            </a:r>
          </a:p>
          <a:p>
            <a:pPr lvl="1"/>
            <a:r>
              <a:rPr lang="en-US" dirty="0"/>
              <a:t>U</a:t>
            </a:r>
            <a:r>
              <a:rPr lang="en-US" dirty="0" smtClean="0"/>
              <a:t>ses the </a:t>
            </a:r>
            <a:r>
              <a:rPr lang="en-US" dirty="0" err="1" smtClean="0"/>
              <a:t>libexpat</a:t>
            </a:r>
            <a:r>
              <a:rPr lang="en-US" dirty="0" smtClean="0"/>
              <a:t> parser that understands US-ASCII, ISO-8859-1, UTF-8, and a few UTF-16 variants</a:t>
            </a:r>
          </a:p>
          <a:p>
            <a:pPr lvl="1"/>
            <a:r>
              <a:rPr lang="en-US" dirty="0" smtClean="0"/>
              <a:t>Also checks for the presence of </a:t>
            </a:r>
            <a:r>
              <a:rPr lang="en-US" dirty="0" err="1" smtClean="0"/>
              <a:t>libiconv</a:t>
            </a:r>
            <a:r>
              <a:rPr lang="en-US" dirty="0" smtClean="0"/>
              <a:t>, and utilize it to handle other encodings, if available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3146</Words>
  <Application>Microsoft Office PowerPoint</Application>
  <PresentationFormat>On-screen Show (4:3)</PresentationFormat>
  <Paragraphs>365</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What is Sphinx?</vt:lpstr>
      <vt:lpstr>What is Sphinx?</vt:lpstr>
      <vt:lpstr>Key Features</vt:lpstr>
      <vt:lpstr>Key Features</vt:lpstr>
      <vt:lpstr>Key Features</vt:lpstr>
      <vt:lpstr>Key Components</vt:lpstr>
      <vt:lpstr>Indexing</vt:lpstr>
      <vt:lpstr>Indexing</vt:lpstr>
      <vt:lpstr>Tokenizer</vt:lpstr>
      <vt:lpstr>Stop Words - Compression</vt:lpstr>
      <vt:lpstr>Preprocessing</vt:lpstr>
      <vt:lpstr>Preprocessing</vt:lpstr>
      <vt:lpstr>Index Format</vt:lpstr>
      <vt:lpstr>Index Size and Compression</vt:lpstr>
      <vt:lpstr>Handling Versatile Document Types</vt:lpstr>
      <vt:lpstr>Merging Indexes</vt:lpstr>
      <vt:lpstr>Searching - Overview</vt:lpstr>
      <vt:lpstr>Sphinx Operators</vt:lpstr>
      <vt:lpstr>Sphinx Operators</vt:lpstr>
      <vt:lpstr>SEARCHING</vt:lpstr>
      <vt:lpstr>Ranking</vt:lpstr>
      <vt:lpstr>Factors influencing ranking</vt:lpstr>
      <vt:lpstr>BM25 Ranking Algorithm</vt:lpstr>
      <vt:lpstr>Phrase Proximity Ranking</vt:lpstr>
      <vt:lpstr>Available rankers</vt:lpstr>
      <vt:lpstr>Built-in Rankers</vt:lpstr>
      <vt:lpstr>Searching Multiple Indexes</vt:lpstr>
      <vt:lpstr>Result Set Processing</vt:lpstr>
      <vt:lpstr>Result Set Processing</vt:lpstr>
      <vt:lpstr>Performance and Scalability</vt:lpstr>
      <vt:lpstr>Sphinx Vs Lucene</vt:lpstr>
      <vt:lpstr>Sphinx Vs Solr</vt:lpstr>
      <vt:lpstr>Sphinx Vs Solr</vt:lpstr>
      <vt:lpstr>References</vt:lpstr>
      <vt:lpstr>Slide 36</vt:lpstr>
    </vt:vector>
  </TitlesOfParts>
  <Company>Unilever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Laxman</dc:creator>
  <cp:lastModifiedBy>Laxman</cp:lastModifiedBy>
  <cp:revision>49</cp:revision>
  <dcterms:created xsi:type="dcterms:W3CDTF">2012-03-16T02:52:18Z</dcterms:created>
  <dcterms:modified xsi:type="dcterms:W3CDTF">2012-03-17T13:08:43Z</dcterms:modified>
</cp:coreProperties>
</file>