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0" r:id="rId4"/>
    <p:sldId id="262" r:id="rId5"/>
    <p:sldId id="267" r:id="rId6"/>
    <p:sldId id="269" r:id="rId7"/>
    <p:sldId id="274" r:id="rId8"/>
    <p:sldId id="273" r:id="rId9"/>
    <p:sldId id="271" r:id="rId10"/>
    <p:sldId id="278" r:id="rId11"/>
    <p:sldId id="275" r:id="rId12"/>
    <p:sldId id="276" r:id="rId13"/>
    <p:sldId id="277"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55AD7-7B3C-4CD3-997A-33DD841D923A}" v="390" dt="2024-01-17T02:28:5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5E5D60-5C3C-462B-BE0C-33FF6A26E7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608A22-1BAE-426F-9091-3DD778B1A357}">
      <dgm:prSet/>
      <dgm:spPr/>
      <dgm:t>
        <a:bodyPr/>
        <a:lstStyle/>
        <a:p>
          <a:pPr>
            <a:lnSpc>
              <a:spcPct val="100000"/>
            </a:lnSpc>
          </a:pPr>
          <a:r>
            <a:rPr lang="en-IN"/>
            <a:t>The waterfall model is also called a linear sequential model. Each phase is completed first before moving to the next phase. Phases distinct and separate from each other it makes easier to plan and control the project.</a:t>
          </a:r>
          <a:endParaRPr lang="en-US"/>
        </a:p>
      </dgm:t>
    </dgm:pt>
    <dgm:pt modelId="{9736C2A8-AA62-4275-8F05-CF6CFE15D59E}" type="parTrans" cxnId="{9DE50256-A103-463B-8A46-2F06934C6554}">
      <dgm:prSet/>
      <dgm:spPr/>
      <dgm:t>
        <a:bodyPr/>
        <a:lstStyle/>
        <a:p>
          <a:endParaRPr lang="en-US"/>
        </a:p>
      </dgm:t>
    </dgm:pt>
    <dgm:pt modelId="{60DDDDD9-8B61-47C9-AE28-27E62920CB51}" type="sibTrans" cxnId="{9DE50256-A103-463B-8A46-2F06934C6554}">
      <dgm:prSet/>
      <dgm:spPr/>
      <dgm:t>
        <a:bodyPr/>
        <a:lstStyle/>
        <a:p>
          <a:pPr>
            <a:lnSpc>
              <a:spcPct val="100000"/>
            </a:lnSpc>
          </a:pPr>
          <a:endParaRPr lang="en-US"/>
        </a:p>
      </dgm:t>
    </dgm:pt>
    <dgm:pt modelId="{C26010EB-3434-42AB-837E-4FDE9630B6FA}">
      <dgm:prSet/>
      <dgm:spPr/>
      <dgm:t>
        <a:bodyPr/>
        <a:lstStyle/>
        <a:p>
          <a:pPr>
            <a:lnSpc>
              <a:spcPct val="100000"/>
            </a:lnSpc>
          </a:pPr>
          <a:r>
            <a:rPr lang="en-US"/>
            <a:t>Requirements gathering and analysis: </a:t>
          </a:r>
          <a:r>
            <a:rPr lang="en-US" b="0" i="0" baseline="0"/>
            <a:t>working with the Product Owner to understand a software system's requirements.</a:t>
          </a:r>
          <a:endParaRPr lang="en-US"/>
        </a:p>
      </dgm:t>
    </dgm:pt>
    <dgm:pt modelId="{D3B7B59B-2A09-4928-B998-B07C7D75DD56}" type="parTrans" cxnId="{970AF5AC-185C-4E21-90FC-3FD420503567}">
      <dgm:prSet/>
      <dgm:spPr/>
      <dgm:t>
        <a:bodyPr/>
        <a:lstStyle/>
        <a:p>
          <a:endParaRPr lang="en-US"/>
        </a:p>
      </dgm:t>
    </dgm:pt>
    <dgm:pt modelId="{049AD906-7F55-400D-B8B3-9C8376D3EF44}" type="sibTrans" cxnId="{970AF5AC-185C-4E21-90FC-3FD420503567}">
      <dgm:prSet/>
      <dgm:spPr/>
      <dgm:t>
        <a:bodyPr/>
        <a:lstStyle/>
        <a:p>
          <a:pPr>
            <a:lnSpc>
              <a:spcPct val="100000"/>
            </a:lnSpc>
          </a:pPr>
          <a:endParaRPr lang="en-US"/>
        </a:p>
      </dgm:t>
    </dgm:pt>
    <dgm:pt modelId="{C100CD07-2EC0-40E2-8181-9E6A0AC88228}">
      <dgm:prSet/>
      <dgm:spPr/>
      <dgm:t>
        <a:bodyPr/>
        <a:lstStyle/>
        <a:p>
          <a:pPr>
            <a:lnSpc>
              <a:spcPct val="100000"/>
            </a:lnSpc>
          </a:pPr>
          <a:r>
            <a:rPr lang="en-US"/>
            <a:t>Design: In this phase, a team of software architects and designers works with the requirements to create a blueprint for the software system.</a:t>
          </a:r>
        </a:p>
      </dgm:t>
    </dgm:pt>
    <dgm:pt modelId="{CD5AA74D-41DB-4CF5-9267-B3519F10C2F5}" type="parTrans" cxnId="{0F2DB030-9C8B-4232-9D30-5D5B67B3AEA2}">
      <dgm:prSet/>
      <dgm:spPr/>
      <dgm:t>
        <a:bodyPr/>
        <a:lstStyle/>
        <a:p>
          <a:endParaRPr lang="en-US"/>
        </a:p>
      </dgm:t>
    </dgm:pt>
    <dgm:pt modelId="{EEC6E255-A36A-4A2D-839F-0A4B7FDECE05}" type="sibTrans" cxnId="{0F2DB030-9C8B-4232-9D30-5D5B67B3AEA2}">
      <dgm:prSet/>
      <dgm:spPr/>
      <dgm:t>
        <a:bodyPr/>
        <a:lstStyle/>
        <a:p>
          <a:pPr>
            <a:lnSpc>
              <a:spcPct val="100000"/>
            </a:lnSpc>
          </a:pPr>
          <a:endParaRPr lang="en-US"/>
        </a:p>
      </dgm:t>
    </dgm:pt>
    <dgm:pt modelId="{795035BC-0335-4349-A361-88F24B5FAF21}">
      <dgm:prSet/>
      <dgm:spPr/>
      <dgm:t>
        <a:bodyPr/>
        <a:lstStyle/>
        <a:p>
          <a:pPr>
            <a:lnSpc>
              <a:spcPct val="100000"/>
            </a:lnSpc>
          </a:pPr>
          <a:r>
            <a:rPr lang="en-US"/>
            <a:t>Development: </a:t>
          </a:r>
          <a:r>
            <a:rPr lang="en-US" b="0" i="0" baseline="0"/>
            <a:t>writing code to implement the software system, following best practices for readability, maintainability, and performance.</a:t>
          </a:r>
          <a:endParaRPr lang="en-US"/>
        </a:p>
      </dgm:t>
    </dgm:pt>
    <dgm:pt modelId="{C625AD4C-42A5-4D37-9B06-304EDC8A3145}" type="parTrans" cxnId="{3451C4A3-9588-4450-B86E-2EC173937A20}">
      <dgm:prSet/>
      <dgm:spPr/>
      <dgm:t>
        <a:bodyPr/>
        <a:lstStyle/>
        <a:p>
          <a:endParaRPr lang="en-US"/>
        </a:p>
      </dgm:t>
    </dgm:pt>
    <dgm:pt modelId="{B7F49F3B-D6E8-4C41-85A7-61EDB11F0661}" type="sibTrans" cxnId="{3451C4A3-9588-4450-B86E-2EC173937A20}">
      <dgm:prSet/>
      <dgm:spPr/>
      <dgm:t>
        <a:bodyPr/>
        <a:lstStyle/>
        <a:p>
          <a:pPr>
            <a:lnSpc>
              <a:spcPct val="100000"/>
            </a:lnSpc>
          </a:pPr>
          <a:endParaRPr lang="en-US"/>
        </a:p>
      </dgm:t>
    </dgm:pt>
    <dgm:pt modelId="{C9AF7A60-4439-49AC-80E4-BB7041B1C852}">
      <dgm:prSet/>
      <dgm:spPr/>
      <dgm:t>
        <a:bodyPr/>
        <a:lstStyle/>
        <a:p>
          <a:pPr>
            <a:lnSpc>
              <a:spcPct val="100000"/>
            </a:lnSpc>
          </a:pPr>
          <a:r>
            <a:rPr lang="en-US"/>
            <a:t>Testing: </a:t>
          </a:r>
          <a:r>
            <a:rPr lang="en-US" b="0" i="0" baseline="0"/>
            <a:t>writing and executing tests to verify that the software system meets the requirements and works as intended.</a:t>
          </a:r>
          <a:endParaRPr lang="en-US"/>
        </a:p>
      </dgm:t>
    </dgm:pt>
    <dgm:pt modelId="{E0780666-A2E7-42EF-A325-C3862A60AA91}" type="parTrans" cxnId="{393319B3-3680-47C5-84E2-E457C2CC2B2B}">
      <dgm:prSet/>
      <dgm:spPr/>
      <dgm:t>
        <a:bodyPr/>
        <a:lstStyle/>
        <a:p>
          <a:endParaRPr lang="en-US"/>
        </a:p>
      </dgm:t>
    </dgm:pt>
    <dgm:pt modelId="{1596B027-5758-424E-A5ED-7BA482A8BA09}" type="sibTrans" cxnId="{393319B3-3680-47C5-84E2-E457C2CC2B2B}">
      <dgm:prSet/>
      <dgm:spPr/>
      <dgm:t>
        <a:bodyPr/>
        <a:lstStyle/>
        <a:p>
          <a:pPr>
            <a:lnSpc>
              <a:spcPct val="100000"/>
            </a:lnSpc>
          </a:pPr>
          <a:endParaRPr lang="en-US"/>
        </a:p>
      </dgm:t>
    </dgm:pt>
    <dgm:pt modelId="{220C4DD6-2F16-4482-85B0-1DCA0546BDC7}">
      <dgm:prSet/>
      <dgm:spPr/>
      <dgm:t>
        <a:bodyPr/>
        <a:lstStyle/>
        <a:p>
          <a:pPr>
            <a:lnSpc>
              <a:spcPct val="100000"/>
            </a:lnSpc>
          </a:pPr>
          <a:r>
            <a:rPr lang="en-US"/>
            <a:t>Deployment and maintenance: </a:t>
          </a:r>
          <a:r>
            <a:rPr lang="en-US" b="0" i="0" baseline="0"/>
            <a:t>fixing bugs, adding new features, and updating the software system over time to meet changing requirements and maintain its health</a:t>
          </a:r>
          <a:endParaRPr lang="en-US"/>
        </a:p>
      </dgm:t>
    </dgm:pt>
    <dgm:pt modelId="{22301C82-4E23-463D-84B2-1DB8357ABC59}" type="parTrans" cxnId="{0B8183A4-39AF-40EF-99A1-3AD1F914FF28}">
      <dgm:prSet/>
      <dgm:spPr/>
      <dgm:t>
        <a:bodyPr/>
        <a:lstStyle/>
        <a:p>
          <a:endParaRPr lang="en-US"/>
        </a:p>
      </dgm:t>
    </dgm:pt>
    <dgm:pt modelId="{D9247B6D-0AE1-4815-B185-657FF198884F}" type="sibTrans" cxnId="{0B8183A4-39AF-40EF-99A1-3AD1F914FF28}">
      <dgm:prSet/>
      <dgm:spPr/>
      <dgm:t>
        <a:bodyPr/>
        <a:lstStyle/>
        <a:p>
          <a:endParaRPr lang="en-US"/>
        </a:p>
      </dgm:t>
    </dgm:pt>
    <dgm:pt modelId="{8D2C0EBD-951F-476E-80B8-FB56DA84228F}" type="pres">
      <dgm:prSet presAssocID="{AC5E5D60-5C3C-462B-BE0C-33FF6A26E7C7}" presName="root" presStyleCnt="0">
        <dgm:presLayoutVars>
          <dgm:dir/>
          <dgm:resizeHandles val="exact"/>
        </dgm:presLayoutVars>
      </dgm:prSet>
      <dgm:spPr/>
    </dgm:pt>
    <dgm:pt modelId="{93A45975-C87C-4C66-B89B-C59C6B972A9B}" type="pres">
      <dgm:prSet presAssocID="{DA608A22-1BAE-426F-9091-3DD778B1A357}" presName="compNode" presStyleCnt="0"/>
      <dgm:spPr/>
    </dgm:pt>
    <dgm:pt modelId="{3E541CC0-5264-4252-9A04-3B305A4F6278}" type="pres">
      <dgm:prSet presAssocID="{DA608A22-1BAE-426F-9091-3DD778B1A357}" presName="bgRect" presStyleLbl="bgShp" presStyleIdx="0" presStyleCnt="6"/>
      <dgm:spPr/>
    </dgm:pt>
    <dgm:pt modelId="{1CC431BE-39EF-4D6F-B3DD-60638C92211B}" type="pres">
      <dgm:prSet presAssocID="{DA608A22-1BAE-426F-9091-3DD778B1A35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2E66FCE6-FCF1-47EC-AF79-6B50C90F503D}" type="pres">
      <dgm:prSet presAssocID="{DA608A22-1BAE-426F-9091-3DD778B1A357}" presName="spaceRect" presStyleCnt="0"/>
      <dgm:spPr/>
    </dgm:pt>
    <dgm:pt modelId="{0C586D28-68EE-4D22-9FDD-509520462784}" type="pres">
      <dgm:prSet presAssocID="{DA608A22-1BAE-426F-9091-3DD778B1A357}" presName="parTx" presStyleLbl="revTx" presStyleIdx="0" presStyleCnt="6">
        <dgm:presLayoutVars>
          <dgm:chMax val="0"/>
          <dgm:chPref val="0"/>
        </dgm:presLayoutVars>
      </dgm:prSet>
      <dgm:spPr/>
    </dgm:pt>
    <dgm:pt modelId="{F16FF5EB-066D-4CFA-90A9-DAA43EC2AA52}" type="pres">
      <dgm:prSet presAssocID="{60DDDDD9-8B61-47C9-AE28-27E62920CB51}" presName="sibTrans" presStyleCnt="0"/>
      <dgm:spPr/>
    </dgm:pt>
    <dgm:pt modelId="{2D8FC999-EEE7-43D5-822A-9B077BFC2BA9}" type="pres">
      <dgm:prSet presAssocID="{C26010EB-3434-42AB-837E-4FDE9630B6FA}" presName="compNode" presStyleCnt="0"/>
      <dgm:spPr/>
    </dgm:pt>
    <dgm:pt modelId="{C34BF5B6-90AB-4CD7-97BE-B47BFD5D1FA0}" type="pres">
      <dgm:prSet presAssocID="{C26010EB-3434-42AB-837E-4FDE9630B6FA}" presName="bgRect" presStyleLbl="bgShp" presStyleIdx="1" presStyleCnt="6"/>
      <dgm:spPr/>
    </dgm:pt>
    <dgm:pt modelId="{7DD54F75-6A5C-40CA-99D7-369E2FB67361}" type="pres">
      <dgm:prSet presAssocID="{C26010EB-3434-42AB-837E-4FDE9630B6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E8002CA9-6655-43EB-A47A-B2590D12B2C3}" type="pres">
      <dgm:prSet presAssocID="{C26010EB-3434-42AB-837E-4FDE9630B6FA}" presName="spaceRect" presStyleCnt="0"/>
      <dgm:spPr/>
    </dgm:pt>
    <dgm:pt modelId="{417A10CC-DB53-4196-AE7D-DB23C4D19164}" type="pres">
      <dgm:prSet presAssocID="{C26010EB-3434-42AB-837E-4FDE9630B6FA}" presName="parTx" presStyleLbl="revTx" presStyleIdx="1" presStyleCnt="6">
        <dgm:presLayoutVars>
          <dgm:chMax val="0"/>
          <dgm:chPref val="0"/>
        </dgm:presLayoutVars>
      </dgm:prSet>
      <dgm:spPr/>
    </dgm:pt>
    <dgm:pt modelId="{D5B069DF-CF98-44AB-A920-51DCF51C2855}" type="pres">
      <dgm:prSet presAssocID="{049AD906-7F55-400D-B8B3-9C8376D3EF44}" presName="sibTrans" presStyleCnt="0"/>
      <dgm:spPr/>
    </dgm:pt>
    <dgm:pt modelId="{BDA5B096-B665-4443-9056-7B12B6A14A14}" type="pres">
      <dgm:prSet presAssocID="{C100CD07-2EC0-40E2-8181-9E6A0AC88228}" presName="compNode" presStyleCnt="0"/>
      <dgm:spPr/>
    </dgm:pt>
    <dgm:pt modelId="{F9976AE1-533A-4082-9617-7402E6D317F3}" type="pres">
      <dgm:prSet presAssocID="{C100CD07-2EC0-40E2-8181-9E6A0AC88228}" presName="bgRect" presStyleLbl="bgShp" presStyleIdx="2" presStyleCnt="6"/>
      <dgm:spPr/>
    </dgm:pt>
    <dgm:pt modelId="{CEC90CBA-B60D-4973-BEB1-973490D78B6F}" type="pres">
      <dgm:prSet presAssocID="{C100CD07-2EC0-40E2-8181-9E6A0AC8822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DB4FD2B-7634-4C26-A4E9-849DA3C9721F}" type="pres">
      <dgm:prSet presAssocID="{C100CD07-2EC0-40E2-8181-9E6A0AC88228}" presName="spaceRect" presStyleCnt="0"/>
      <dgm:spPr/>
    </dgm:pt>
    <dgm:pt modelId="{836A0173-8D59-4EF9-8C92-DBEF19F70F45}" type="pres">
      <dgm:prSet presAssocID="{C100CD07-2EC0-40E2-8181-9E6A0AC88228}" presName="parTx" presStyleLbl="revTx" presStyleIdx="2" presStyleCnt="6">
        <dgm:presLayoutVars>
          <dgm:chMax val="0"/>
          <dgm:chPref val="0"/>
        </dgm:presLayoutVars>
      </dgm:prSet>
      <dgm:spPr/>
    </dgm:pt>
    <dgm:pt modelId="{57AFF854-FC03-41EA-B771-758ED10FBFD4}" type="pres">
      <dgm:prSet presAssocID="{EEC6E255-A36A-4A2D-839F-0A4B7FDECE05}" presName="sibTrans" presStyleCnt="0"/>
      <dgm:spPr/>
    </dgm:pt>
    <dgm:pt modelId="{2323572E-056A-4F44-8C30-42CDA939B392}" type="pres">
      <dgm:prSet presAssocID="{795035BC-0335-4349-A361-88F24B5FAF21}" presName="compNode" presStyleCnt="0"/>
      <dgm:spPr/>
    </dgm:pt>
    <dgm:pt modelId="{5E4853BC-2FCA-401B-B675-764995E0F48E}" type="pres">
      <dgm:prSet presAssocID="{795035BC-0335-4349-A361-88F24B5FAF21}" presName="bgRect" presStyleLbl="bgShp" presStyleIdx="3" presStyleCnt="6"/>
      <dgm:spPr/>
    </dgm:pt>
    <dgm:pt modelId="{F0BE462C-6C4A-4FD6-B677-CA81A7FB86F5}" type="pres">
      <dgm:prSet presAssocID="{795035BC-0335-4349-A361-88F24B5FAF2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A034ADC4-78B5-4DB7-A95E-AD854F391BA5}" type="pres">
      <dgm:prSet presAssocID="{795035BC-0335-4349-A361-88F24B5FAF21}" presName="spaceRect" presStyleCnt="0"/>
      <dgm:spPr/>
    </dgm:pt>
    <dgm:pt modelId="{F60D1A47-0398-4303-BFCA-B5BAA1E6331B}" type="pres">
      <dgm:prSet presAssocID="{795035BC-0335-4349-A361-88F24B5FAF21}" presName="parTx" presStyleLbl="revTx" presStyleIdx="3" presStyleCnt="6">
        <dgm:presLayoutVars>
          <dgm:chMax val="0"/>
          <dgm:chPref val="0"/>
        </dgm:presLayoutVars>
      </dgm:prSet>
      <dgm:spPr/>
    </dgm:pt>
    <dgm:pt modelId="{99063285-CA21-42A5-928D-F5CDA43EDB1D}" type="pres">
      <dgm:prSet presAssocID="{B7F49F3B-D6E8-4C41-85A7-61EDB11F0661}" presName="sibTrans" presStyleCnt="0"/>
      <dgm:spPr/>
    </dgm:pt>
    <dgm:pt modelId="{A077F43E-4F46-40A8-89EC-382D10469743}" type="pres">
      <dgm:prSet presAssocID="{C9AF7A60-4439-49AC-80E4-BB7041B1C852}" presName="compNode" presStyleCnt="0"/>
      <dgm:spPr/>
    </dgm:pt>
    <dgm:pt modelId="{9E459EC3-0914-4887-B87A-08FDEDAB75A9}" type="pres">
      <dgm:prSet presAssocID="{C9AF7A60-4439-49AC-80E4-BB7041B1C852}" presName="bgRect" presStyleLbl="bgShp" presStyleIdx="4" presStyleCnt="6"/>
      <dgm:spPr/>
    </dgm:pt>
    <dgm:pt modelId="{CC4B23DB-7E69-4373-88A6-35F763D4FA95}" type="pres">
      <dgm:prSet presAssocID="{C9AF7A60-4439-49AC-80E4-BB7041B1C85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ientist"/>
        </a:ext>
      </dgm:extLst>
    </dgm:pt>
    <dgm:pt modelId="{4940584E-B103-40AF-A940-F217100EE714}" type="pres">
      <dgm:prSet presAssocID="{C9AF7A60-4439-49AC-80E4-BB7041B1C852}" presName="spaceRect" presStyleCnt="0"/>
      <dgm:spPr/>
    </dgm:pt>
    <dgm:pt modelId="{9C4EF517-878B-4E8D-88BA-13C2FE6B8CAE}" type="pres">
      <dgm:prSet presAssocID="{C9AF7A60-4439-49AC-80E4-BB7041B1C852}" presName="parTx" presStyleLbl="revTx" presStyleIdx="4" presStyleCnt="6">
        <dgm:presLayoutVars>
          <dgm:chMax val="0"/>
          <dgm:chPref val="0"/>
        </dgm:presLayoutVars>
      </dgm:prSet>
      <dgm:spPr/>
    </dgm:pt>
    <dgm:pt modelId="{B51DBADF-2A0D-4C95-BE05-4E0AB9D54380}" type="pres">
      <dgm:prSet presAssocID="{1596B027-5758-424E-A5ED-7BA482A8BA09}" presName="sibTrans" presStyleCnt="0"/>
      <dgm:spPr/>
    </dgm:pt>
    <dgm:pt modelId="{DF08181E-527A-448C-BB57-4E6E396F8EF6}" type="pres">
      <dgm:prSet presAssocID="{220C4DD6-2F16-4482-85B0-1DCA0546BDC7}" presName="compNode" presStyleCnt="0"/>
      <dgm:spPr/>
    </dgm:pt>
    <dgm:pt modelId="{1A5A1C15-055A-4AB2-ABB7-AF28A1562E21}" type="pres">
      <dgm:prSet presAssocID="{220C4DD6-2F16-4482-85B0-1DCA0546BDC7}" presName="bgRect" presStyleLbl="bgShp" presStyleIdx="5" presStyleCnt="6"/>
      <dgm:spPr/>
    </dgm:pt>
    <dgm:pt modelId="{217EF1B6-988F-436D-84B7-45394C2BB778}" type="pres">
      <dgm:prSet presAssocID="{220C4DD6-2F16-4482-85B0-1DCA0546BDC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g"/>
        </a:ext>
      </dgm:extLst>
    </dgm:pt>
    <dgm:pt modelId="{9A8CA42B-27DA-4C10-B2C7-C66559A2DC09}" type="pres">
      <dgm:prSet presAssocID="{220C4DD6-2F16-4482-85B0-1DCA0546BDC7}" presName="spaceRect" presStyleCnt="0"/>
      <dgm:spPr/>
    </dgm:pt>
    <dgm:pt modelId="{7C59983C-73DD-4378-BCD6-1859918FEAC3}" type="pres">
      <dgm:prSet presAssocID="{220C4DD6-2F16-4482-85B0-1DCA0546BDC7}" presName="parTx" presStyleLbl="revTx" presStyleIdx="5" presStyleCnt="6">
        <dgm:presLayoutVars>
          <dgm:chMax val="0"/>
          <dgm:chPref val="0"/>
        </dgm:presLayoutVars>
      </dgm:prSet>
      <dgm:spPr/>
    </dgm:pt>
  </dgm:ptLst>
  <dgm:cxnLst>
    <dgm:cxn modelId="{F19C1219-CC2A-47D8-BF2C-BB76468EDAE6}" type="presOf" srcId="{C100CD07-2EC0-40E2-8181-9E6A0AC88228}" destId="{836A0173-8D59-4EF9-8C92-DBEF19F70F45}" srcOrd="0" destOrd="0" presId="urn:microsoft.com/office/officeart/2018/2/layout/IconVerticalSolidList"/>
    <dgm:cxn modelId="{0F2DB030-9C8B-4232-9D30-5D5B67B3AEA2}" srcId="{AC5E5D60-5C3C-462B-BE0C-33FF6A26E7C7}" destId="{C100CD07-2EC0-40E2-8181-9E6A0AC88228}" srcOrd="2" destOrd="0" parTransId="{CD5AA74D-41DB-4CF5-9267-B3519F10C2F5}" sibTransId="{EEC6E255-A36A-4A2D-839F-0A4B7FDECE05}"/>
    <dgm:cxn modelId="{672B1E68-FD5C-49EC-96A3-0CB871864869}" type="presOf" srcId="{AC5E5D60-5C3C-462B-BE0C-33FF6A26E7C7}" destId="{8D2C0EBD-951F-476E-80B8-FB56DA84228F}" srcOrd="0" destOrd="0" presId="urn:microsoft.com/office/officeart/2018/2/layout/IconVerticalSolidList"/>
    <dgm:cxn modelId="{9DE50256-A103-463B-8A46-2F06934C6554}" srcId="{AC5E5D60-5C3C-462B-BE0C-33FF6A26E7C7}" destId="{DA608A22-1BAE-426F-9091-3DD778B1A357}" srcOrd="0" destOrd="0" parTransId="{9736C2A8-AA62-4275-8F05-CF6CFE15D59E}" sibTransId="{60DDDDD9-8B61-47C9-AE28-27E62920CB51}"/>
    <dgm:cxn modelId="{D5805278-8F70-44C2-90FA-F55CF41E1B45}" type="presOf" srcId="{DA608A22-1BAE-426F-9091-3DD778B1A357}" destId="{0C586D28-68EE-4D22-9FDD-509520462784}" srcOrd="0" destOrd="0" presId="urn:microsoft.com/office/officeart/2018/2/layout/IconVerticalSolidList"/>
    <dgm:cxn modelId="{2CF40F7A-DFAE-4D5F-BFC7-CCED4D3FEA1C}" type="presOf" srcId="{C26010EB-3434-42AB-837E-4FDE9630B6FA}" destId="{417A10CC-DB53-4196-AE7D-DB23C4D19164}" srcOrd="0" destOrd="0" presId="urn:microsoft.com/office/officeart/2018/2/layout/IconVerticalSolidList"/>
    <dgm:cxn modelId="{3451C4A3-9588-4450-B86E-2EC173937A20}" srcId="{AC5E5D60-5C3C-462B-BE0C-33FF6A26E7C7}" destId="{795035BC-0335-4349-A361-88F24B5FAF21}" srcOrd="3" destOrd="0" parTransId="{C625AD4C-42A5-4D37-9B06-304EDC8A3145}" sibTransId="{B7F49F3B-D6E8-4C41-85A7-61EDB11F0661}"/>
    <dgm:cxn modelId="{0B8183A4-39AF-40EF-99A1-3AD1F914FF28}" srcId="{AC5E5D60-5C3C-462B-BE0C-33FF6A26E7C7}" destId="{220C4DD6-2F16-4482-85B0-1DCA0546BDC7}" srcOrd="5" destOrd="0" parTransId="{22301C82-4E23-463D-84B2-1DB8357ABC59}" sibTransId="{D9247B6D-0AE1-4815-B185-657FF198884F}"/>
    <dgm:cxn modelId="{970AF5AC-185C-4E21-90FC-3FD420503567}" srcId="{AC5E5D60-5C3C-462B-BE0C-33FF6A26E7C7}" destId="{C26010EB-3434-42AB-837E-4FDE9630B6FA}" srcOrd="1" destOrd="0" parTransId="{D3B7B59B-2A09-4928-B998-B07C7D75DD56}" sibTransId="{049AD906-7F55-400D-B8B3-9C8376D3EF44}"/>
    <dgm:cxn modelId="{393319B3-3680-47C5-84E2-E457C2CC2B2B}" srcId="{AC5E5D60-5C3C-462B-BE0C-33FF6A26E7C7}" destId="{C9AF7A60-4439-49AC-80E4-BB7041B1C852}" srcOrd="4" destOrd="0" parTransId="{E0780666-A2E7-42EF-A325-C3862A60AA91}" sibTransId="{1596B027-5758-424E-A5ED-7BA482A8BA09}"/>
    <dgm:cxn modelId="{091152DE-48CA-4DDC-AF8C-9FA0307C0A09}" type="presOf" srcId="{795035BC-0335-4349-A361-88F24B5FAF21}" destId="{F60D1A47-0398-4303-BFCA-B5BAA1E6331B}" srcOrd="0" destOrd="0" presId="urn:microsoft.com/office/officeart/2018/2/layout/IconVerticalSolidList"/>
    <dgm:cxn modelId="{3B436CE1-6D22-4F5E-9111-1215509690D8}" type="presOf" srcId="{C9AF7A60-4439-49AC-80E4-BB7041B1C852}" destId="{9C4EF517-878B-4E8D-88BA-13C2FE6B8CAE}" srcOrd="0" destOrd="0" presId="urn:microsoft.com/office/officeart/2018/2/layout/IconVerticalSolidList"/>
    <dgm:cxn modelId="{976165F1-F9E0-41C6-B25F-2A9E6B224B4C}" type="presOf" srcId="{220C4DD6-2F16-4482-85B0-1DCA0546BDC7}" destId="{7C59983C-73DD-4378-BCD6-1859918FEAC3}" srcOrd="0" destOrd="0" presId="urn:microsoft.com/office/officeart/2018/2/layout/IconVerticalSolidList"/>
    <dgm:cxn modelId="{BB369F66-1767-4AED-A86A-DA9673AC5201}" type="presParOf" srcId="{8D2C0EBD-951F-476E-80B8-FB56DA84228F}" destId="{93A45975-C87C-4C66-B89B-C59C6B972A9B}" srcOrd="0" destOrd="0" presId="urn:microsoft.com/office/officeart/2018/2/layout/IconVerticalSolidList"/>
    <dgm:cxn modelId="{4743AEB1-C583-4360-B43C-2A77ACC58CEC}" type="presParOf" srcId="{93A45975-C87C-4C66-B89B-C59C6B972A9B}" destId="{3E541CC0-5264-4252-9A04-3B305A4F6278}" srcOrd="0" destOrd="0" presId="urn:microsoft.com/office/officeart/2018/2/layout/IconVerticalSolidList"/>
    <dgm:cxn modelId="{76AAECB6-6A3A-4862-A08C-1EC492859F33}" type="presParOf" srcId="{93A45975-C87C-4C66-B89B-C59C6B972A9B}" destId="{1CC431BE-39EF-4D6F-B3DD-60638C92211B}" srcOrd="1" destOrd="0" presId="urn:microsoft.com/office/officeart/2018/2/layout/IconVerticalSolidList"/>
    <dgm:cxn modelId="{76044BC6-4554-4269-8097-6A26A4D128F7}" type="presParOf" srcId="{93A45975-C87C-4C66-B89B-C59C6B972A9B}" destId="{2E66FCE6-FCF1-47EC-AF79-6B50C90F503D}" srcOrd="2" destOrd="0" presId="urn:microsoft.com/office/officeart/2018/2/layout/IconVerticalSolidList"/>
    <dgm:cxn modelId="{5CC6CDD8-8E83-42E8-9D22-A288132F7945}" type="presParOf" srcId="{93A45975-C87C-4C66-B89B-C59C6B972A9B}" destId="{0C586D28-68EE-4D22-9FDD-509520462784}" srcOrd="3" destOrd="0" presId="urn:microsoft.com/office/officeart/2018/2/layout/IconVerticalSolidList"/>
    <dgm:cxn modelId="{24364957-DCC2-4F84-9AD1-CD66BA6592D1}" type="presParOf" srcId="{8D2C0EBD-951F-476E-80B8-FB56DA84228F}" destId="{F16FF5EB-066D-4CFA-90A9-DAA43EC2AA52}" srcOrd="1" destOrd="0" presId="urn:microsoft.com/office/officeart/2018/2/layout/IconVerticalSolidList"/>
    <dgm:cxn modelId="{B6914D89-A005-4DBA-B20A-2C0759A2DB6C}" type="presParOf" srcId="{8D2C0EBD-951F-476E-80B8-FB56DA84228F}" destId="{2D8FC999-EEE7-43D5-822A-9B077BFC2BA9}" srcOrd="2" destOrd="0" presId="urn:microsoft.com/office/officeart/2018/2/layout/IconVerticalSolidList"/>
    <dgm:cxn modelId="{B3E67FB6-1541-4D17-9B1E-989C3747908E}" type="presParOf" srcId="{2D8FC999-EEE7-43D5-822A-9B077BFC2BA9}" destId="{C34BF5B6-90AB-4CD7-97BE-B47BFD5D1FA0}" srcOrd="0" destOrd="0" presId="urn:microsoft.com/office/officeart/2018/2/layout/IconVerticalSolidList"/>
    <dgm:cxn modelId="{51F57265-3B82-4CE7-95C1-263E540EE530}" type="presParOf" srcId="{2D8FC999-EEE7-43D5-822A-9B077BFC2BA9}" destId="{7DD54F75-6A5C-40CA-99D7-369E2FB67361}" srcOrd="1" destOrd="0" presId="urn:microsoft.com/office/officeart/2018/2/layout/IconVerticalSolidList"/>
    <dgm:cxn modelId="{41005CAE-C2D0-45E1-ADF8-A3D52293A1BB}" type="presParOf" srcId="{2D8FC999-EEE7-43D5-822A-9B077BFC2BA9}" destId="{E8002CA9-6655-43EB-A47A-B2590D12B2C3}" srcOrd="2" destOrd="0" presId="urn:microsoft.com/office/officeart/2018/2/layout/IconVerticalSolidList"/>
    <dgm:cxn modelId="{ACBECDF8-574C-4703-B9A6-283046E077D7}" type="presParOf" srcId="{2D8FC999-EEE7-43D5-822A-9B077BFC2BA9}" destId="{417A10CC-DB53-4196-AE7D-DB23C4D19164}" srcOrd="3" destOrd="0" presId="urn:microsoft.com/office/officeart/2018/2/layout/IconVerticalSolidList"/>
    <dgm:cxn modelId="{D4BDB88C-1F30-4E2C-83E0-E15737E8BBAD}" type="presParOf" srcId="{8D2C0EBD-951F-476E-80B8-FB56DA84228F}" destId="{D5B069DF-CF98-44AB-A920-51DCF51C2855}" srcOrd="3" destOrd="0" presId="urn:microsoft.com/office/officeart/2018/2/layout/IconVerticalSolidList"/>
    <dgm:cxn modelId="{6208D670-5C17-48EB-8F23-76E09AC995CA}" type="presParOf" srcId="{8D2C0EBD-951F-476E-80B8-FB56DA84228F}" destId="{BDA5B096-B665-4443-9056-7B12B6A14A14}" srcOrd="4" destOrd="0" presId="urn:microsoft.com/office/officeart/2018/2/layout/IconVerticalSolidList"/>
    <dgm:cxn modelId="{7CE224B9-EBE5-41AD-9506-13AF3FF5E623}" type="presParOf" srcId="{BDA5B096-B665-4443-9056-7B12B6A14A14}" destId="{F9976AE1-533A-4082-9617-7402E6D317F3}" srcOrd="0" destOrd="0" presId="urn:microsoft.com/office/officeart/2018/2/layout/IconVerticalSolidList"/>
    <dgm:cxn modelId="{F04AEB7B-0F1E-43B3-BEE1-E1994A184807}" type="presParOf" srcId="{BDA5B096-B665-4443-9056-7B12B6A14A14}" destId="{CEC90CBA-B60D-4973-BEB1-973490D78B6F}" srcOrd="1" destOrd="0" presId="urn:microsoft.com/office/officeart/2018/2/layout/IconVerticalSolidList"/>
    <dgm:cxn modelId="{70FE8B01-9A0F-4183-9D28-0A2773E0AAD0}" type="presParOf" srcId="{BDA5B096-B665-4443-9056-7B12B6A14A14}" destId="{3DB4FD2B-7634-4C26-A4E9-849DA3C9721F}" srcOrd="2" destOrd="0" presId="urn:microsoft.com/office/officeart/2018/2/layout/IconVerticalSolidList"/>
    <dgm:cxn modelId="{EA095DA2-1D26-4C9F-A360-05B9E3C3B4F7}" type="presParOf" srcId="{BDA5B096-B665-4443-9056-7B12B6A14A14}" destId="{836A0173-8D59-4EF9-8C92-DBEF19F70F45}" srcOrd="3" destOrd="0" presId="urn:microsoft.com/office/officeart/2018/2/layout/IconVerticalSolidList"/>
    <dgm:cxn modelId="{DBB83E28-D0AF-4707-86BC-417F2DC17B04}" type="presParOf" srcId="{8D2C0EBD-951F-476E-80B8-FB56DA84228F}" destId="{57AFF854-FC03-41EA-B771-758ED10FBFD4}" srcOrd="5" destOrd="0" presId="urn:microsoft.com/office/officeart/2018/2/layout/IconVerticalSolidList"/>
    <dgm:cxn modelId="{303C8178-5E5A-483D-8F86-5908A4C1CEF0}" type="presParOf" srcId="{8D2C0EBD-951F-476E-80B8-FB56DA84228F}" destId="{2323572E-056A-4F44-8C30-42CDA939B392}" srcOrd="6" destOrd="0" presId="urn:microsoft.com/office/officeart/2018/2/layout/IconVerticalSolidList"/>
    <dgm:cxn modelId="{C87F3C5D-01A0-44C9-8240-219D7CA3CE4B}" type="presParOf" srcId="{2323572E-056A-4F44-8C30-42CDA939B392}" destId="{5E4853BC-2FCA-401B-B675-764995E0F48E}" srcOrd="0" destOrd="0" presId="urn:microsoft.com/office/officeart/2018/2/layout/IconVerticalSolidList"/>
    <dgm:cxn modelId="{53B97B36-FD69-4CE7-AC02-D1832147AF28}" type="presParOf" srcId="{2323572E-056A-4F44-8C30-42CDA939B392}" destId="{F0BE462C-6C4A-4FD6-B677-CA81A7FB86F5}" srcOrd="1" destOrd="0" presId="urn:microsoft.com/office/officeart/2018/2/layout/IconVerticalSolidList"/>
    <dgm:cxn modelId="{73DD5211-9549-4D86-818B-19F771A66515}" type="presParOf" srcId="{2323572E-056A-4F44-8C30-42CDA939B392}" destId="{A034ADC4-78B5-4DB7-A95E-AD854F391BA5}" srcOrd="2" destOrd="0" presId="urn:microsoft.com/office/officeart/2018/2/layout/IconVerticalSolidList"/>
    <dgm:cxn modelId="{0D259D9B-A26F-4F41-B6B0-8E37744B11D4}" type="presParOf" srcId="{2323572E-056A-4F44-8C30-42CDA939B392}" destId="{F60D1A47-0398-4303-BFCA-B5BAA1E6331B}" srcOrd="3" destOrd="0" presId="urn:microsoft.com/office/officeart/2018/2/layout/IconVerticalSolidList"/>
    <dgm:cxn modelId="{D8F24E01-CF9C-4A2E-9B45-63E437EA6CF6}" type="presParOf" srcId="{8D2C0EBD-951F-476E-80B8-FB56DA84228F}" destId="{99063285-CA21-42A5-928D-F5CDA43EDB1D}" srcOrd="7" destOrd="0" presId="urn:microsoft.com/office/officeart/2018/2/layout/IconVerticalSolidList"/>
    <dgm:cxn modelId="{02A296A3-3504-4019-996C-4C2F124A18FE}" type="presParOf" srcId="{8D2C0EBD-951F-476E-80B8-FB56DA84228F}" destId="{A077F43E-4F46-40A8-89EC-382D10469743}" srcOrd="8" destOrd="0" presId="urn:microsoft.com/office/officeart/2018/2/layout/IconVerticalSolidList"/>
    <dgm:cxn modelId="{7C07169A-6BBF-4075-931C-AD18D6986E0F}" type="presParOf" srcId="{A077F43E-4F46-40A8-89EC-382D10469743}" destId="{9E459EC3-0914-4887-B87A-08FDEDAB75A9}" srcOrd="0" destOrd="0" presId="urn:microsoft.com/office/officeart/2018/2/layout/IconVerticalSolidList"/>
    <dgm:cxn modelId="{B361F5FD-BCA9-4FD3-A1B5-F90164E1EED1}" type="presParOf" srcId="{A077F43E-4F46-40A8-89EC-382D10469743}" destId="{CC4B23DB-7E69-4373-88A6-35F763D4FA95}" srcOrd="1" destOrd="0" presId="urn:microsoft.com/office/officeart/2018/2/layout/IconVerticalSolidList"/>
    <dgm:cxn modelId="{959B74EE-D28D-470E-9191-41887E80A40B}" type="presParOf" srcId="{A077F43E-4F46-40A8-89EC-382D10469743}" destId="{4940584E-B103-40AF-A940-F217100EE714}" srcOrd="2" destOrd="0" presId="urn:microsoft.com/office/officeart/2018/2/layout/IconVerticalSolidList"/>
    <dgm:cxn modelId="{BC4DE897-8C36-4611-95D5-9517F4879A8D}" type="presParOf" srcId="{A077F43E-4F46-40A8-89EC-382D10469743}" destId="{9C4EF517-878B-4E8D-88BA-13C2FE6B8CAE}" srcOrd="3" destOrd="0" presId="urn:microsoft.com/office/officeart/2018/2/layout/IconVerticalSolidList"/>
    <dgm:cxn modelId="{AB4F7D41-EC93-4B64-B352-F45FBF098150}" type="presParOf" srcId="{8D2C0EBD-951F-476E-80B8-FB56DA84228F}" destId="{B51DBADF-2A0D-4C95-BE05-4E0AB9D54380}" srcOrd="9" destOrd="0" presId="urn:microsoft.com/office/officeart/2018/2/layout/IconVerticalSolidList"/>
    <dgm:cxn modelId="{974E0FF2-F258-416A-922F-A3A608F0A6C3}" type="presParOf" srcId="{8D2C0EBD-951F-476E-80B8-FB56DA84228F}" destId="{DF08181E-527A-448C-BB57-4E6E396F8EF6}" srcOrd="10" destOrd="0" presId="urn:microsoft.com/office/officeart/2018/2/layout/IconVerticalSolidList"/>
    <dgm:cxn modelId="{116D592D-AC9E-4059-9411-4EAD293E7F3A}" type="presParOf" srcId="{DF08181E-527A-448C-BB57-4E6E396F8EF6}" destId="{1A5A1C15-055A-4AB2-ABB7-AF28A1562E21}" srcOrd="0" destOrd="0" presId="urn:microsoft.com/office/officeart/2018/2/layout/IconVerticalSolidList"/>
    <dgm:cxn modelId="{F011A864-6527-494A-89D9-34557A087737}" type="presParOf" srcId="{DF08181E-527A-448C-BB57-4E6E396F8EF6}" destId="{217EF1B6-988F-436D-84B7-45394C2BB778}" srcOrd="1" destOrd="0" presId="urn:microsoft.com/office/officeart/2018/2/layout/IconVerticalSolidList"/>
    <dgm:cxn modelId="{6FA8F4C3-E0CB-451D-AF05-4457B1D06454}" type="presParOf" srcId="{DF08181E-527A-448C-BB57-4E6E396F8EF6}" destId="{9A8CA42B-27DA-4C10-B2C7-C66559A2DC09}" srcOrd="2" destOrd="0" presId="urn:microsoft.com/office/officeart/2018/2/layout/IconVerticalSolidList"/>
    <dgm:cxn modelId="{10CF5FFE-A44D-4632-A823-244B1AB63A1C}" type="presParOf" srcId="{DF08181E-527A-448C-BB57-4E6E396F8EF6}" destId="{7C59983C-73DD-4378-BCD6-1859918FEA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1CC0-5264-4252-9A04-3B305A4F6278}">
      <dsp:nvSpPr>
        <dsp:cNvPr id="0" name=""/>
        <dsp:cNvSpPr/>
      </dsp:nvSpPr>
      <dsp:spPr>
        <a:xfrm>
          <a:off x="0" y="4795"/>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431BE-39EF-4D6F-B3DD-60638C92211B}">
      <dsp:nvSpPr>
        <dsp:cNvPr id="0" name=""/>
        <dsp:cNvSpPr/>
      </dsp:nvSpPr>
      <dsp:spPr>
        <a:xfrm>
          <a:off x="238701" y="182341"/>
          <a:ext cx="434426" cy="434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86D28-68EE-4D22-9FDD-509520462784}">
      <dsp:nvSpPr>
        <dsp:cNvPr id="0" name=""/>
        <dsp:cNvSpPr/>
      </dsp:nvSpPr>
      <dsp:spPr>
        <a:xfrm>
          <a:off x="911829" y="4795"/>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IN" sz="1400" kern="1200"/>
            <a:t>The waterfall model is also called a linear sequential model. Each phase is completed first before moving to the next phase. Phases distinct and separate from each other it makes easier to plan and control the project.</a:t>
          </a:r>
          <a:endParaRPr lang="en-US" sz="1400" kern="1200"/>
        </a:p>
      </dsp:txBody>
      <dsp:txXfrm>
        <a:off x="911829" y="4795"/>
        <a:ext cx="5700011" cy="813754"/>
      </dsp:txXfrm>
    </dsp:sp>
    <dsp:sp modelId="{C34BF5B6-90AB-4CD7-97BE-B47BFD5D1FA0}">
      <dsp:nvSpPr>
        <dsp:cNvPr id="0" name=""/>
        <dsp:cNvSpPr/>
      </dsp:nvSpPr>
      <dsp:spPr>
        <a:xfrm>
          <a:off x="0" y="1021988"/>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54F75-6A5C-40CA-99D7-369E2FB67361}">
      <dsp:nvSpPr>
        <dsp:cNvPr id="0" name=""/>
        <dsp:cNvSpPr/>
      </dsp:nvSpPr>
      <dsp:spPr>
        <a:xfrm>
          <a:off x="238701" y="1199534"/>
          <a:ext cx="434426" cy="434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A10CC-DB53-4196-AE7D-DB23C4D19164}">
      <dsp:nvSpPr>
        <dsp:cNvPr id="0" name=""/>
        <dsp:cNvSpPr/>
      </dsp:nvSpPr>
      <dsp:spPr>
        <a:xfrm>
          <a:off x="911829" y="1021988"/>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US" sz="1400" kern="1200"/>
            <a:t>Requirements gathering and analysis: </a:t>
          </a:r>
          <a:r>
            <a:rPr lang="en-US" sz="1400" b="0" i="0" kern="1200" baseline="0"/>
            <a:t>working with the Product Owner to understand a software system's requirements.</a:t>
          </a:r>
          <a:endParaRPr lang="en-US" sz="1400" kern="1200"/>
        </a:p>
      </dsp:txBody>
      <dsp:txXfrm>
        <a:off x="911829" y="1021988"/>
        <a:ext cx="5700011" cy="813754"/>
      </dsp:txXfrm>
    </dsp:sp>
    <dsp:sp modelId="{F9976AE1-533A-4082-9617-7402E6D317F3}">
      <dsp:nvSpPr>
        <dsp:cNvPr id="0" name=""/>
        <dsp:cNvSpPr/>
      </dsp:nvSpPr>
      <dsp:spPr>
        <a:xfrm>
          <a:off x="0" y="2039181"/>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90CBA-B60D-4973-BEB1-973490D78B6F}">
      <dsp:nvSpPr>
        <dsp:cNvPr id="0" name=""/>
        <dsp:cNvSpPr/>
      </dsp:nvSpPr>
      <dsp:spPr>
        <a:xfrm>
          <a:off x="238701" y="2216727"/>
          <a:ext cx="434426" cy="434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6A0173-8D59-4EF9-8C92-DBEF19F70F45}">
      <dsp:nvSpPr>
        <dsp:cNvPr id="0" name=""/>
        <dsp:cNvSpPr/>
      </dsp:nvSpPr>
      <dsp:spPr>
        <a:xfrm>
          <a:off x="911829" y="2039181"/>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US" sz="1400" kern="1200"/>
            <a:t>Design: In this phase, a team of software architects and designers works with the requirements to create a blueprint for the software system.</a:t>
          </a:r>
        </a:p>
      </dsp:txBody>
      <dsp:txXfrm>
        <a:off x="911829" y="2039181"/>
        <a:ext cx="5700011" cy="813754"/>
      </dsp:txXfrm>
    </dsp:sp>
    <dsp:sp modelId="{5E4853BC-2FCA-401B-B675-764995E0F48E}">
      <dsp:nvSpPr>
        <dsp:cNvPr id="0" name=""/>
        <dsp:cNvSpPr/>
      </dsp:nvSpPr>
      <dsp:spPr>
        <a:xfrm>
          <a:off x="0" y="3056374"/>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E462C-6C4A-4FD6-B677-CA81A7FB86F5}">
      <dsp:nvSpPr>
        <dsp:cNvPr id="0" name=""/>
        <dsp:cNvSpPr/>
      </dsp:nvSpPr>
      <dsp:spPr>
        <a:xfrm>
          <a:off x="238701" y="3233920"/>
          <a:ext cx="434426" cy="4340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D1A47-0398-4303-BFCA-B5BAA1E6331B}">
      <dsp:nvSpPr>
        <dsp:cNvPr id="0" name=""/>
        <dsp:cNvSpPr/>
      </dsp:nvSpPr>
      <dsp:spPr>
        <a:xfrm>
          <a:off x="911829" y="3056374"/>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US" sz="1400" kern="1200"/>
            <a:t>Development: </a:t>
          </a:r>
          <a:r>
            <a:rPr lang="en-US" sz="1400" b="0" i="0" kern="1200" baseline="0"/>
            <a:t>writing code to implement the software system, following best practices for readability, maintainability, and performance.</a:t>
          </a:r>
          <a:endParaRPr lang="en-US" sz="1400" kern="1200"/>
        </a:p>
      </dsp:txBody>
      <dsp:txXfrm>
        <a:off x="911829" y="3056374"/>
        <a:ext cx="5700011" cy="813754"/>
      </dsp:txXfrm>
    </dsp:sp>
    <dsp:sp modelId="{9E459EC3-0914-4887-B87A-08FDEDAB75A9}">
      <dsp:nvSpPr>
        <dsp:cNvPr id="0" name=""/>
        <dsp:cNvSpPr/>
      </dsp:nvSpPr>
      <dsp:spPr>
        <a:xfrm>
          <a:off x="0" y="4073567"/>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B23DB-7E69-4373-88A6-35F763D4FA95}">
      <dsp:nvSpPr>
        <dsp:cNvPr id="0" name=""/>
        <dsp:cNvSpPr/>
      </dsp:nvSpPr>
      <dsp:spPr>
        <a:xfrm>
          <a:off x="238701" y="4251113"/>
          <a:ext cx="434426" cy="4340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4EF517-878B-4E8D-88BA-13C2FE6B8CAE}">
      <dsp:nvSpPr>
        <dsp:cNvPr id="0" name=""/>
        <dsp:cNvSpPr/>
      </dsp:nvSpPr>
      <dsp:spPr>
        <a:xfrm>
          <a:off x="911829" y="4073567"/>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US" sz="1400" kern="1200"/>
            <a:t>Testing: </a:t>
          </a:r>
          <a:r>
            <a:rPr lang="en-US" sz="1400" b="0" i="0" kern="1200" baseline="0"/>
            <a:t>writing and executing tests to verify that the software system meets the requirements and works as intended.</a:t>
          </a:r>
          <a:endParaRPr lang="en-US" sz="1400" kern="1200"/>
        </a:p>
      </dsp:txBody>
      <dsp:txXfrm>
        <a:off x="911829" y="4073567"/>
        <a:ext cx="5700011" cy="813754"/>
      </dsp:txXfrm>
    </dsp:sp>
    <dsp:sp modelId="{1A5A1C15-055A-4AB2-ABB7-AF28A1562E21}">
      <dsp:nvSpPr>
        <dsp:cNvPr id="0" name=""/>
        <dsp:cNvSpPr/>
      </dsp:nvSpPr>
      <dsp:spPr>
        <a:xfrm>
          <a:off x="0" y="5090760"/>
          <a:ext cx="6625883" cy="7890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EF1B6-988F-436D-84B7-45394C2BB778}">
      <dsp:nvSpPr>
        <dsp:cNvPr id="0" name=""/>
        <dsp:cNvSpPr/>
      </dsp:nvSpPr>
      <dsp:spPr>
        <a:xfrm>
          <a:off x="238701" y="5268306"/>
          <a:ext cx="434426" cy="4340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9983C-73DD-4378-BCD6-1859918FEAC3}">
      <dsp:nvSpPr>
        <dsp:cNvPr id="0" name=""/>
        <dsp:cNvSpPr/>
      </dsp:nvSpPr>
      <dsp:spPr>
        <a:xfrm>
          <a:off x="911829" y="5090760"/>
          <a:ext cx="5700011" cy="813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122" tIns="86122" rIns="86122" bIns="86122" numCol="1" spcCol="1270" anchor="ctr" anchorCtr="0">
          <a:noAutofit/>
        </a:bodyPr>
        <a:lstStyle/>
        <a:p>
          <a:pPr marL="0" lvl="0" indent="0" algn="l" defTabSz="622300">
            <a:lnSpc>
              <a:spcPct val="100000"/>
            </a:lnSpc>
            <a:spcBef>
              <a:spcPct val="0"/>
            </a:spcBef>
            <a:spcAft>
              <a:spcPct val="35000"/>
            </a:spcAft>
            <a:buNone/>
          </a:pPr>
          <a:r>
            <a:rPr lang="en-US" sz="1400" kern="1200"/>
            <a:t>Deployment and maintenance: </a:t>
          </a:r>
          <a:r>
            <a:rPr lang="en-US" sz="1400" b="0" i="0" kern="1200" baseline="0"/>
            <a:t>fixing bugs, adding new features, and updating the software system over time to meet changing requirements and maintain its health</a:t>
          </a:r>
          <a:endParaRPr lang="en-US" sz="1400" kern="1200"/>
        </a:p>
      </dsp:txBody>
      <dsp:txXfrm>
        <a:off x="911829" y="5090760"/>
        <a:ext cx="5700011" cy="8137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E726-A7A4-0FAB-A616-FB7C846FDD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A22FB6-3214-20F6-5CA3-C373DAF16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B5D2C-D2E4-0700-C8F7-EF6F0AF19676}"/>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23DF509E-1B08-77CC-65D8-EC8485FAB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9AA97-147D-F628-2FEA-985D00532804}"/>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152937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D5F6-3D29-B98B-D380-4EF8EE6BD0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B1058-4B8F-C006-311C-15B1986D9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8428A-EABE-EDA2-E256-B02F49EA9BF7}"/>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159939CD-BBAA-3329-5676-D64C8F8F2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C33E0-6347-E8A7-AEF2-91EB3D6C64CE}"/>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117254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2B37E-7D30-5A1C-243B-3825DFC995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C01D26-8E1C-56D6-1F11-2FA429FFB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CF939-6A9C-7D84-CC00-21A3A3E0CC5D}"/>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240816B9-2E1C-39B1-CF8F-11B9702C8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0BF89-F72A-446C-5ECB-B6C2F938C7EB}"/>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67446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905C-1B5C-4FE0-4517-31F96F09AA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7666E-06EC-EFDC-E84B-AA1CF6AD2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E9E28-5891-A938-053D-E1DB4CD8BA40}"/>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B31AEA1C-6D8C-7796-288D-4FC40E1DE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481EE-7D18-6DCF-722B-C538C4C93922}"/>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69632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0964-258C-0166-CD2F-0E795614C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EB5EB2-3EE1-1A73-8C39-B687EB36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61056-E8AF-6809-5B05-F5302E62ACCC}"/>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30126825-422E-ED26-4660-9D587D707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CD110-2C31-7206-00EC-F61E862B2FE4}"/>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72994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CA3E-3EB7-AB4A-181E-032FC02E52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9947E3-7661-4347-030F-83E478724C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A8690-AACA-E02E-ADFC-07F58EB0A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D1E2C-8544-8BDC-6211-00B2BCBAB444}"/>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6" name="Footer Placeholder 5">
            <a:extLst>
              <a:ext uri="{FF2B5EF4-FFF2-40B4-BE49-F238E27FC236}">
                <a16:creationId xmlns:a16="http://schemas.microsoft.com/office/drawing/2014/main" id="{87097072-071C-6DFA-CC7D-F18A30A2A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68178-2FA7-2225-F809-F634799D5761}"/>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52568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81C-5741-CE52-79B0-2309AB9589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439C3A-FD32-351C-5CB9-F49F0EC23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FE765-B83D-D93D-CDED-701BACE7A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71BECA-6C85-5317-541C-E630E7E9D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9830D-6A40-7762-EEC4-2882B843D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D9F779-B89F-EAB0-2E06-750A1B1D6F48}"/>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8" name="Footer Placeholder 7">
            <a:extLst>
              <a:ext uri="{FF2B5EF4-FFF2-40B4-BE49-F238E27FC236}">
                <a16:creationId xmlns:a16="http://schemas.microsoft.com/office/drawing/2014/main" id="{EBB73618-FF07-B0B3-69FF-C9BE7894EB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990CC1-27E8-F933-9295-AB2607B622EA}"/>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111863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046B-6304-B630-FFDA-8D4BF851F4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C067A3-ACD2-97F6-9F44-1C29495D35B7}"/>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4" name="Footer Placeholder 3">
            <a:extLst>
              <a:ext uri="{FF2B5EF4-FFF2-40B4-BE49-F238E27FC236}">
                <a16:creationId xmlns:a16="http://schemas.microsoft.com/office/drawing/2014/main" id="{241C677A-24AC-AF07-04EC-0879AE22BC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EB9D0F-6C56-8182-3193-BF842B9131C3}"/>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132004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77FDF-0372-0A78-2EB5-F7E26146426D}"/>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3" name="Footer Placeholder 2">
            <a:extLst>
              <a:ext uri="{FF2B5EF4-FFF2-40B4-BE49-F238E27FC236}">
                <a16:creationId xmlns:a16="http://schemas.microsoft.com/office/drawing/2014/main" id="{BD9EE911-62D1-555C-3033-E0CB22A95D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7470D3-D584-E126-659B-1CE988774855}"/>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242168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334E-45E4-7279-B6C6-80E81F477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FC6DFE-378A-EE53-465B-5A80FF155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1C39E5-2B5D-9FA9-024D-32D927B55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11309-4953-25BB-300B-B9CE089FB079}"/>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6" name="Footer Placeholder 5">
            <a:extLst>
              <a:ext uri="{FF2B5EF4-FFF2-40B4-BE49-F238E27FC236}">
                <a16:creationId xmlns:a16="http://schemas.microsoft.com/office/drawing/2014/main" id="{C114AFA4-541A-DC70-3224-088AA3FE5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F7336-A5B5-FA06-AAB0-79AB8DF9DA17}"/>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371537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4AE8-5A48-FC1E-01A1-7C3432BD4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FC3E64-6DFF-15EA-90E2-0C902E1C7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783CFA-B772-4A89-3ABB-E2557A3D7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A3480-36F2-1E57-3ADE-F2D07EC624C9}"/>
              </a:ext>
            </a:extLst>
          </p:cNvPr>
          <p:cNvSpPr>
            <a:spLocks noGrp="1"/>
          </p:cNvSpPr>
          <p:nvPr>
            <p:ph type="dt" sz="half" idx="10"/>
          </p:nvPr>
        </p:nvSpPr>
        <p:spPr/>
        <p:txBody>
          <a:bodyPr/>
          <a:lstStyle/>
          <a:p>
            <a:fld id="{1A0ECEDB-840D-40E9-8129-12387D0C55CD}" type="datetimeFigureOut">
              <a:rPr lang="en-IN" smtClean="0"/>
              <a:t>16-01-2024</a:t>
            </a:fld>
            <a:endParaRPr lang="en-IN"/>
          </a:p>
        </p:txBody>
      </p:sp>
      <p:sp>
        <p:nvSpPr>
          <p:cNvPr id="6" name="Footer Placeholder 5">
            <a:extLst>
              <a:ext uri="{FF2B5EF4-FFF2-40B4-BE49-F238E27FC236}">
                <a16:creationId xmlns:a16="http://schemas.microsoft.com/office/drawing/2014/main" id="{77F97CFD-7DA8-C10C-5CF2-694B437C7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FE8E3-A304-48E6-8C54-5CB0E0BA5A7A}"/>
              </a:ext>
            </a:extLst>
          </p:cNvPr>
          <p:cNvSpPr>
            <a:spLocks noGrp="1"/>
          </p:cNvSpPr>
          <p:nvPr>
            <p:ph type="sldNum" sz="quarter" idx="12"/>
          </p:nvPr>
        </p:nvSpPr>
        <p:spPr/>
        <p:txBody>
          <a:bodyPr/>
          <a:lstStyle/>
          <a:p>
            <a:fld id="{F52F5ADC-9E4B-4760-8361-7002C48FC8DD}" type="slidenum">
              <a:rPr lang="en-IN" smtClean="0"/>
              <a:t>‹#›</a:t>
            </a:fld>
            <a:endParaRPr lang="en-IN"/>
          </a:p>
        </p:txBody>
      </p:sp>
    </p:spTree>
    <p:extLst>
      <p:ext uri="{BB962C8B-B14F-4D97-AF65-F5344CB8AC3E}">
        <p14:creationId xmlns:p14="http://schemas.microsoft.com/office/powerpoint/2010/main" val="386170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AAA12-3382-5EEB-A82E-45BE1FFE0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9FD0D-1BF9-8D28-EABD-9B23D690E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AD79F-032D-4290-C42C-DAFC19411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ECEDB-840D-40E9-8129-12387D0C55CD}" type="datetimeFigureOut">
              <a:rPr lang="en-IN" smtClean="0"/>
              <a:t>16-01-2024</a:t>
            </a:fld>
            <a:endParaRPr lang="en-IN"/>
          </a:p>
        </p:txBody>
      </p:sp>
      <p:sp>
        <p:nvSpPr>
          <p:cNvPr id="5" name="Footer Placeholder 4">
            <a:extLst>
              <a:ext uri="{FF2B5EF4-FFF2-40B4-BE49-F238E27FC236}">
                <a16:creationId xmlns:a16="http://schemas.microsoft.com/office/drawing/2014/main" id="{3967E693-02B1-B6A2-7ECF-328574F8E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C481BA-E16D-19F0-FF49-07B505755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5ADC-9E4B-4760-8361-7002C48FC8DD}" type="slidenum">
              <a:rPr lang="en-IN" smtClean="0"/>
              <a:t>‹#›</a:t>
            </a:fld>
            <a:endParaRPr lang="en-IN"/>
          </a:p>
        </p:txBody>
      </p:sp>
    </p:spTree>
    <p:extLst>
      <p:ext uri="{BB962C8B-B14F-4D97-AF65-F5344CB8AC3E}">
        <p14:creationId xmlns:p14="http://schemas.microsoft.com/office/powerpoint/2010/main" val="296684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lucidchart.zendesk.com/hc/en-us/articles/360000907426" TargetMode="Externa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ucid.app/lucidchart/29a453ee-b0fd-4909-8c2c-2acec502f3b5/edit?viewport_loc=124%2C-1%2C1417%2C692%2C0_0&amp;invitationId=inv_1a9d60a3-0a2b-4127-a145-a1eb1f0b918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evops/_img/agile-scrum-lifecycle-diagram.png"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What is Software Engineering?</a:t>
            </a:r>
          </a:p>
        </p:txBody>
      </p:sp>
      <p:sp>
        <p:nvSpPr>
          <p:cNvPr id="125" name="Arc 1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dirty="0"/>
              <a:t> Software engineering is a systematic and disciplined approach to developing software systems that meet user requirements. It involves the entire software development life cycle, from understanding the user's needs and defining the software requirements, to designing, coding, testing, and maintaining the software. The process includes techniques and tools to ensure software quality, reliability, and maintainability.</a:t>
            </a:r>
          </a:p>
        </p:txBody>
      </p:sp>
    </p:spTree>
    <p:extLst>
      <p:ext uri="{BB962C8B-B14F-4D97-AF65-F5344CB8AC3E}">
        <p14:creationId xmlns:p14="http://schemas.microsoft.com/office/powerpoint/2010/main" val="301600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rPr>
              <a:t>Relation between Scrum team and PO</a:t>
            </a:r>
          </a:p>
        </p:txBody>
      </p:sp>
      <p:sp>
        <p:nvSpPr>
          <p:cNvPr id="150" name="Arc 1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3">
            <a:extLst>
              <a:ext uri="{FF2B5EF4-FFF2-40B4-BE49-F238E27FC236}">
                <a16:creationId xmlns:a16="http://schemas.microsoft.com/office/drawing/2014/main" id="{7CABB20B-CA4C-E5BD-C3B8-208DEE330D4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descr="Timeline&#10;&#10;Description automatically generated">
            <a:extLst>
              <a:ext uri="{FF2B5EF4-FFF2-40B4-BE49-F238E27FC236}">
                <a16:creationId xmlns:a16="http://schemas.microsoft.com/office/drawing/2014/main" id="{E398462F-982E-E15C-5C0A-54E7CE855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272" y="0"/>
            <a:ext cx="7646186" cy="5783712"/>
          </a:xfrm>
          <a:prstGeom prst="rect">
            <a:avLst/>
          </a:prstGeom>
        </p:spPr>
      </p:pic>
      <p:sp>
        <p:nvSpPr>
          <p:cNvPr id="7" name="TextBox 6">
            <a:extLst>
              <a:ext uri="{FF2B5EF4-FFF2-40B4-BE49-F238E27FC236}">
                <a16:creationId xmlns:a16="http://schemas.microsoft.com/office/drawing/2014/main" id="{55219DBB-889C-5548-4406-D21FC9992BB8}"/>
              </a:ext>
            </a:extLst>
          </p:cNvPr>
          <p:cNvSpPr txBox="1"/>
          <p:nvPr/>
        </p:nvSpPr>
        <p:spPr>
          <a:xfrm>
            <a:off x="3746090" y="5973097"/>
            <a:ext cx="5530645" cy="646331"/>
          </a:xfrm>
          <a:prstGeom prst="rect">
            <a:avLst/>
          </a:prstGeom>
          <a:noFill/>
        </p:spPr>
        <p:txBody>
          <a:bodyPr wrap="square" rtlCol="0">
            <a:spAutoFit/>
          </a:bodyPr>
          <a:lstStyle/>
          <a:p>
            <a:r>
              <a:rPr lang="en-IN" dirty="0"/>
              <a:t>The image was made using Visio. And the Images and data are collected from </a:t>
            </a:r>
            <a:r>
              <a:rPr lang="en-IN" dirty="0">
                <a:hlinkClick r:id="rId3"/>
              </a:rPr>
              <a:t>lucid chart</a:t>
            </a:r>
            <a:endParaRPr lang="en-IN" dirty="0"/>
          </a:p>
        </p:txBody>
      </p:sp>
    </p:spTree>
    <p:extLst>
      <p:ext uri="{BB962C8B-B14F-4D97-AF65-F5344CB8AC3E}">
        <p14:creationId xmlns:p14="http://schemas.microsoft.com/office/powerpoint/2010/main" val="348255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400" dirty="0">
                <a:solidFill>
                  <a:srgbClr val="FFFFFF"/>
                </a:solidFill>
                <a:latin typeface="Calibri Light" panose="020F0302020204030204"/>
              </a:rPr>
              <a:t>Product and </a:t>
            </a:r>
            <a:r>
              <a:rPr lang="en-US" sz="4400">
                <a:solidFill>
                  <a:srgbClr val="FFFFFF"/>
                </a:solidFill>
                <a:latin typeface="Calibri Light" panose="020F0302020204030204"/>
              </a:rPr>
              <a:t>Sprint Backlogs</a:t>
            </a:r>
            <a:endPar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150" name="Arc 1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3">
            <a:extLst>
              <a:ext uri="{FF2B5EF4-FFF2-40B4-BE49-F238E27FC236}">
                <a16:creationId xmlns:a16="http://schemas.microsoft.com/office/drawing/2014/main" id="{7CABB20B-CA4C-E5BD-C3B8-208DEE330D4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FFC4371-07F1-6FE5-C654-570CD8BE1F12}"/>
              </a:ext>
            </a:extLst>
          </p:cNvPr>
          <p:cNvSpPr txBox="1"/>
          <p:nvPr/>
        </p:nvSpPr>
        <p:spPr>
          <a:xfrm>
            <a:off x="4167272" y="591344"/>
            <a:ext cx="6777393" cy="5632311"/>
          </a:xfrm>
          <a:prstGeom prst="rect">
            <a:avLst/>
          </a:prstGeom>
          <a:noFill/>
        </p:spPr>
        <p:txBody>
          <a:bodyPr wrap="square" rtlCol="0">
            <a:spAutoFit/>
          </a:bodyPr>
          <a:lstStyle/>
          <a:p>
            <a:r>
              <a:rPr lang="en-IN" b="1" dirty="0"/>
              <a:t>Product Backlog:</a:t>
            </a:r>
          </a:p>
          <a:p>
            <a:endParaRPr lang="en-IN" dirty="0"/>
          </a:p>
          <a:p>
            <a:r>
              <a:rPr lang="en-US" dirty="0"/>
              <a:t>The product backlog can be thought of as a task list for a team working on a product, such as a website. The list includes all the tasks that need to be completed to improve and complete the product. The person responsible for managing the list is called the "product owner." They ensure that the list is always up to date and that the most crucial tasks are at the top.</a:t>
            </a:r>
          </a:p>
          <a:p>
            <a:endParaRPr lang="en-US" dirty="0"/>
          </a:p>
          <a:p>
            <a:r>
              <a:rPr lang="en-US" b="1" dirty="0"/>
              <a:t>Sprint Backlog:</a:t>
            </a:r>
          </a:p>
          <a:p>
            <a:endParaRPr lang="en-IN" dirty="0"/>
          </a:p>
          <a:p>
            <a:r>
              <a:rPr lang="en-US" dirty="0"/>
              <a:t>The sprint backlog is a list of tasks taken from the product backlog that the development team has agreed to complete during a specific sprint.</a:t>
            </a:r>
          </a:p>
          <a:p>
            <a:r>
              <a:rPr lang="en-US" dirty="0"/>
              <a:t>At the beginning of each sprint, the team selects items from the product backlog that they feel they can complete within the sprint's timeline. These items are then added to the sprint backlog. This list serves as a detailed plan for the sprint and gives the team a clear understanding of what they need to accomplish and by when. It also helps to guide daily meetings and keep the team focused on their goals.</a:t>
            </a:r>
            <a:endParaRPr lang="en-IN" dirty="0"/>
          </a:p>
        </p:txBody>
      </p:sp>
    </p:spTree>
    <p:extLst>
      <p:ext uri="{BB962C8B-B14F-4D97-AF65-F5344CB8AC3E}">
        <p14:creationId xmlns:p14="http://schemas.microsoft.com/office/powerpoint/2010/main" val="250407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400" dirty="0">
                <a:solidFill>
                  <a:srgbClr val="FFFFFF"/>
                </a:solidFill>
                <a:latin typeface="Calibri Light" panose="020F0302020204030204"/>
              </a:rPr>
              <a:t>Scrum Meetings</a:t>
            </a:r>
            <a:endPar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150" name="Arc 1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3">
            <a:extLst>
              <a:ext uri="{FF2B5EF4-FFF2-40B4-BE49-F238E27FC236}">
                <a16:creationId xmlns:a16="http://schemas.microsoft.com/office/drawing/2014/main" id="{7CABB20B-CA4C-E5BD-C3B8-208DEE330D4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B736559-01E2-82BB-7647-213EE8DAB368}"/>
              </a:ext>
            </a:extLst>
          </p:cNvPr>
          <p:cNvSpPr txBox="1"/>
          <p:nvPr/>
        </p:nvSpPr>
        <p:spPr>
          <a:xfrm>
            <a:off x="4167272" y="196948"/>
            <a:ext cx="6906491" cy="7571303"/>
          </a:xfrm>
          <a:prstGeom prst="rect">
            <a:avLst/>
          </a:prstGeom>
          <a:noFill/>
        </p:spPr>
        <p:txBody>
          <a:bodyPr wrap="square" rtlCol="0">
            <a:spAutoFit/>
          </a:bodyPr>
          <a:lstStyle/>
          <a:p>
            <a:r>
              <a:rPr lang="en-IN" b="1" dirty="0"/>
              <a:t>Sprint Planning:</a:t>
            </a:r>
          </a:p>
          <a:p>
            <a:pPr algn="just"/>
            <a:endParaRPr lang="en-IN" dirty="0"/>
          </a:p>
          <a:p>
            <a:pPr algn="just"/>
            <a:r>
              <a:rPr lang="en-IN" dirty="0"/>
              <a:t>Sprint planning is about two things what and how?</a:t>
            </a:r>
          </a:p>
          <a:p>
            <a:pPr algn="just"/>
            <a:r>
              <a:rPr lang="en-IN" dirty="0"/>
              <a:t>What: it describes what tasks are going to do in the upcoming sprint.</a:t>
            </a:r>
          </a:p>
          <a:p>
            <a:pPr algn="just"/>
            <a:r>
              <a:rPr lang="en-IN" dirty="0"/>
              <a:t>How: it describes how they are going to achieve the tasks that are about to be done in the next sprint.</a:t>
            </a:r>
          </a:p>
          <a:p>
            <a:pPr algn="just"/>
            <a:r>
              <a:rPr lang="en-IN" dirty="0"/>
              <a:t>During the sprint planning meeting, the product owner chooses which PBIs fit the sprint goals. Those decisions are made in collaboration with the development team so they know exactly what work is for the upcoming sprint.</a:t>
            </a:r>
          </a:p>
          <a:p>
            <a:pPr algn="just"/>
            <a:r>
              <a:rPr lang="en-IN" dirty="0"/>
              <a:t>Generally, each sprint is around 3-4 weeks</a:t>
            </a:r>
          </a:p>
          <a:p>
            <a:endParaRPr lang="en-IN" dirty="0"/>
          </a:p>
          <a:p>
            <a:r>
              <a:rPr lang="en-IN" b="1" dirty="0"/>
              <a:t>Daily Scrum:</a:t>
            </a:r>
          </a:p>
          <a:p>
            <a:endParaRPr lang="en-IN" dirty="0"/>
          </a:p>
          <a:p>
            <a:r>
              <a:rPr lang="en-US" dirty="0"/>
              <a:t>Also known as the daily stand-up, this is a short, daily meeting where each team member gives an update on what they did yesterday, what they plan to do today, and if there are any obstacles in their way.</a:t>
            </a:r>
          </a:p>
          <a:p>
            <a:endParaRPr lang="en-US" dirty="0"/>
          </a:p>
          <a:p>
            <a:r>
              <a:rPr lang="en-US" b="1" dirty="0"/>
              <a:t>Sprint Review:</a:t>
            </a:r>
          </a:p>
          <a:p>
            <a:endParaRPr lang="en-US" dirty="0"/>
          </a:p>
          <a:p>
            <a:r>
              <a:rPr lang="en-US" dirty="0"/>
              <a:t>This meeting is held at the end of each sprint to review what was accomplished during the sprint and to demonstrate the product to stakeholders.</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50969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Freeform: Shape 1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rPr>
              <a:t>Scrum Meetings</a:t>
            </a:r>
          </a:p>
        </p:txBody>
      </p:sp>
      <p:sp>
        <p:nvSpPr>
          <p:cNvPr id="150" name="Arc 1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TextBox 3">
            <a:extLst>
              <a:ext uri="{FF2B5EF4-FFF2-40B4-BE49-F238E27FC236}">
                <a16:creationId xmlns:a16="http://schemas.microsoft.com/office/drawing/2014/main" id="{7CABB20B-CA4C-E5BD-C3B8-208DEE330D4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7" y="249250"/>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C715759-EFC3-5285-77A0-A89B3E7B06A0}"/>
              </a:ext>
            </a:extLst>
          </p:cNvPr>
          <p:cNvSpPr txBox="1"/>
          <p:nvPr/>
        </p:nvSpPr>
        <p:spPr>
          <a:xfrm>
            <a:off x="4290646" y="591344"/>
            <a:ext cx="6639951"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Sprint Retrospective: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Scrum master facilitates the retrospective meeting.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Follow 5 steps to an effective retrospective</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 Set the stage</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 Gather data (Capture what went well, what could have</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been gone better, Ideas)</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 Generate Insights</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 Decide what to do</a:t>
            </a:r>
          </a:p>
          <a:p>
            <a:pPr lvl="1"/>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o Close the retrospective</a:t>
            </a:r>
            <a:endParaRPr kumimoji="0" lang="en-IN"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a:p>
            <a:r>
              <a:rPr lang="en-IN" b="1" dirty="0"/>
              <a:t>Product Backlog Refinement:</a:t>
            </a:r>
          </a:p>
          <a:p>
            <a:endParaRPr lang="en-IN" dirty="0"/>
          </a:p>
          <a:p>
            <a:r>
              <a:rPr lang="en-US" dirty="0"/>
              <a:t>The goal of the Product Backlog Refinement meeting is to keep the</a:t>
            </a:r>
          </a:p>
          <a:p>
            <a:r>
              <a:rPr lang="en-US" dirty="0"/>
              <a:t>Product Backlog healthy and prepare for the upcoming 2</a:t>
            </a:r>
          </a:p>
          <a:p>
            <a:r>
              <a:rPr lang="en-US" dirty="0"/>
              <a:t>sprints at least. PBIs at the top of the Product Backlog is reviewed to ensure they are ready for the next sprint. Priorities, estimates, and stories are revisited for any changes to be ‘ready’ for the next sprints. Takes place at least once per sprint</a:t>
            </a:r>
            <a:endParaRPr lang="en-IN" dirty="0"/>
          </a:p>
          <a:p>
            <a:endParaRPr lang="en-IN" dirty="0"/>
          </a:p>
        </p:txBody>
      </p:sp>
    </p:spTree>
    <p:extLst>
      <p:ext uri="{BB962C8B-B14F-4D97-AF65-F5344CB8AC3E}">
        <p14:creationId xmlns:p14="http://schemas.microsoft.com/office/powerpoint/2010/main" val="348552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42" descr="Handshake">
            <a:extLst>
              <a:ext uri="{FF2B5EF4-FFF2-40B4-BE49-F238E27FC236}">
                <a16:creationId xmlns:a16="http://schemas.microsoft.com/office/drawing/2014/main" id="{B760C1C1-C74F-3A43-6126-EDCC9D48D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11" name="Freeform: Shape 11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45991CE9-18A2-7912-26BF-38D65E844883}"/>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a:solidFill>
                  <a:srgbClr val="FFFFFF"/>
                </a:solidFill>
                <a:latin typeface="+mj-lt"/>
                <a:ea typeface="+mj-ea"/>
                <a:cs typeface="+mj-cs"/>
              </a:rPr>
              <a:t>THANK YOU</a:t>
            </a:r>
          </a:p>
        </p:txBody>
      </p:sp>
      <p:sp>
        <p:nvSpPr>
          <p:cNvPr id="113"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99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5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5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8A34F78-1ECD-64D5-3423-3288575B0393}"/>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Example of Software Engineering in real life</a:t>
            </a:r>
          </a:p>
        </p:txBody>
      </p:sp>
      <p:sp>
        <p:nvSpPr>
          <p:cNvPr id="73" name="Arc 5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2">
            <a:extLst>
              <a:ext uri="{FF2B5EF4-FFF2-40B4-BE49-F238E27FC236}">
                <a16:creationId xmlns:a16="http://schemas.microsoft.com/office/drawing/2014/main" id="{DE239D4F-14A9-959F-6DF1-A61704EE6A88}"/>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1500" dirty="0"/>
              <a:t>Let’s say our college needs to build a website for campus dining then they will hire a software engineering team to build that website. The team will follow a systemic approach like below:</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Requirement gathering: the software team meets with our college dining department to understand their requirements and what features they are looking for in their website</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Design: based on the requirements they gathered they will design a model/blueprint of the website which includes the user interface and the tools and technologies they are going to use to build it</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Implementation: they will write the code and build the website based on the blueprint. </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Testing: the team will test the code to make sure it works as expected and to check whether it meets the user requirements or not</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Deployment: in this phase team will release the website to the public/users.  They will maintain the website by fixing issues or adding features </a:t>
            </a:r>
            <a:r>
              <a:rPr lang="en-US" sz="1500" dirty="0" err="1"/>
              <a:t>etc</a:t>
            </a:r>
            <a:r>
              <a:rPr lang="en-US" sz="1500" dirty="0"/>
              <a:t>…</a:t>
            </a:r>
          </a:p>
        </p:txBody>
      </p:sp>
    </p:spTree>
    <p:extLst>
      <p:ext uri="{BB962C8B-B14F-4D97-AF65-F5344CB8AC3E}">
        <p14:creationId xmlns:p14="http://schemas.microsoft.com/office/powerpoint/2010/main" val="168676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7DD42-2BA0-04C0-E055-B377E347F3BB}"/>
              </a:ext>
            </a:extLst>
          </p:cNvPr>
          <p:cNvSpPr txBox="1"/>
          <p:nvPr/>
        </p:nvSpPr>
        <p:spPr>
          <a:xfrm>
            <a:off x="838200" y="5507352"/>
            <a:ext cx="10515600" cy="932688"/>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kumimoji="0" lang="en-US" sz="5400" b="0" i="0" u="none" strike="noStrike" kern="1200" cap="none" spc="0" normalizeH="0" baseline="0" noProof="0" dirty="0">
                <a:ln>
                  <a:noFill/>
                </a:ln>
                <a:solidFill>
                  <a:schemeClr val="tx1"/>
                </a:solidFill>
                <a:effectLst/>
                <a:uLnTx/>
                <a:uFillTx/>
                <a:latin typeface="+mj-lt"/>
                <a:ea typeface="+mj-ea"/>
                <a:cs typeface="+mj-cs"/>
              </a:rPr>
              <a:t>SDLC</a:t>
            </a:r>
            <a:r>
              <a:rPr lang="en-US" sz="5400" kern="1200" dirty="0">
                <a:solidFill>
                  <a:schemeClr val="tx1"/>
                </a:solidFill>
                <a:latin typeface="+mj-lt"/>
                <a:ea typeface="+mj-ea"/>
                <a:cs typeface="+mj-cs"/>
              </a:rPr>
              <a:t>: Waterfall model</a:t>
            </a:r>
            <a:endParaRPr kumimoji="0" lang="en-US" sz="5400" b="0" i="0" u="none" strike="noStrike" kern="1200" cap="none" spc="0" normalizeH="0" baseline="0" noProof="0" dirty="0">
              <a:ln>
                <a:noFill/>
              </a:ln>
              <a:solidFill>
                <a:schemeClr val="tx1"/>
              </a:solidFill>
              <a:effectLst/>
              <a:uLnTx/>
              <a:uFillTx/>
              <a:latin typeface="+mj-lt"/>
              <a:ea typeface="+mj-ea"/>
              <a:cs typeface="+mj-cs"/>
            </a:endParaRPr>
          </a:p>
        </p:txBody>
      </p:sp>
      <p:sp>
        <p:nvSpPr>
          <p:cNvPr id="84" name="Rectangle 75">
            <a:extLst>
              <a:ext uri="{FF2B5EF4-FFF2-40B4-BE49-F238E27FC236}">
                <a16:creationId xmlns:a16="http://schemas.microsoft.com/office/drawing/2014/main" id="{7F0C02FD-45EF-499C-AC8C-4E8C312E0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
            <a:extLst>
              <a:ext uri="{FF2B5EF4-FFF2-40B4-BE49-F238E27FC236}">
                <a16:creationId xmlns:a16="http://schemas.microsoft.com/office/drawing/2014/main" id="{DEAE29DC-A4E4-71A7-DE88-FE5C1A2DB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57" y="132181"/>
            <a:ext cx="10585666" cy="5382353"/>
          </a:xfrm>
          <a:prstGeom prst="rect">
            <a:avLst/>
          </a:prstGeom>
        </p:spPr>
      </p:pic>
      <p:sp>
        <p:nvSpPr>
          <p:cNvPr id="3" name="TextBox 2">
            <a:extLst>
              <a:ext uri="{FF2B5EF4-FFF2-40B4-BE49-F238E27FC236}">
                <a16:creationId xmlns:a16="http://schemas.microsoft.com/office/drawing/2014/main" id="{3D4E429E-3CBA-DE88-AE4F-88E5099C9BBB}"/>
              </a:ext>
            </a:extLst>
          </p:cNvPr>
          <p:cNvSpPr txBox="1"/>
          <p:nvPr/>
        </p:nvSpPr>
        <p:spPr>
          <a:xfrm>
            <a:off x="4320698" y="591343"/>
            <a:ext cx="6906491" cy="5585619"/>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endParaRPr kumimoji="0" lang="en-US" b="0" i="0" u="none" strike="noStrike" cap="none" spc="0" normalizeH="0" baseline="0" noProof="0" dirty="0">
              <a:ln>
                <a:noFill/>
              </a:ln>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b="0" i="0" u="none" strike="noStrike" cap="none" spc="0" normalizeH="0" baseline="0" noProof="0" dirty="0">
              <a:ln>
                <a:noFill/>
              </a:ln>
              <a:effectLst/>
              <a:uLnTx/>
              <a:uFillTx/>
            </a:endParaRPr>
          </a:p>
        </p:txBody>
      </p:sp>
      <p:sp>
        <p:nvSpPr>
          <p:cNvPr id="4" name="TextBox 3">
            <a:extLst>
              <a:ext uri="{FF2B5EF4-FFF2-40B4-BE49-F238E27FC236}">
                <a16:creationId xmlns:a16="http://schemas.microsoft.com/office/drawing/2014/main" id="{F4AD3156-1B5F-F41D-26DC-5D7A6543700F}"/>
              </a:ext>
            </a:extLst>
          </p:cNvPr>
          <p:cNvSpPr txBox="1"/>
          <p:nvPr/>
        </p:nvSpPr>
        <p:spPr>
          <a:xfrm>
            <a:off x="759655" y="4839286"/>
            <a:ext cx="7176464" cy="369332"/>
          </a:xfrm>
          <a:prstGeom prst="rect">
            <a:avLst/>
          </a:prstGeom>
          <a:noFill/>
        </p:spPr>
        <p:txBody>
          <a:bodyPr wrap="square" rtlCol="0">
            <a:spAutoFit/>
          </a:bodyPr>
          <a:lstStyle/>
          <a:p>
            <a:r>
              <a:rPr lang="en-IN" dirty="0"/>
              <a:t>The above diagram is made using ‘</a:t>
            </a:r>
            <a:r>
              <a:rPr lang="en-IN" dirty="0">
                <a:hlinkClick r:id="rId3"/>
              </a:rPr>
              <a:t>Lucidchart</a:t>
            </a:r>
            <a:r>
              <a:rPr lang="en-IN" dirty="0"/>
              <a:t>’. </a:t>
            </a:r>
          </a:p>
        </p:txBody>
      </p:sp>
    </p:spTree>
    <p:extLst>
      <p:ext uri="{BB962C8B-B14F-4D97-AF65-F5344CB8AC3E}">
        <p14:creationId xmlns:p14="http://schemas.microsoft.com/office/powerpoint/2010/main" val="237634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5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reeform: Shape 5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kumimoji="0" lang="en-US" sz="4400" b="0" i="0" u="none" strike="noStrike" kern="1200" cap="none" spc="0" normalizeH="0" baseline="0" noProof="0">
                <a:ln>
                  <a:noFill/>
                </a:ln>
                <a:solidFill>
                  <a:srgbClr val="FFFFFF"/>
                </a:solidFill>
                <a:effectLst/>
                <a:uLnTx/>
                <a:uFillTx/>
                <a:latin typeface="+mj-lt"/>
                <a:ea typeface="+mj-ea"/>
                <a:cs typeface="+mj-cs"/>
              </a:rPr>
              <a:t>Waterfall model Approach</a:t>
            </a: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400" b="0" i="0" u="none" strike="noStrike" kern="1200" cap="none" spc="0" normalizeH="0" baseline="0" noProof="0">
              <a:ln>
                <a:noFill/>
              </a:ln>
              <a:solidFill>
                <a:srgbClr val="FFFFFF"/>
              </a:solidFill>
              <a:effectLst/>
              <a:uLnTx/>
              <a:uFillTx/>
              <a:latin typeface="Calibri Light" panose="020F0302020204030204"/>
              <a:ea typeface="+mn-ea"/>
              <a:cs typeface="+mn-cs"/>
            </a:endParaRP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81" name="Arc 6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88" name="TextBox 3">
            <a:extLst>
              <a:ext uri="{FF2B5EF4-FFF2-40B4-BE49-F238E27FC236}">
                <a16:creationId xmlns:a16="http://schemas.microsoft.com/office/drawing/2014/main" id="{FF9CE3DA-8714-2861-A6A2-B5D62EEB4962}"/>
              </a:ext>
            </a:extLst>
          </p:cNvPr>
          <p:cNvGraphicFramePr/>
          <p:nvPr>
            <p:extLst>
              <p:ext uri="{D42A27DB-BD31-4B8C-83A1-F6EECF244321}">
                <p14:modId xmlns:p14="http://schemas.microsoft.com/office/powerpoint/2010/main" val="1543439805"/>
              </p:ext>
            </p:extLst>
          </p:nvPr>
        </p:nvGraphicFramePr>
        <p:xfrm>
          <a:off x="4167272" y="319088"/>
          <a:ext cx="6625883" cy="590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591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400" kern="1200" dirty="0">
                <a:solidFill>
                  <a:srgbClr val="FFFFFF"/>
                </a:solidFill>
                <a:latin typeface="+mj-lt"/>
                <a:ea typeface="+mj-ea"/>
                <a:cs typeface="+mj-cs"/>
              </a:rPr>
              <a:t>Advantages and disadvantages of Waterfall model</a:t>
            </a:r>
            <a:endParaRPr kumimoji="0" lang="en-US" sz="4400" b="0" i="0" u="none" strike="noStrike" kern="1200" cap="none" spc="0" normalizeH="0" baseline="0" noProof="0" dirty="0">
              <a:ln>
                <a:noFill/>
              </a:ln>
              <a:solidFill>
                <a:srgbClr val="FFFFFF"/>
              </a:solidFill>
              <a:effectLst/>
              <a:uLnTx/>
              <a:uFillTx/>
              <a:latin typeface="+mj-lt"/>
              <a:ea typeface="+mj-ea"/>
              <a:cs typeface="+mj-cs"/>
            </a:endParaRPr>
          </a:p>
        </p:txBody>
      </p:sp>
      <p:sp>
        <p:nvSpPr>
          <p:cNvPr id="150" name="Arc 1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1" name="TextBox 3">
            <a:extLst>
              <a:ext uri="{FF2B5EF4-FFF2-40B4-BE49-F238E27FC236}">
                <a16:creationId xmlns:a16="http://schemas.microsoft.com/office/drawing/2014/main" id="{7CABB20B-CA4C-E5BD-C3B8-208DEE330D4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Advantages:</a:t>
            </a:r>
          </a:p>
          <a:p>
            <a:pPr indent="-228600">
              <a:lnSpc>
                <a:spcPct val="90000"/>
              </a:lnSpc>
              <a:spcAft>
                <a:spcPts val="600"/>
              </a:spcAft>
              <a:buFont typeface="Arial" panose="020B0604020202020204" pitchFamily="34" charset="0"/>
              <a:buChar char="•"/>
            </a:pPr>
            <a:r>
              <a:rPr lang="en-US"/>
              <a:t>1. Simple and easy to understand and use</a:t>
            </a:r>
          </a:p>
          <a:p>
            <a:pPr indent="-228600">
              <a:lnSpc>
                <a:spcPct val="90000"/>
              </a:lnSpc>
              <a:spcAft>
                <a:spcPts val="600"/>
              </a:spcAft>
              <a:buFont typeface="Arial" panose="020B0604020202020204" pitchFamily="34" charset="0"/>
              <a:buChar char="•"/>
            </a:pPr>
            <a:r>
              <a:rPr lang="en-US"/>
              <a:t>2. Easy to manage</a:t>
            </a:r>
          </a:p>
          <a:p>
            <a:pPr indent="-228600">
              <a:lnSpc>
                <a:spcPct val="90000"/>
              </a:lnSpc>
              <a:spcAft>
                <a:spcPts val="600"/>
              </a:spcAft>
              <a:buFont typeface="Arial" panose="020B0604020202020204" pitchFamily="34" charset="0"/>
              <a:buChar char="•"/>
            </a:pPr>
            <a:r>
              <a:rPr lang="en-US"/>
              <a:t>3. Phases are processed and completed at a time</a:t>
            </a:r>
          </a:p>
          <a:p>
            <a:pPr indent="-228600">
              <a:lnSpc>
                <a:spcPct val="90000"/>
              </a:lnSpc>
              <a:spcAft>
                <a:spcPts val="600"/>
              </a:spcAft>
              <a:buFont typeface="Arial" panose="020B0604020202020204" pitchFamily="34" charset="0"/>
              <a:buChar char="•"/>
            </a:pPr>
            <a:r>
              <a:rPr lang="en-US"/>
              <a:t>4. Requirements are well understood</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Disadvantages:</a:t>
            </a:r>
          </a:p>
          <a:p>
            <a:pPr indent="-228600">
              <a:lnSpc>
                <a:spcPct val="90000"/>
              </a:lnSpc>
              <a:spcAft>
                <a:spcPts val="600"/>
              </a:spcAft>
              <a:buFont typeface="Arial" panose="020B0604020202020204" pitchFamily="34" charset="0"/>
              <a:buChar char="•"/>
            </a:pPr>
            <a:r>
              <a:rPr lang="en-US"/>
              <a:t>1. No working software is produced until late during the life cycle</a:t>
            </a:r>
          </a:p>
          <a:p>
            <a:pPr indent="-228600">
              <a:lnSpc>
                <a:spcPct val="90000"/>
              </a:lnSpc>
              <a:spcAft>
                <a:spcPts val="600"/>
              </a:spcAft>
              <a:buFont typeface="Arial" panose="020B0604020202020204" pitchFamily="34" charset="0"/>
              <a:buChar char="•"/>
            </a:pPr>
            <a:r>
              <a:rPr lang="en-US"/>
              <a:t>2. A high amount of work</a:t>
            </a:r>
          </a:p>
          <a:p>
            <a:pPr indent="-228600">
              <a:lnSpc>
                <a:spcPct val="90000"/>
              </a:lnSpc>
              <a:spcAft>
                <a:spcPts val="600"/>
              </a:spcAft>
              <a:buFont typeface="Arial" panose="020B0604020202020204" pitchFamily="34" charset="0"/>
              <a:buChar char="•"/>
            </a:pPr>
            <a:r>
              <a:rPr lang="en-US"/>
              <a:t>3. Poor for large projects</a:t>
            </a:r>
          </a:p>
          <a:p>
            <a:pPr indent="-228600">
              <a:lnSpc>
                <a:spcPct val="90000"/>
              </a:lnSpc>
              <a:spcAft>
                <a:spcPts val="600"/>
              </a:spcAft>
              <a:buFont typeface="Arial" panose="020B0604020202020204" pitchFamily="34" charset="0"/>
              <a:buChar char="•"/>
            </a:pPr>
            <a:r>
              <a:rPr lang="en-US"/>
              <a:t>4. Little opportunity for customer feedback</a:t>
            </a:r>
          </a:p>
          <a:p>
            <a:pPr indent="-228600">
              <a:lnSpc>
                <a:spcPct val="90000"/>
              </a:lnSpc>
              <a:spcAft>
                <a:spcPts val="600"/>
              </a:spcAft>
              <a:buFont typeface="Arial" panose="020B0604020202020204" pitchFamily="34" charset="0"/>
              <a:buChar char="•"/>
            </a:pPr>
            <a:r>
              <a:rPr lang="en-US"/>
              <a:t>5. All requirements must be known upfront</a:t>
            </a:r>
          </a:p>
          <a:p>
            <a:pPr indent="-228600">
              <a:lnSpc>
                <a:spcPct val="90000"/>
              </a:lnSpc>
              <a:spcAft>
                <a:spcPts val="600"/>
              </a:spcAft>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R="0" lvl="0" algn="l" defTabSz="914400" rtl="0" eaLnBrk="1" fontAlgn="auto" latinLnBrk="0" hangingPunct="1">
              <a:lnSpc>
                <a:spcPct val="90000"/>
              </a:lnSpc>
              <a:spcBef>
                <a:spcPts val="0"/>
              </a:spcBef>
              <a:spcAft>
                <a:spcPts val="60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1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400" kern="1200">
                <a:solidFill>
                  <a:srgbClr val="FFFFFF"/>
                </a:solidFill>
                <a:latin typeface="+mj-lt"/>
                <a:ea typeface="+mj-ea"/>
                <a:cs typeface="+mj-cs"/>
              </a:rPr>
              <a:t>Agile</a:t>
            </a:r>
          </a:p>
          <a:p>
            <a:pPr marL="0" marR="0" lvl="0" indent="0" fontAlgn="auto">
              <a:lnSpc>
                <a:spcPct val="90000"/>
              </a:lnSpc>
              <a:spcBef>
                <a:spcPct val="0"/>
              </a:spcBef>
              <a:spcAft>
                <a:spcPts val="600"/>
              </a:spcAft>
              <a:buClrTx/>
              <a:buSzTx/>
              <a:tabLst/>
              <a:defRPr/>
            </a:pPr>
            <a:r>
              <a:rPr kumimoji="0" lang="en-US" sz="4400" b="0" i="0" u="none" strike="noStrike" kern="1200" cap="none" spc="0" normalizeH="0" baseline="0" noProof="0">
                <a:ln>
                  <a:noFill/>
                </a:ln>
                <a:solidFill>
                  <a:srgbClr val="FFFFFF"/>
                </a:solidFill>
                <a:effectLst/>
                <a:uLnTx/>
                <a:uFillTx/>
                <a:latin typeface="+mj-lt"/>
                <a:ea typeface="+mj-ea"/>
                <a:cs typeface="+mj-cs"/>
              </a:rPr>
              <a:t>Methodology</a:t>
            </a:r>
            <a:endParaRPr kumimoji="0" lang="en-US" sz="4400" b="0" i="0" u="none" strike="noStrike" kern="1200" cap="none" spc="0" normalizeH="0" baseline="0" noProof="0" dirty="0">
              <a:ln>
                <a:noFill/>
              </a:ln>
              <a:solidFill>
                <a:srgbClr val="FFFFFF"/>
              </a:solidFill>
              <a:effectLst/>
              <a:uLnTx/>
              <a:uFillTx/>
              <a:latin typeface="+mj-lt"/>
              <a:ea typeface="+mj-ea"/>
              <a:cs typeface="+mj-cs"/>
            </a:endParaRPr>
          </a:p>
        </p:txBody>
      </p:sp>
      <p:sp>
        <p:nvSpPr>
          <p:cNvPr id="149" name="Arc 1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16FF4B44-69CA-6174-1213-1B7F2A4E0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D4E429E-3CBA-DE88-AE4F-88E5099C9BBB}"/>
              </a:ext>
            </a:extLst>
          </p:cNvPr>
          <p:cNvSpPr txBox="1"/>
          <p:nvPr/>
        </p:nvSpPr>
        <p:spPr>
          <a:xfrm>
            <a:off x="4167270" y="-656419"/>
            <a:ext cx="6906491" cy="5585619"/>
          </a:xfrm>
          <a:prstGeom prst="rect">
            <a:avLst/>
          </a:prstGeom>
        </p:spPr>
        <p:txBody>
          <a:bodyPr vert="horz" lIns="91440" tIns="45720" rIns="91440" bIns="45720" rtlCol="0" anchor="ctr">
            <a:normAutofit/>
          </a:bodyPr>
          <a:lstStyle/>
          <a:p>
            <a:pPr marR="0" lvl="0" algn="l" defTabSz="914400" rtl="0" eaLnBrk="1" fontAlgn="auto" latinLnBrk="0" hangingPunct="1">
              <a:lnSpc>
                <a:spcPct val="90000"/>
              </a:lnSpc>
              <a:spcBef>
                <a:spcPts val="0"/>
              </a:spcBef>
              <a:spcAft>
                <a:spcPts val="60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9C667BF-A989-FF8A-9111-5C482E7C17D3}"/>
              </a:ext>
            </a:extLst>
          </p:cNvPr>
          <p:cNvSpPr txBox="1"/>
          <p:nvPr/>
        </p:nvSpPr>
        <p:spPr>
          <a:xfrm>
            <a:off x="4167270" y="154745"/>
            <a:ext cx="7888742" cy="2862322"/>
          </a:xfrm>
          <a:prstGeom prst="rect">
            <a:avLst/>
          </a:prstGeom>
          <a:noFill/>
        </p:spPr>
        <p:txBody>
          <a:bodyPr wrap="square" rtlCol="0">
            <a:spAutoFit/>
          </a:bodyPr>
          <a:lstStyle/>
          <a:p>
            <a:r>
              <a:rPr lang="en-US" dirty="0"/>
              <a:t>Agile is a method for delivering software projects. It involves working in small, time-limited stages and regularly checking in with the customer to ensure their needs are being met. Agile is an iterative approach to software delivery that builds software incrementally from the start of the project, instead of trying to deliver all at once. In iteration 1 we take 2 or 3 features, then we plan, design, develop, test, and review, in iteration 2 we add another 2 or 3 features on top of the iteration 1 feature so we plan, design, develop, test, and review. Each iteration is meant to be iterative and increment is from iteration 2 onwards we are adding/increasing the features to existing features. </a:t>
            </a:r>
          </a:p>
          <a:p>
            <a:endParaRPr lang="en-IN" dirty="0"/>
          </a:p>
        </p:txBody>
      </p:sp>
      <p:pic>
        <p:nvPicPr>
          <p:cNvPr id="6" name="Picture 5" descr="Diagram&#10;&#10;Description automatically generated">
            <a:extLst>
              <a:ext uri="{FF2B5EF4-FFF2-40B4-BE49-F238E27FC236}">
                <a16:creationId xmlns:a16="http://schemas.microsoft.com/office/drawing/2014/main" id="{6265DDCA-C04D-250F-6282-7F3FBBB91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959" y="3038108"/>
            <a:ext cx="6070809" cy="3686188"/>
          </a:xfrm>
          <a:prstGeom prst="rect">
            <a:avLst/>
          </a:prstGeom>
        </p:spPr>
      </p:pic>
    </p:spTree>
    <p:extLst>
      <p:ext uri="{BB962C8B-B14F-4D97-AF65-F5344CB8AC3E}">
        <p14:creationId xmlns:p14="http://schemas.microsoft.com/office/powerpoint/2010/main" val="209641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Freeform: Shape 1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rPr>
              <a:t>Four </a:t>
            </a:r>
            <a:r>
              <a:rPr lang="en-US" sz="4400" dirty="0">
                <a:solidFill>
                  <a:srgbClr val="FFFFFF"/>
                </a:solidFill>
                <a:latin typeface="Calibri Light" panose="020F0302020204030204"/>
              </a:rPr>
              <a:t>main tenets of Agile</a:t>
            </a:r>
            <a:endPar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149" name="Arc 1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6FF4B44-69CA-6174-1213-1B7F2A4E0BBB}"/>
              </a:ext>
            </a:extLst>
          </p:cNvPr>
          <p:cNvSpPr txBox="1"/>
          <p:nvPr/>
        </p:nvSpPr>
        <p:spPr>
          <a:xfrm>
            <a:off x="4114296" y="591344"/>
            <a:ext cx="7239503" cy="5947568"/>
          </a:xfrm>
          <a:prstGeom prst="rect">
            <a:avLst/>
          </a:prstGeom>
        </p:spPr>
        <p:txBody>
          <a:bodyPr vert="horz" lIns="91440" tIns="45720" rIns="91440" bIns="45720" rtlCol="0" anchor="ctr">
            <a:normAutofit fontScale="92500" lnSpcReduction="20000"/>
          </a:bodyPr>
          <a:lstStyle/>
          <a:p>
            <a:pPr marR="0" lvl="0" algn="l" defTabSz="914400" rtl="0" eaLnBrk="1" fontAlgn="auto" latinLnBrk="0" hangingPunct="1">
              <a:lnSpc>
                <a:spcPct val="25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Individuals and interactions over processes and tools.</a:t>
            </a: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Working software over comprehensive documentation.</a:t>
            </a: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Customer collaboration over contract negotiation.</a:t>
            </a: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2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Responding to change over following a plan.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lang="en-US" dirty="0">
              <a:solidFill>
                <a:prstClr val="black"/>
              </a:solidFill>
              <a:latin typeface="Calibri" panose="020F0502020204030204"/>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manifesto doesn't imply that the items on the right side of these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statements aren't important or needed. Rather, items on the left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are simply more valued.</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Graphic 4" descr="Group of men with solid fill">
            <a:extLst>
              <a:ext uri="{FF2B5EF4-FFF2-40B4-BE49-F238E27FC236}">
                <a16:creationId xmlns:a16="http://schemas.microsoft.com/office/drawing/2014/main" id="{5BA1CFE6-878F-BFC7-FEAB-D04A3A489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525661"/>
            <a:ext cx="914400" cy="914400"/>
          </a:xfrm>
          <a:prstGeom prst="rect">
            <a:avLst/>
          </a:prstGeom>
        </p:spPr>
      </p:pic>
      <p:pic>
        <p:nvPicPr>
          <p:cNvPr id="7" name="Graphic 6" descr="Tools outline">
            <a:extLst>
              <a:ext uri="{FF2B5EF4-FFF2-40B4-BE49-F238E27FC236}">
                <a16:creationId xmlns:a16="http://schemas.microsoft.com/office/drawing/2014/main" id="{514D079A-096E-7C8C-581D-0D0C6354AA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0161" y="587951"/>
            <a:ext cx="817592" cy="817592"/>
          </a:xfrm>
          <a:prstGeom prst="rect">
            <a:avLst/>
          </a:prstGeom>
        </p:spPr>
      </p:pic>
      <p:pic>
        <p:nvPicPr>
          <p:cNvPr id="9" name="Graphic 8" descr="Ui Ux with solid fill">
            <a:extLst>
              <a:ext uri="{FF2B5EF4-FFF2-40B4-BE49-F238E27FC236}">
                <a16:creationId xmlns:a16="http://schemas.microsoft.com/office/drawing/2014/main" id="{8708F2AD-87A5-F241-5828-5D6175322A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42997" y="1759149"/>
            <a:ext cx="914400" cy="914400"/>
          </a:xfrm>
          <a:prstGeom prst="rect">
            <a:avLst/>
          </a:prstGeom>
        </p:spPr>
      </p:pic>
      <p:pic>
        <p:nvPicPr>
          <p:cNvPr id="11" name="Graphic 10" descr="Shredder outline">
            <a:extLst>
              <a:ext uri="{FF2B5EF4-FFF2-40B4-BE49-F238E27FC236}">
                <a16:creationId xmlns:a16="http://schemas.microsoft.com/office/drawing/2014/main" id="{599DA7C5-64D8-2B04-3DE2-D85AA7DE15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7323340" y="1537686"/>
            <a:ext cx="914400" cy="914400"/>
          </a:xfrm>
          <a:prstGeom prst="rect">
            <a:avLst/>
          </a:prstGeom>
        </p:spPr>
      </p:pic>
      <p:pic>
        <p:nvPicPr>
          <p:cNvPr id="15" name="Graphic 14" descr="Boardroom outline">
            <a:extLst>
              <a:ext uri="{FF2B5EF4-FFF2-40B4-BE49-F238E27FC236}">
                <a16:creationId xmlns:a16="http://schemas.microsoft.com/office/drawing/2014/main" id="{AD66D5B0-7730-88F9-07B3-FC06F67DB79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54325" y="2691216"/>
            <a:ext cx="914400" cy="914400"/>
          </a:xfrm>
          <a:prstGeom prst="rect">
            <a:avLst/>
          </a:prstGeom>
        </p:spPr>
      </p:pic>
      <p:pic>
        <p:nvPicPr>
          <p:cNvPr id="17" name="Graphic 16" descr="Blueprint outline">
            <a:extLst>
              <a:ext uri="{FF2B5EF4-FFF2-40B4-BE49-F238E27FC236}">
                <a16:creationId xmlns:a16="http://schemas.microsoft.com/office/drawing/2014/main" id="{637A863D-B39E-6621-709F-B1B170D3A4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7208173" y="3993165"/>
            <a:ext cx="914400" cy="914400"/>
          </a:xfrm>
          <a:prstGeom prst="rect">
            <a:avLst/>
          </a:prstGeom>
        </p:spPr>
      </p:pic>
      <p:pic>
        <p:nvPicPr>
          <p:cNvPr id="20" name="Graphic 19" descr="Repeat with solid fill">
            <a:extLst>
              <a:ext uri="{FF2B5EF4-FFF2-40B4-BE49-F238E27FC236}">
                <a16:creationId xmlns:a16="http://schemas.microsoft.com/office/drawing/2014/main" id="{A82C5A25-2156-29B1-F658-03E320F3ED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40652" y="2800251"/>
            <a:ext cx="914400" cy="914400"/>
          </a:xfrm>
          <a:prstGeom prst="rect">
            <a:avLst/>
          </a:prstGeom>
        </p:spPr>
      </p:pic>
      <p:pic>
        <p:nvPicPr>
          <p:cNvPr id="22" name="Graphic 21" descr="Transfer with solid fill">
            <a:extLst>
              <a:ext uri="{FF2B5EF4-FFF2-40B4-BE49-F238E27FC236}">
                <a16:creationId xmlns:a16="http://schemas.microsoft.com/office/drawing/2014/main" id="{50523976-0B5E-00A3-393D-4703EE10706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5116471" y="3968056"/>
            <a:ext cx="914400" cy="914400"/>
          </a:xfrm>
          <a:prstGeom prst="rect">
            <a:avLst/>
          </a:prstGeom>
        </p:spPr>
      </p:pic>
    </p:spTree>
    <p:extLst>
      <p:ext uri="{BB962C8B-B14F-4D97-AF65-F5344CB8AC3E}">
        <p14:creationId xmlns:p14="http://schemas.microsoft.com/office/powerpoint/2010/main" val="293400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Freeform: Shape 1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400" dirty="0">
                <a:solidFill>
                  <a:srgbClr val="FFFFFF"/>
                </a:solidFill>
                <a:latin typeface="Calibri Light" panose="020F0302020204030204"/>
              </a:rPr>
              <a:t>Scrum Agile approach</a:t>
            </a:r>
            <a:endParaRPr kumimoji="0" lang="en-US" sz="4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149" name="Arc 1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6FF4B44-69CA-6174-1213-1B7F2A4E0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DC4BA39-A112-0C2F-53FB-CDCE2DEB2DAB}"/>
              </a:ext>
            </a:extLst>
          </p:cNvPr>
          <p:cNvSpPr txBox="1"/>
          <p:nvPr/>
        </p:nvSpPr>
        <p:spPr>
          <a:xfrm>
            <a:off x="4167272" y="591344"/>
            <a:ext cx="6906491" cy="2308324"/>
          </a:xfrm>
          <a:prstGeom prst="rect">
            <a:avLst/>
          </a:prstGeom>
          <a:noFill/>
        </p:spPr>
        <p:txBody>
          <a:bodyPr wrap="square" rtlCol="0">
            <a:spAutoFit/>
          </a:bodyPr>
          <a:lstStyle/>
          <a:p>
            <a:r>
              <a:rPr lang="en-US" dirty="0"/>
              <a:t>Scrum is an Agile framework that provides a structure for teams to collaborate and iteratively develop, deliver, and improve products. It consists of defined roles such as Product Owner, Scrum Master, and Development Team, and has key practices such as Sprint, Sprint Planning, Daily Scrum, Sprint Review, and Sprint Retrospective. The goal of Scrum is to help teams deliver valuable, high-quality products in an efficient and flexible manner.</a:t>
            </a:r>
          </a:p>
          <a:p>
            <a:endParaRPr lang="en-IN" dirty="0"/>
          </a:p>
        </p:txBody>
      </p:sp>
      <p:pic>
        <p:nvPicPr>
          <p:cNvPr id="6" name="Picture 5" descr="A screenshot of a computer&#10;&#10;Description automatically generated with low confidence">
            <a:extLst>
              <a:ext uri="{FF2B5EF4-FFF2-40B4-BE49-F238E27FC236}">
                <a16:creationId xmlns:a16="http://schemas.microsoft.com/office/drawing/2014/main" id="{5DA62612-84C5-55C6-5485-B61D36D2A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270" y="3277889"/>
            <a:ext cx="7087214" cy="2438611"/>
          </a:xfrm>
          <a:prstGeom prst="rect">
            <a:avLst/>
          </a:prstGeom>
        </p:spPr>
      </p:pic>
      <p:sp>
        <p:nvSpPr>
          <p:cNvPr id="7" name="TextBox 6">
            <a:extLst>
              <a:ext uri="{FF2B5EF4-FFF2-40B4-BE49-F238E27FC236}">
                <a16:creationId xmlns:a16="http://schemas.microsoft.com/office/drawing/2014/main" id="{BAC344DA-B059-453E-E50C-6AA5100F1309}"/>
              </a:ext>
            </a:extLst>
          </p:cNvPr>
          <p:cNvSpPr txBox="1"/>
          <p:nvPr/>
        </p:nvSpPr>
        <p:spPr>
          <a:xfrm>
            <a:off x="3887234" y="6020972"/>
            <a:ext cx="5566255" cy="369332"/>
          </a:xfrm>
          <a:prstGeom prst="rect">
            <a:avLst/>
          </a:prstGeom>
          <a:noFill/>
        </p:spPr>
        <p:txBody>
          <a:bodyPr wrap="square" rtlCol="0">
            <a:spAutoFit/>
          </a:bodyPr>
          <a:lstStyle/>
          <a:p>
            <a:r>
              <a:rPr lang="en-IN" dirty="0"/>
              <a:t>Source of image ‘</a:t>
            </a:r>
            <a:r>
              <a:rPr lang="en-IN" dirty="0">
                <a:hlinkClick r:id="rId3"/>
              </a:rPr>
              <a:t>learn.microsoft.com</a:t>
            </a:r>
            <a:r>
              <a:rPr lang="en-IN" dirty="0"/>
              <a:t>’</a:t>
            </a:r>
          </a:p>
        </p:txBody>
      </p:sp>
    </p:spTree>
    <p:extLst>
      <p:ext uri="{BB962C8B-B14F-4D97-AF65-F5344CB8AC3E}">
        <p14:creationId xmlns:p14="http://schemas.microsoft.com/office/powerpoint/2010/main" val="407272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C7DD42-2BA0-04C0-E055-B377E347F3BB}"/>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400" b="0" i="0" u="none" strike="noStrike" cap="none" spc="0" normalizeH="0" baseline="0" noProof="0">
                <a:ln>
                  <a:noFill/>
                </a:ln>
                <a:solidFill>
                  <a:srgbClr val="FFFFFF"/>
                </a:solidFill>
                <a:effectLst/>
                <a:uLnTx/>
                <a:uFillTx/>
                <a:latin typeface="+mj-lt"/>
                <a:ea typeface="+mj-ea"/>
                <a:cs typeface="+mj-cs"/>
              </a:rPr>
              <a:t>Scrum Agile Approach</a:t>
            </a:r>
            <a:endParaRPr kumimoji="0" lang="en-US" sz="4400" b="0" i="0" u="none" strike="noStrike" kern="1200" cap="none" spc="0" normalizeH="0" baseline="0" noProof="0" dirty="0">
              <a:ln>
                <a:noFill/>
              </a:ln>
              <a:solidFill>
                <a:srgbClr val="FFFFFF"/>
              </a:solidFill>
              <a:effectLst/>
              <a:uLnTx/>
              <a:uFillTx/>
              <a:latin typeface="+mj-lt"/>
              <a:ea typeface="+mj-ea"/>
              <a:cs typeface="+mj-cs"/>
            </a:endParaRPr>
          </a:p>
        </p:txBody>
      </p:sp>
      <p:sp>
        <p:nvSpPr>
          <p:cNvPr id="149" name="Arc 1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16FF4B44-69CA-6174-1213-1B7F2A4E0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R="0" lvl="0" fontAlgn="auto">
              <a:lnSpc>
                <a:spcPct val="90000"/>
              </a:lnSpc>
              <a:spcBef>
                <a:spcPts val="0"/>
              </a:spcBef>
              <a:spcAft>
                <a:spcPts val="600"/>
              </a:spcAft>
              <a:buClrTx/>
              <a:buSzTx/>
              <a:tabLst/>
              <a:defRPr/>
            </a:pPr>
            <a:endParaRPr kumimoji="0" lang="en-US" b="0" i="0" u="none" strike="noStrike" cap="none" spc="0" normalizeH="0" baseline="0" noProof="0" dirty="0">
              <a:ln>
                <a:noFill/>
              </a:ln>
              <a:effectLst/>
              <a:uLnTx/>
              <a:uFillTx/>
            </a:endParaRPr>
          </a:p>
        </p:txBody>
      </p:sp>
      <p:sp>
        <p:nvSpPr>
          <p:cNvPr id="3" name="TextBox 2">
            <a:extLst>
              <a:ext uri="{FF2B5EF4-FFF2-40B4-BE49-F238E27FC236}">
                <a16:creationId xmlns:a16="http://schemas.microsoft.com/office/drawing/2014/main" id="{3D4E429E-3CBA-DE88-AE4F-88E5099C9BB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794C7D-E414-47CC-DD7F-216A02D17E60}"/>
              </a:ext>
            </a:extLst>
          </p:cNvPr>
          <p:cNvSpPr txBox="1"/>
          <p:nvPr/>
        </p:nvSpPr>
        <p:spPr>
          <a:xfrm>
            <a:off x="3887234" y="216583"/>
            <a:ext cx="7903837" cy="2200602"/>
          </a:xfrm>
          <a:prstGeom prst="rect">
            <a:avLst/>
          </a:prstGeom>
          <a:noFill/>
        </p:spPr>
        <p:txBody>
          <a:bodyPr wrap="square" rtlCol="0">
            <a:spAutoFit/>
          </a:bodyPr>
          <a:lstStyle/>
          <a:p>
            <a:pPr lvl="0" algn="just">
              <a:lnSpc>
                <a:spcPct val="150000"/>
              </a:lnSpc>
            </a:pPr>
            <a:r>
              <a:rPr lang="en-US" sz="1700" dirty="0"/>
              <a:t>In a nutshell, Scrum requires a Scrum Master to foster an environment where: </a:t>
            </a:r>
          </a:p>
          <a:p>
            <a:pPr lvl="1" algn="just">
              <a:lnSpc>
                <a:spcPct val="150000"/>
              </a:lnSpc>
            </a:pPr>
            <a:r>
              <a:rPr lang="en-US" sz="1700" dirty="0"/>
              <a:t>1. A Product Owner orders the work for a complex problem into a Product Backlog. </a:t>
            </a:r>
          </a:p>
          <a:p>
            <a:pPr lvl="1" algn="just"/>
            <a:r>
              <a:rPr lang="en-US" sz="1700" dirty="0"/>
              <a:t>2. The Scrum Team turns a selection of the work into an Increment of value during a Sprint. </a:t>
            </a:r>
          </a:p>
          <a:p>
            <a:pPr lvl="1" algn="just"/>
            <a:r>
              <a:rPr lang="en-US" sz="1700" dirty="0"/>
              <a:t>3. The Scrum Team and its stakeholders inspect the results and adjust for the next Sprint. </a:t>
            </a:r>
          </a:p>
          <a:p>
            <a:pPr algn="just"/>
            <a:endParaRPr lang="en-IN" dirty="0"/>
          </a:p>
        </p:txBody>
      </p:sp>
      <p:cxnSp>
        <p:nvCxnSpPr>
          <p:cNvPr id="11" name="Straight Connector 10">
            <a:extLst>
              <a:ext uri="{FF2B5EF4-FFF2-40B4-BE49-F238E27FC236}">
                <a16:creationId xmlns:a16="http://schemas.microsoft.com/office/drawing/2014/main" id="{9FBD3E93-DA47-2675-67D9-F5E18D4A733A}"/>
              </a:ext>
            </a:extLst>
          </p:cNvPr>
          <p:cNvCxnSpPr>
            <a:cxnSpLocks/>
          </p:cNvCxnSpPr>
          <p:nvPr/>
        </p:nvCxnSpPr>
        <p:spPr>
          <a:xfrm>
            <a:off x="7550402" y="2712857"/>
            <a:ext cx="0" cy="3568675"/>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Comment Dislike with solid fill">
            <a:extLst>
              <a:ext uri="{FF2B5EF4-FFF2-40B4-BE49-F238E27FC236}">
                <a16:creationId xmlns:a16="http://schemas.microsoft.com/office/drawing/2014/main" id="{CA4D4E8C-0CBD-CFCE-4F05-4D5E0E8E82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24861" y="1943132"/>
            <a:ext cx="1067354" cy="1067354"/>
          </a:xfrm>
          <a:prstGeom prst="rect">
            <a:avLst/>
          </a:prstGeom>
        </p:spPr>
      </p:pic>
      <p:pic>
        <p:nvPicPr>
          <p:cNvPr id="17" name="Graphic 16" descr="Comment Like with solid fill">
            <a:extLst>
              <a:ext uri="{FF2B5EF4-FFF2-40B4-BE49-F238E27FC236}">
                <a16:creationId xmlns:a16="http://schemas.microsoft.com/office/drawing/2014/main" id="{F633C673-F2BD-3EC1-CE90-CC2CF28C9D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966" y="1943132"/>
            <a:ext cx="1067354" cy="1067354"/>
          </a:xfrm>
          <a:prstGeom prst="rect">
            <a:avLst/>
          </a:prstGeom>
        </p:spPr>
      </p:pic>
      <p:sp>
        <p:nvSpPr>
          <p:cNvPr id="20" name="TextBox 19">
            <a:extLst>
              <a:ext uri="{FF2B5EF4-FFF2-40B4-BE49-F238E27FC236}">
                <a16:creationId xmlns:a16="http://schemas.microsoft.com/office/drawing/2014/main" id="{08310ADB-436B-70FE-1CD7-2E5A32DDF287}"/>
              </a:ext>
            </a:extLst>
          </p:cNvPr>
          <p:cNvSpPr txBox="1"/>
          <p:nvPr/>
        </p:nvSpPr>
        <p:spPr>
          <a:xfrm>
            <a:off x="4276577" y="3010486"/>
            <a:ext cx="3122457" cy="2862322"/>
          </a:xfrm>
          <a:prstGeom prst="rect">
            <a:avLst/>
          </a:prstGeom>
          <a:noFill/>
        </p:spPr>
        <p:txBody>
          <a:bodyPr wrap="square" rtlCol="0">
            <a:spAutoFit/>
          </a:bodyPr>
          <a:lstStyle/>
          <a:p>
            <a:pPr marL="342900" indent="-342900">
              <a:buFont typeface="+mj-lt"/>
              <a:buAutoNum type="arabicPeriod"/>
            </a:pPr>
            <a:r>
              <a:rPr lang="en-US" dirty="0"/>
              <a:t>It helps to maintain transparency.</a:t>
            </a:r>
          </a:p>
          <a:p>
            <a:pPr marL="342900" indent="-342900">
              <a:buFont typeface="+mj-lt"/>
              <a:buAutoNum type="arabicPeriod"/>
            </a:pPr>
            <a:r>
              <a:rPr lang="en-US" dirty="0"/>
              <a:t>Large and complex projects can be separated into partially manageable parts.</a:t>
            </a:r>
          </a:p>
          <a:p>
            <a:pPr marL="342900" indent="-342900">
              <a:buFont typeface="+mj-lt"/>
              <a:buAutoNum type="arabicPeriod"/>
            </a:pPr>
            <a:r>
              <a:rPr lang="en-US" dirty="0"/>
              <a:t>Developments are coded and tested during sprint review.</a:t>
            </a:r>
          </a:p>
          <a:p>
            <a:pPr marL="342900" indent="-342900">
              <a:buFont typeface="+mj-lt"/>
              <a:buAutoNum type="arabicPeriod"/>
            </a:pPr>
            <a:r>
              <a:rPr lang="en-US" dirty="0"/>
              <a:t>Works well for fast-moving development projects.</a:t>
            </a:r>
            <a:endParaRPr lang="en-IN" dirty="0"/>
          </a:p>
        </p:txBody>
      </p:sp>
      <p:sp>
        <p:nvSpPr>
          <p:cNvPr id="21" name="TextBox 20">
            <a:extLst>
              <a:ext uri="{FF2B5EF4-FFF2-40B4-BE49-F238E27FC236}">
                <a16:creationId xmlns:a16="http://schemas.microsoft.com/office/drawing/2014/main" id="{1FEDB8E1-9A69-124B-B1B3-EE5832063A6D}"/>
              </a:ext>
            </a:extLst>
          </p:cNvPr>
          <p:cNvSpPr txBox="1"/>
          <p:nvPr/>
        </p:nvSpPr>
        <p:spPr>
          <a:xfrm>
            <a:off x="7818896" y="3010486"/>
            <a:ext cx="3094378" cy="2308324"/>
          </a:xfrm>
          <a:prstGeom prst="rect">
            <a:avLst/>
          </a:prstGeom>
          <a:noFill/>
        </p:spPr>
        <p:txBody>
          <a:bodyPr wrap="square" rtlCol="0">
            <a:spAutoFit/>
          </a:bodyPr>
          <a:lstStyle/>
          <a:p>
            <a:pPr marL="342900" indent="-342900">
              <a:buFont typeface="+mj-lt"/>
              <a:buAutoNum type="arabicPeriod"/>
            </a:pPr>
            <a:r>
              <a:rPr lang="en-US" dirty="0"/>
              <a:t>It is very challenging to adopt scrum in large teams</a:t>
            </a:r>
          </a:p>
          <a:p>
            <a:pPr marL="342900" indent="-342900">
              <a:buFont typeface="+mj-lt"/>
              <a:buAutoNum type="arabicPeriod"/>
            </a:pPr>
            <a:r>
              <a:rPr lang="en-US" dirty="0"/>
              <a:t>It requires experienced personnel</a:t>
            </a:r>
          </a:p>
          <a:p>
            <a:pPr marL="342900" indent="-342900">
              <a:buFont typeface="+mj-lt"/>
              <a:buAutoNum type="arabicPeriod"/>
            </a:pPr>
            <a:r>
              <a:rPr lang="en-US" dirty="0"/>
              <a:t>Quality is difficult to achieve until the team undergoes a tough testing process.</a:t>
            </a:r>
            <a:endParaRPr lang="en-IN" dirty="0"/>
          </a:p>
        </p:txBody>
      </p:sp>
    </p:spTree>
    <p:extLst>
      <p:ext uri="{BB962C8B-B14F-4D97-AF65-F5344CB8AC3E}">
        <p14:creationId xmlns:p14="http://schemas.microsoft.com/office/powerpoint/2010/main" val="166906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1448</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Lakshmana Rao Pokuri</dc:creator>
  <cp:lastModifiedBy>Lakshmana Rao Pokuri</cp:lastModifiedBy>
  <cp:revision>1</cp:revision>
  <dcterms:created xsi:type="dcterms:W3CDTF">2023-02-04T03:34:04Z</dcterms:created>
  <dcterms:modified xsi:type="dcterms:W3CDTF">2024-01-17T02:29:38Z</dcterms:modified>
</cp:coreProperties>
</file>