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37175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2901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336953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111034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313901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142899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360336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276381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256532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405931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932D0F-AE4F-4067-BF9F-5F19123ACD8B}" type="datetimeFigureOut">
              <a:rPr lang="en-IN" smtClean="0"/>
              <a:t>02-08-2020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40E57F-850D-4F9D-B582-7EEA15345610}" type="slidenum">
              <a:rPr lang="en-IN" smtClean="0"/>
              <a:t>‹#›</a:t>
            </a:fld>
            <a:endParaRPr lang="en-IN" dirty="0"/>
          </a:p>
        </p:txBody>
      </p:sp>
    </p:spTree>
    <p:extLst>
      <p:ext uri="{BB962C8B-B14F-4D97-AF65-F5344CB8AC3E}">
        <p14:creationId xmlns:p14="http://schemas.microsoft.com/office/powerpoint/2010/main" val="152884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32D0F-AE4F-4067-BF9F-5F19123ACD8B}" type="datetimeFigureOut">
              <a:rPr lang="en-IN" smtClean="0"/>
              <a:t>02-08-2020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0E57F-850D-4F9D-B582-7EEA15345610}" type="slidenum">
              <a:rPr lang="en-IN" smtClean="0"/>
              <a:t>‹#›</a:t>
            </a:fld>
            <a:endParaRPr lang="en-IN" dirty="0"/>
          </a:p>
        </p:txBody>
      </p:sp>
    </p:spTree>
    <p:extLst>
      <p:ext uri="{BB962C8B-B14F-4D97-AF65-F5344CB8AC3E}">
        <p14:creationId xmlns:p14="http://schemas.microsoft.com/office/powerpoint/2010/main" val="109127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Bangalo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2000"/>
                    </a14:imgEffect>
                    <a14:imgEffect>
                      <a14:colorTemperature colorTemp="5300"/>
                    </a14:imgEffect>
                    <a14:imgEffect>
                      <a14:saturation sat="40000"/>
                    </a14:imgEffect>
                  </a14:imgLayer>
                </a14:imgProps>
              </a:ext>
              <a:ext uri="{28A0092B-C50C-407E-A947-70E740481C1C}">
                <a14:useLocalDpi xmlns:a14="http://schemas.microsoft.com/office/drawing/2010/main" val="0"/>
              </a:ext>
            </a:extLst>
          </a:blip>
          <a:srcRect b="8701"/>
          <a:stretch/>
        </p:blipFill>
        <p:spPr>
          <a:xfrm>
            <a:off x="-1" y="-1"/>
            <a:ext cx="12192001" cy="6858001"/>
          </a:xfrm>
          <a:prstGeom prst="rect">
            <a:avLst/>
          </a:prstGeom>
          <a:noFill/>
          <a:effectLst>
            <a:outerShdw blurRad="50800" dist="38100" sx="26000" sy="26000" algn="l" rotWithShape="0">
              <a:prstClr val="black">
                <a:alpha val="96000"/>
              </a:prstClr>
            </a:outerShdw>
          </a:effectLst>
        </p:spPr>
      </p:pic>
      <p:sp>
        <p:nvSpPr>
          <p:cNvPr id="4" name="TextBox 3"/>
          <p:cNvSpPr txBox="1"/>
          <p:nvPr/>
        </p:nvSpPr>
        <p:spPr>
          <a:xfrm>
            <a:off x="490740" y="2647406"/>
            <a:ext cx="10435455" cy="1077218"/>
          </a:xfrm>
          <a:prstGeom prst="rect">
            <a:avLst/>
          </a:prstGeom>
          <a:noFill/>
        </p:spPr>
        <p:txBody>
          <a:bodyPr wrap="square" rtlCol="0">
            <a:spAutoFit/>
          </a:bodyPr>
          <a:lstStyle/>
          <a:p>
            <a:pPr algn="ctr"/>
            <a:r>
              <a:rPr lang="en-US" sz="3200" b="1" dirty="0" smtClean="0">
                <a:solidFill>
                  <a:srgbClr val="FF0000"/>
                </a:solidFill>
                <a:latin typeface="Ubuntu" panose="020B0504030602030204" pitchFamily="34" charset="0"/>
              </a:rPr>
              <a:t>THE BATTLE OF NEIGHBOURHOOD</a:t>
            </a:r>
          </a:p>
          <a:p>
            <a:pPr algn="ctr"/>
            <a:r>
              <a:rPr lang="en-US" sz="3200" b="1" dirty="0" smtClean="0">
                <a:latin typeface="Ubuntu" panose="020B0504030602030204" pitchFamily="34" charset="0"/>
              </a:rPr>
              <a:t>BANGALORE CITY</a:t>
            </a:r>
            <a:endParaRPr lang="en-IN" sz="3200" b="1" dirty="0">
              <a:latin typeface="Ubuntu" panose="020B0504030602030204" pitchFamily="34" charset="0"/>
            </a:endParaRPr>
          </a:p>
        </p:txBody>
      </p:sp>
      <p:sp>
        <p:nvSpPr>
          <p:cNvPr id="5" name="TextBox 4"/>
          <p:cNvSpPr txBox="1"/>
          <p:nvPr/>
        </p:nvSpPr>
        <p:spPr>
          <a:xfrm>
            <a:off x="557348" y="269966"/>
            <a:ext cx="10302240" cy="523220"/>
          </a:xfrm>
          <a:prstGeom prst="rect">
            <a:avLst/>
          </a:prstGeom>
          <a:noFill/>
        </p:spPr>
        <p:txBody>
          <a:bodyPr wrap="square" rtlCol="0">
            <a:spAutoFit/>
          </a:bodyPr>
          <a:lstStyle/>
          <a:p>
            <a:r>
              <a:rPr lang="en-US" sz="2800" b="1" dirty="0" smtClean="0">
                <a:latin typeface="Ubuntu" panose="020B0504030602030204" pitchFamily="34" charset="0"/>
              </a:rPr>
              <a:t>COURSERA CAPSTONE</a:t>
            </a:r>
            <a:endParaRPr lang="en-IN" sz="2800" b="1" dirty="0">
              <a:latin typeface="Ubuntu" panose="020B0504030602030204" pitchFamily="34" charset="0"/>
            </a:endParaRPr>
          </a:p>
        </p:txBody>
      </p:sp>
    </p:spTree>
    <p:extLst>
      <p:ext uri="{BB962C8B-B14F-4D97-AF65-F5344CB8AC3E}">
        <p14:creationId xmlns:p14="http://schemas.microsoft.com/office/powerpoint/2010/main" val="216153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7348" y="287384"/>
            <a:ext cx="10302240" cy="523220"/>
          </a:xfrm>
          <a:prstGeom prst="rect">
            <a:avLst/>
          </a:prstGeom>
          <a:noFill/>
        </p:spPr>
        <p:txBody>
          <a:bodyPr wrap="square" rtlCol="0">
            <a:spAutoFit/>
          </a:bodyPr>
          <a:lstStyle/>
          <a:p>
            <a:r>
              <a:rPr lang="en-US" sz="2800" b="1" dirty="0" smtClean="0">
                <a:latin typeface="Ubuntu" panose="020B0504030602030204" pitchFamily="34" charset="0"/>
              </a:rPr>
              <a:t>COURSERA CAPSTONE</a:t>
            </a:r>
            <a:endParaRPr lang="en-IN" sz="2800" b="1" dirty="0">
              <a:latin typeface="Ubuntu" panose="020B0504030602030204" pitchFamily="34" charset="0"/>
            </a:endParaRPr>
          </a:p>
        </p:txBody>
      </p:sp>
      <p:sp>
        <p:nvSpPr>
          <p:cNvPr id="2" name="TextBox 1"/>
          <p:cNvSpPr txBox="1"/>
          <p:nvPr/>
        </p:nvSpPr>
        <p:spPr>
          <a:xfrm>
            <a:off x="557348" y="1018903"/>
            <a:ext cx="3779520" cy="461665"/>
          </a:xfrm>
          <a:prstGeom prst="rect">
            <a:avLst/>
          </a:prstGeom>
          <a:noFill/>
        </p:spPr>
        <p:txBody>
          <a:bodyPr wrap="square" rtlCol="0">
            <a:spAutoFit/>
          </a:bodyPr>
          <a:lstStyle/>
          <a:p>
            <a:r>
              <a:rPr lang="en-US" sz="2400" b="1" dirty="0" smtClean="0">
                <a:solidFill>
                  <a:srgbClr val="FF0000"/>
                </a:solidFill>
                <a:latin typeface="Ubuntu" panose="020B0504030602030204" pitchFamily="34" charset="0"/>
              </a:rPr>
              <a:t>INTRODUCTION</a:t>
            </a:r>
            <a:endParaRPr lang="en-IN" sz="2400" b="1" dirty="0">
              <a:solidFill>
                <a:srgbClr val="FF0000"/>
              </a:solidFill>
              <a:latin typeface="Ubuntu" panose="020B0504030602030204" pitchFamily="34" charset="0"/>
            </a:endParaRPr>
          </a:p>
        </p:txBody>
      </p:sp>
      <p:sp>
        <p:nvSpPr>
          <p:cNvPr id="8" name="Rectangle 2"/>
          <p:cNvSpPr>
            <a:spLocks noChangeArrowheads="1"/>
          </p:cNvSpPr>
          <p:nvPr/>
        </p:nvSpPr>
        <p:spPr bwMode="auto">
          <a:xfrm>
            <a:off x="557348" y="1544989"/>
            <a:ext cx="1107730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Ubuntu" panose="020B0504030602030204" pitchFamily="34" charset="0"/>
              </a:rPr>
              <a:t>Bangalore</a:t>
            </a:r>
            <a:r>
              <a:rPr kumimoji="0" lang="en-US" altLang="en-US" sz="1600" b="0" i="0" u="none" strike="noStrike" cap="none" normalizeH="0" baseline="0" dirty="0" smtClean="0">
                <a:ln>
                  <a:noFill/>
                </a:ln>
                <a:solidFill>
                  <a:srgbClr val="000000"/>
                </a:solidFill>
                <a:effectLst/>
                <a:latin typeface="Ubuntu" panose="020B0504030602030204" pitchFamily="34" charset="0"/>
              </a:rPr>
              <a:t> also known as </a:t>
            </a:r>
            <a:r>
              <a:rPr kumimoji="0" lang="en-US" altLang="en-US" sz="1600" b="1" i="0" u="none" strike="noStrike" cap="none" normalizeH="0" baseline="0" dirty="0" smtClean="0">
                <a:ln>
                  <a:noFill/>
                </a:ln>
                <a:solidFill>
                  <a:srgbClr val="000000"/>
                </a:solidFill>
                <a:effectLst/>
                <a:latin typeface="Ubuntu" panose="020B0504030602030204" pitchFamily="34" charset="0"/>
              </a:rPr>
              <a:t>Bengaluru</a:t>
            </a:r>
            <a:r>
              <a:rPr kumimoji="0" lang="en-US" altLang="en-US" sz="1600" b="0" i="0" u="none" strike="noStrike" cap="none" normalizeH="0" baseline="0" dirty="0" smtClean="0">
                <a:ln>
                  <a:noFill/>
                </a:ln>
                <a:solidFill>
                  <a:srgbClr val="000000"/>
                </a:solidFill>
                <a:effectLst/>
                <a:latin typeface="Ubuntu" panose="020B0504030602030204" pitchFamily="34" charset="0"/>
              </a:rPr>
              <a:t> is the capital of the Indian State of Karnataka. It has a population of about 10 million and a metropolitan population of about 8.52 million, making it the third most populous city and fifth most populous urban agglomeration in India. Located in southern India on the Deccan Plateau, at a height of over 900 m (3,000 ft.) above sea level, Bangalore is known for its pleasant climate throughout the year. Its elevation is the highest among the major cities of India. Bangalore was the fastest-growing Indian metropolis after New Delhi between 1991 and 2001, with a growth rate of 38% during the decade. Residents of Bangalore are referred to as "</a:t>
            </a:r>
            <a:r>
              <a:rPr kumimoji="0" lang="en-US" altLang="en-US" sz="1600" b="0" i="0" u="none" strike="noStrike" cap="none" normalizeH="0" baseline="0" dirty="0" smtClean="0">
                <a:ln>
                  <a:noFill/>
                </a:ln>
                <a:solidFill>
                  <a:srgbClr val="000000"/>
                </a:solidFill>
                <a:effectLst/>
                <a:latin typeface="Ubuntu" panose="020B0504030602030204" pitchFamily="34" charset="0"/>
              </a:rPr>
              <a:t>Bangaloreans</a:t>
            </a:r>
            <a:r>
              <a:rPr kumimoji="0" lang="en-US" altLang="en-US" sz="1600" b="0" i="0" u="none" strike="noStrike" cap="none" normalizeH="0" baseline="0" dirty="0" smtClean="0">
                <a:ln>
                  <a:noFill/>
                </a:ln>
                <a:solidFill>
                  <a:srgbClr val="000000"/>
                </a:solidFill>
                <a:effectLst/>
                <a:latin typeface="Ubuntu" panose="020B0504030602030204" pitchFamily="34" charset="0"/>
              </a:rPr>
              <a:t>" in English and </a:t>
            </a:r>
            <a:r>
              <a:rPr kumimoji="0" lang="en-US" altLang="en-US" sz="1600" b="0" i="0" u="none" strike="noStrike" cap="none" normalizeH="0" baseline="0" dirty="0" smtClean="0">
                <a:ln>
                  <a:noFill/>
                </a:ln>
                <a:solidFill>
                  <a:srgbClr val="000000"/>
                </a:solidFill>
                <a:effectLst/>
                <a:latin typeface="Ubuntu" panose="020B0504030602030204" pitchFamily="34" charset="0"/>
              </a:rPr>
              <a:t>Bengaloorinavaru</a:t>
            </a:r>
            <a:r>
              <a:rPr kumimoji="0" lang="en-US" altLang="en-US" sz="1600" b="0" i="0" u="none" strike="noStrike" cap="none" normalizeH="0" baseline="0" dirty="0" smtClean="0">
                <a:ln>
                  <a:noFill/>
                </a:ln>
                <a:solidFill>
                  <a:srgbClr val="000000"/>
                </a:solidFill>
                <a:effectLst/>
                <a:latin typeface="Ubuntu" panose="020B0504030602030204" pitchFamily="34" charset="0"/>
              </a:rPr>
              <a:t> or </a:t>
            </a:r>
            <a:r>
              <a:rPr kumimoji="0" lang="en-US" altLang="en-US" sz="1600" b="0" i="0" u="none" strike="noStrike" cap="none" normalizeH="0" baseline="0" dirty="0" smtClean="0">
                <a:ln>
                  <a:noFill/>
                </a:ln>
                <a:solidFill>
                  <a:srgbClr val="000000"/>
                </a:solidFill>
                <a:effectLst/>
                <a:latin typeface="Ubuntu" panose="020B0504030602030204" pitchFamily="34" charset="0"/>
              </a:rPr>
              <a:t>Bengaloorigaru</a:t>
            </a:r>
            <a:r>
              <a:rPr kumimoji="0" lang="en-US" altLang="en-US" sz="1600" b="0" i="0" u="none" strike="noStrike" cap="none" normalizeH="0" baseline="0" dirty="0" smtClean="0">
                <a:ln>
                  <a:noFill/>
                </a:ln>
                <a:solidFill>
                  <a:srgbClr val="000000"/>
                </a:solidFill>
                <a:effectLst/>
                <a:latin typeface="Ubuntu" panose="020B0504030602030204" pitchFamily="34" charset="0"/>
              </a:rPr>
              <a:t> in Kannada. People from other states have migrated to Bangalore.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Ubuntu" panose="020B0504030602030204" pitchFamily="34" charset="0"/>
              </a:rPr>
              <a:t>Recent estimates of the economy of Bangalore's metropolitan area have ranged from 45𝑡𝑜45to83 billion (PPP GDP), and have ranked it either fourth- or fifth-most productive metro area of India. In 2014, Bangalore contributed US$45 billion, or 38 per cent of India's total IT exports. As of 2017, IT firms in Bengaluru employ about 1.5 million employees in the IT and IT-enabled services sectors, out of nearly 4.36 million employees across India.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Ubuntu" panose="020B0504030602030204" pitchFamily="34" charset="0"/>
              </a:rPr>
              <a:t>With an economic growth of 10.3%, Bangalore is the second fastest-growing major metropolis in India, and is also the country's fourth largest fast-moving consumer goods (FMCG) market. Forbes considers Bangalore one of "The Next Decade's Fastest-Growing Cities". The city is the third largest hub for high-net-worth individuals and is home to over 10,000-dollar millionaires and about 60,000 super-rich people who have an investment surplus of ₹45 million and ₹5 million respectively.</a:t>
            </a:r>
            <a:endParaRPr kumimoji="0" lang="en-US" altLang="en-US" sz="1600" b="0" i="0" u="none" strike="noStrike" cap="none" normalizeH="0" baseline="0" dirty="0" smtClean="0">
              <a:ln>
                <a:noFill/>
              </a:ln>
              <a:solidFill>
                <a:schemeClr val="tx1"/>
              </a:solidFill>
              <a:effectLst/>
              <a:latin typeface="Ubuntu" panose="020B05040306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Ubuntu" panose="020B0504030602030204" pitchFamily="34" charset="0"/>
              </a:rPr>
              <a:t>The City of Bangalore has various Boroughs and Neighborhoods in each borough. The purpose of the project to Cluster and Segment the Neighborhood of any Borough and to display the map with the help of Foursquare API.</a:t>
            </a:r>
            <a:endParaRPr kumimoji="0" lang="en-US" altLang="en-US" sz="1600" b="0" i="0" u="none" strike="noStrike" cap="none" normalizeH="0" baseline="0" dirty="0" smtClean="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847050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7348" y="287384"/>
            <a:ext cx="10302240" cy="523220"/>
          </a:xfrm>
          <a:prstGeom prst="rect">
            <a:avLst/>
          </a:prstGeom>
          <a:noFill/>
        </p:spPr>
        <p:txBody>
          <a:bodyPr wrap="square" rtlCol="0">
            <a:spAutoFit/>
          </a:bodyPr>
          <a:lstStyle/>
          <a:p>
            <a:r>
              <a:rPr lang="en-US" sz="2800" b="1" dirty="0" smtClean="0">
                <a:latin typeface="Ubuntu" panose="020B0504030602030204" pitchFamily="34" charset="0"/>
              </a:rPr>
              <a:t>COURSERA CAPSTONE</a:t>
            </a:r>
            <a:endParaRPr lang="en-IN" sz="2800" b="1" dirty="0">
              <a:latin typeface="Ubuntu" panose="020B0504030602030204" pitchFamily="34" charset="0"/>
            </a:endParaRPr>
          </a:p>
        </p:txBody>
      </p:sp>
      <p:sp>
        <p:nvSpPr>
          <p:cNvPr id="2" name="TextBox 1"/>
          <p:cNvSpPr txBox="1"/>
          <p:nvPr/>
        </p:nvSpPr>
        <p:spPr>
          <a:xfrm>
            <a:off x="557348" y="3180634"/>
            <a:ext cx="3779520" cy="461665"/>
          </a:xfrm>
          <a:prstGeom prst="rect">
            <a:avLst/>
          </a:prstGeom>
          <a:noFill/>
        </p:spPr>
        <p:txBody>
          <a:bodyPr wrap="square" rtlCol="0">
            <a:spAutoFit/>
          </a:bodyPr>
          <a:lstStyle/>
          <a:p>
            <a:r>
              <a:rPr lang="en-US" sz="2400" b="1" dirty="0" smtClean="0">
                <a:solidFill>
                  <a:srgbClr val="FF0000"/>
                </a:solidFill>
                <a:latin typeface="Ubuntu" panose="020B0504030602030204" pitchFamily="34" charset="0"/>
              </a:rPr>
              <a:t>DATA</a:t>
            </a:r>
            <a:endParaRPr lang="en-IN" sz="2400" b="1" dirty="0">
              <a:solidFill>
                <a:srgbClr val="FF0000"/>
              </a:solidFill>
              <a:latin typeface="Ubuntu" panose="020B0504030602030204" pitchFamily="34" charset="0"/>
            </a:endParaRPr>
          </a:p>
        </p:txBody>
      </p:sp>
      <p:sp>
        <p:nvSpPr>
          <p:cNvPr id="8" name="Rectangle 2"/>
          <p:cNvSpPr>
            <a:spLocks noChangeArrowheads="1"/>
          </p:cNvSpPr>
          <p:nvPr/>
        </p:nvSpPr>
        <p:spPr bwMode="auto">
          <a:xfrm>
            <a:off x="557348" y="3826964"/>
            <a:ext cx="110773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Ubuntu" panose="020B0504030602030204" pitchFamily="34" charset="0"/>
              </a:rPr>
              <a:t>I managed to organize two datasets from various online sources. I combined the two datasets which I obtained and made into a single dataset. The data will be read into </a:t>
            </a:r>
            <a:r>
              <a:rPr lang="en-US" sz="1600" dirty="0" smtClean="0">
                <a:latin typeface="Ubuntu" panose="020B0504030602030204" pitchFamily="34" charset="0"/>
              </a:rPr>
              <a:t>data frame, </a:t>
            </a:r>
            <a:r>
              <a:rPr lang="en-US" sz="1600" dirty="0">
                <a:latin typeface="Ubuntu" panose="020B0504030602030204" pitchFamily="34" charset="0"/>
              </a:rPr>
              <a:t>then will be cleaned and preprocessed. The cleaned data will be used to study about the 'Borough' and </a:t>
            </a:r>
            <a:r>
              <a:rPr lang="en-US" sz="1600" dirty="0" smtClean="0">
                <a:latin typeface="Ubuntu" panose="020B0504030602030204" pitchFamily="34" charset="0"/>
              </a:rPr>
              <a:t>'Neighborhood' </a:t>
            </a:r>
            <a:r>
              <a:rPr lang="en-US" sz="1600" dirty="0">
                <a:latin typeface="Ubuntu" panose="020B0504030602030204" pitchFamily="34" charset="0"/>
              </a:rPr>
              <a:t>of the mentioned city.</a:t>
            </a:r>
            <a:endParaRPr kumimoji="0" lang="en-US" altLang="en-US" sz="1600" b="0" i="0" u="none" strike="noStrike" cap="none" normalizeH="0" baseline="0" dirty="0" smtClean="0">
              <a:ln>
                <a:noFill/>
              </a:ln>
              <a:solidFill>
                <a:schemeClr val="tx1"/>
              </a:solidFill>
              <a:effectLst/>
              <a:latin typeface="Ubuntu" panose="020B0504030602030204" pitchFamily="34" charset="0"/>
            </a:endParaRPr>
          </a:p>
        </p:txBody>
      </p:sp>
      <p:sp>
        <p:nvSpPr>
          <p:cNvPr id="3" name="TextBox 2"/>
          <p:cNvSpPr txBox="1"/>
          <p:nvPr/>
        </p:nvSpPr>
        <p:spPr>
          <a:xfrm>
            <a:off x="557348" y="1364753"/>
            <a:ext cx="11077303" cy="1631216"/>
          </a:xfrm>
          <a:prstGeom prst="rect">
            <a:avLst/>
          </a:prstGeom>
          <a:noFill/>
        </p:spPr>
        <p:txBody>
          <a:bodyPr wrap="square" rtlCol="0">
            <a:spAutoFit/>
          </a:bodyPr>
          <a:lstStyle/>
          <a:p>
            <a:r>
              <a:rPr lang="en-US" b="1" dirty="0" smtClean="0">
                <a:latin typeface="Ubuntu" panose="020B0504030602030204" pitchFamily="34" charset="0"/>
              </a:rPr>
              <a:t>FOURSQUARE API</a:t>
            </a:r>
          </a:p>
          <a:p>
            <a:endParaRPr lang="en-US" b="1" dirty="0" smtClean="0">
              <a:latin typeface="Ubuntu" panose="020B0504030602030204" pitchFamily="34" charset="0"/>
            </a:endParaRPr>
          </a:p>
          <a:p>
            <a:r>
              <a:rPr lang="en-US" sz="1600" dirty="0">
                <a:latin typeface="Ubuntu" panose="020B0504030602030204" pitchFamily="34" charset="0"/>
              </a:rPr>
              <a:t>With the help of Foursquare API, we can obtain the location database of the city's </a:t>
            </a:r>
            <a:r>
              <a:rPr lang="en-US" sz="1600" dirty="0" smtClean="0">
                <a:latin typeface="Ubuntu" panose="020B0504030602030204" pitchFamily="34" charset="0"/>
              </a:rPr>
              <a:t>neighborhood, </a:t>
            </a:r>
            <a:r>
              <a:rPr lang="en-US" sz="1600" dirty="0">
                <a:latin typeface="Ubuntu" panose="020B0504030602030204" pitchFamily="34" charset="0"/>
              </a:rPr>
              <a:t>especially the places API which provides the location search, sharing and details about venues. With the help of the credentials the details of the places can be obtained, since due to the http </a:t>
            </a:r>
            <a:r>
              <a:rPr lang="en-US" sz="1600" dirty="0" smtClean="0">
                <a:latin typeface="Ubuntu" panose="020B0504030602030204" pitchFamily="34" charset="0"/>
              </a:rPr>
              <a:t>limitations, </a:t>
            </a:r>
            <a:r>
              <a:rPr lang="en-US" sz="1600" dirty="0">
                <a:latin typeface="Ubuntu" panose="020B0504030602030204" pitchFamily="34" charset="0"/>
              </a:rPr>
              <a:t>the limit and radius parameter would be set to 100 and 500 per </a:t>
            </a:r>
            <a:r>
              <a:rPr lang="en-US" sz="1600" dirty="0" smtClean="0">
                <a:latin typeface="Ubuntu" panose="020B0504030602030204" pitchFamily="34" charset="0"/>
              </a:rPr>
              <a:t>neighborhood </a:t>
            </a:r>
            <a:r>
              <a:rPr lang="en-US" sz="1600" dirty="0">
                <a:latin typeface="Ubuntu" panose="020B0504030602030204" pitchFamily="34" charset="0"/>
              </a:rPr>
              <a:t>respectively to obtain the places and it details.</a:t>
            </a:r>
            <a:endParaRPr lang="en-IN" sz="1600" b="1" dirty="0">
              <a:latin typeface="Ubuntu" panose="020B0504030602030204" pitchFamily="34" charset="0"/>
            </a:endParaRPr>
          </a:p>
        </p:txBody>
      </p:sp>
      <p:sp>
        <p:nvSpPr>
          <p:cNvPr id="4" name="TextBox 3"/>
          <p:cNvSpPr txBox="1"/>
          <p:nvPr/>
        </p:nvSpPr>
        <p:spPr>
          <a:xfrm>
            <a:off x="557347" y="4842626"/>
            <a:ext cx="11077303" cy="1661993"/>
          </a:xfrm>
          <a:prstGeom prst="rect">
            <a:avLst/>
          </a:prstGeom>
          <a:noFill/>
        </p:spPr>
        <p:txBody>
          <a:bodyPr wrap="square" rtlCol="0">
            <a:spAutoFit/>
          </a:bodyPr>
          <a:lstStyle/>
          <a:p>
            <a:r>
              <a:rPr lang="en-US" b="1" dirty="0">
                <a:latin typeface="Ubuntu" panose="020B0504030602030204" pitchFamily="34" charset="0"/>
              </a:rPr>
              <a:t>Dataset links</a:t>
            </a:r>
            <a:r>
              <a:rPr lang="en-US" b="1" dirty="0" smtClean="0">
                <a:latin typeface="Ubuntu" panose="020B0504030602030204" pitchFamily="34" charset="0"/>
              </a:rPr>
              <a:t>:</a:t>
            </a:r>
          </a:p>
          <a:p>
            <a:endParaRPr lang="en-US" b="1" dirty="0">
              <a:latin typeface="Ubuntu" panose="020B0504030602030204" pitchFamily="34" charset="0"/>
            </a:endParaRPr>
          </a:p>
          <a:p>
            <a:pPr marL="285750" indent="-285750">
              <a:buFont typeface="Arial" panose="020B0604020202020204" pitchFamily="34" charset="0"/>
              <a:buChar char="•"/>
            </a:pPr>
            <a:r>
              <a:rPr lang="en-US" sz="1600" dirty="0">
                <a:latin typeface="Ubuntu" panose="020B0504030602030204" pitchFamily="34" charset="0"/>
              </a:rPr>
              <a:t>The data will be scrapped from the following url: </a:t>
            </a:r>
            <a:r>
              <a:rPr lang="en-US" sz="1600" u="sng" dirty="0">
                <a:latin typeface="Ubuntu" panose="020B0504030602030204" pitchFamily="34" charset="0"/>
                <a:hlinkClick r:id="rId2"/>
              </a:rPr>
              <a:t>https://en.wikipedia.org/wiki/List_of_neighbourhoods_in_Bangalore</a:t>
            </a:r>
            <a:endParaRPr lang="en-US" sz="1600" dirty="0">
              <a:latin typeface="Ubuntu" panose="020B0504030602030204" pitchFamily="34" charset="0"/>
            </a:endParaRPr>
          </a:p>
          <a:p>
            <a:pPr marL="285750" indent="-285750">
              <a:buFont typeface="Arial" panose="020B0604020202020204" pitchFamily="34" charset="0"/>
              <a:buChar char="•"/>
            </a:pPr>
            <a:r>
              <a:rPr lang="en-US" sz="1600" dirty="0">
                <a:latin typeface="Ubuntu" panose="020B0504030602030204" pitchFamily="34" charset="0"/>
              </a:rPr>
              <a:t>The Latitude and Longitude of the </a:t>
            </a:r>
            <a:r>
              <a:rPr lang="en-US" sz="1600" dirty="0" smtClean="0">
                <a:latin typeface="Ubuntu" panose="020B0504030602030204" pitchFamily="34" charset="0"/>
              </a:rPr>
              <a:t>Neighborhoods </a:t>
            </a:r>
            <a:r>
              <a:rPr lang="en-US" sz="1600" dirty="0">
                <a:latin typeface="Ubuntu" panose="020B0504030602030204" pitchFamily="34" charset="0"/>
              </a:rPr>
              <a:t>is obtained with the help of </a:t>
            </a:r>
            <a:r>
              <a:rPr lang="en-US" sz="1600" b="1" dirty="0">
                <a:latin typeface="Ubuntu" panose="020B0504030602030204" pitchFamily="34" charset="0"/>
              </a:rPr>
              <a:t>Geocoder</a:t>
            </a:r>
            <a:r>
              <a:rPr lang="en-US" sz="1600" dirty="0">
                <a:latin typeface="Ubuntu" panose="020B0504030602030204" pitchFamily="34" charset="0"/>
              </a:rPr>
              <a:t> library.</a:t>
            </a:r>
          </a:p>
          <a:p>
            <a:endParaRPr lang="en-IN" dirty="0">
              <a:latin typeface="Ubuntu" panose="020B0504030602030204" pitchFamily="34" charset="0"/>
            </a:endParaRPr>
          </a:p>
        </p:txBody>
      </p:sp>
    </p:spTree>
    <p:extLst>
      <p:ext uri="{BB962C8B-B14F-4D97-AF65-F5344CB8AC3E}">
        <p14:creationId xmlns:p14="http://schemas.microsoft.com/office/powerpoint/2010/main" val="2966816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7348" y="287384"/>
            <a:ext cx="10302240" cy="523220"/>
          </a:xfrm>
          <a:prstGeom prst="rect">
            <a:avLst/>
          </a:prstGeom>
          <a:noFill/>
        </p:spPr>
        <p:txBody>
          <a:bodyPr wrap="square" rtlCol="0">
            <a:spAutoFit/>
          </a:bodyPr>
          <a:lstStyle/>
          <a:p>
            <a:r>
              <a:rPr lang="en-US" sz="2800" b="1" dirty="0" smtClean="0">
                <a:latin typeface="Ubuntu" panose="020B0504030602030204" pitchFamily="34" charset="0"/>
              </a:rPr>
              <a:t>COURSERA CAPSTONE</a:t>
            </a:r>
            <a:endParaRPr lang="en-IN" sz="2800" b="1" dirty="0">
              <a:latin typeface="Ubuntu" panose="020B0504030602030204" pitchFamily="34" charset="0"/>
            </a:endParaRPr>
          </a:p>
        </p:txBody>
      </p:sp>
      <p:sp>
        <p:nvSpPr>
          <p:cNvPr id="2" name="TextBox 1"/>
          <p:cNvSpPr txBox="1"/>
          <p:nvPr/>
        </p:nvSpPr>
        <p:spPr>
          <a:xfrm>
            <a:off x="557347" y="995269"/>
            <a:ext cx="3779520" cy="461665"/>
          </a:xfrm>
          <a:prstGeom prst="rect">
            <a:avLst/>
          </a:prstGeom>
          <a:noFill/>
        </p:spPr>
        <p:txBody>
          <a:bodyPr wrap="square" rtlCol="0">
            <a:spAutoFit/>
          </a:bodyPr>
          <a:lstStyle/>
          <a:p>
            <a:r>
              <a:rPr lang="en-US" sz="2400" b="1" dirty="0" smtClean="0">
                <a:solidFill>
                  <a:srgbClr val="FF0000"/>
                </a:solidFill>
                <a:latin typeface="Ubuntu" panose="020B0504030602030204" pitchFamily="34" charset="0"/>
              </a:rPr>
              <a:t>METHODOLOGY</a:t>
            </a:r>
            <a:endParaRPr lang="en-IN" sz="2400" b="1" dirty="0">
              <a:solidFill>
                <a:srgbClr val="FF0000"/>
              </a:solidFill>
              <a:latin typeface="Ubuntu" panose="020B0504030602030204" pitchFamily="34" charset="0"/>
            </a:endParaRPr>
          </a:p>
        </p:txBody>
      </p:sp>
      <p:sp>
        <p:nvSpPr>
          <p:cNvPr id="6" name="TextBox 5"/>
          <p:cNvSpPr txBox="1"/>
          <p:nvPr/>
        </p:nvSpPr>
        <p:spPr>
          <a:xfrm>
            <a:off x="653143" y="1654629"/>
            <a:ext cx="11068594" cy="2831544"/>
          </a:xfrm>
          <a:prstGeom prst="rect">
            <a:avLst/>
          </a:prstGeom>
          <a:noFill/>
        </p:spPr>
        <p:txBody>
          <a:bodyPr wrap="square" rtlCol="0">
            <a:spAutoFit/>
          </a:bodyPr>
          <a:lstStyle/>
          <a:p>
            <a:pPr marL="285750" indent="-285750">
              <a:buFont typeface="Arial" panose="020B0604020202020204" pitchFamily="34" charset="0"/>
              <a:buChar char="•"/>
            </a:pPr>
            <a:r>
              <a:rPr lang="en-US" dirty="0"/>
              <a:t>With the help of the extracted data from the url</a:t>
            </a:r>
            <a:r>
              <a:rPr lang="en-US" dirty="0"/>
              <a:t>, we store and retrieve the data as </a:t>
            </a:r>
            <a:r>
              <a:rPr lang="en-US" dirty="0" smtClean="0"/>
              <a:t>Data frame.</a:t>
            </a:r>
            <a:endParaRPr lang="en-US" dirty="0"/>
          </a:p>
          <a:p>
            <a:pPr marL="285750" indent="-285750">
              <a:buFont typeface="Arial" panose="020B0604020202020204" pitchFamily="34" charset="0"/>
              <a:buChar char="•"/>
            </a:pPr>
            <a:r>
              <a:rPr lang="en-US" dirty="0"/>
              <a:t>Then, after obtaining the data, with the help of geocoder, the latitude and longitude of the </a:t>
            </a:r>
            <a:r>
              <a:rPr lang="en-US" dirty="0" smtClean="0"/>
              <a:t>neighborhood </a:t>
            </a:r>
            <a:r>
              <a:rPr lang="en-US" dirty="0"/>
              <a:t>is obtained and </a:t>
            </a:r>
            <a:r>
              <a:rPr lang="en-US" dirty="0" smtClean="0"/>
              <a:t>stored </a:t>
            </a:r>
            <a:r>
              <a:rPr lang="en-US" dirty="0"/>
              <a:t>with all other data.</a:t>
            </a:r>
          </a:p>
          <a:p>
            <a:pPr marL="285750" indent="-285750">
              <a:buFont typeface="Arial" panose="020B0604020202020204" pitchFamily="34" charset="0"/>
              <a:buChar char="•"/>
            </a:pPr>
            <a:r>
              <a:rPr lang="en-US" dirty="0"/>
              <a:t>The basic skills obtained from the Week 3 lab, with the help of lab, I managed to obtain the nearby venues with the help of Foursquare API.</a:t>
            </a:r>
          </a:p>
          <a:p>
            <a:pPr marL="285750" indent="-285750">
              <a:buFont typeface="Arial" panose="020B0604020202020204" pitchFamily="34" charset="0"/>
              <a:buChar char="•"/>
            </a:pPr>
            <a:r>
              <a:rPr lang="en-US" dirty="0"/>
              <a:t>Majorly relied on Foursquare API to retrieve all venues of each neighborhoods, then group by each neighborhoods and to count how many venues before filter top 10 most common venue types of each neighborhoods.</a:t>
            </a:r>
          </a:p>
          <a:p>
            <a:pPr marL="285750" indent="-285750">
              <a:buFont typeface="Arial" panose="020B0604020202020204" pitchFamily="34" charset="0"/>
              <a:buChar char="•"/>
            </a:pPr>
            <a:r>
              <a:rPr lang="en-US" dirty="0"/>
              <a:t>Finally, we will visualize the </a:t>
            </a:r>
            <a:r>
              <a:rPr lang="en-US" dirty="0" smtClean="0"/>
              <a:t>Neighborhood </a:t>
            </a:r>
            <a:r>
              <a:rPr lang="en-US" dirty="0"/>
              <a:t>and Borough with the help of Folium python library.</a:t>
            </a:r>
          </a:p>
          <a:p>
            <a:endParaRPr lang="en-IN" sz="1600" dirty="0"/>
          </a:p>
        </p:txBody>
      </p:sp>
    </p:spTree>
    <p:extLst>
      <p:ext uri="{BB962C8B-B14F-4D97-AF65-F5344CB8AC3E}">
        <p14:creationId xmlns:p14="http://schemas.microsoft.com/office/powerpoint/2010/main" val="1466503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7348" y="287384"/>
            <a:ext cx="10302240" cy="523220"/>
          </a:xfrm>
          <a:prstGeom prst="rect">
            <a:avLst/>
          </a:prstGeom>
          <a:noFill/>
        </p:spPr>
        <p:txBody>
          <a:bodyPr wrap="square" rtlCol="0">
            <a:spAutoFit/>
          </a:bodyPr>
          <a:lstStyle/>
          <a:p>
            <a:r>
              <a:rPr lang="en-US" sz="2800" b="1" dirty="0" smtClean="0">
                <a:latin typeface="Ubuntu" panose="020B0504030602030204" pitchFamily="34" charset="0"/>
              </a:rPr>
              <a:t>COURSERA CAPSTONE</a:t>
            </a:r>
            <a:endParaRPr lang="en-IN" sz="2800" b="1" dirty="0">
              <a:latin typeface="Ubuntu" panose="020B0504030602030204" pitchFamily="34" charset="0"/>
            </a:endParaRPr>
          </a:p>
        </p:txBody>
      </p:sp>
      <p:sp>
        <p:nvSpPr>
          <p:cNvPr id="2" name="TextBox 1"/>
          <p:cNvSpPr txBox="1"/>
          <p:nvPr/>
        </p:nvSpPr>
        <p:spPr>
          <a:xfrm>
            <a:off x="557347" y="995269"/>
            <a:ext cx="3779520" cy="461665"/>
          </a:xfrm>
          <a:prstGeom prst="rect">
            <a:avLst/>
          </a:prstGeom>
          <a:noFill/>
        </p:spPr>
        <p:txBody>
          <a:bodyPr wrap="square" rtlCol="0">
            <a:spAutoFit/>
          </a:bodyPr>
          <a:lstStyle/>
          <a:p>
            <a:r>
              <a:rPr lang="en-US" sz="2400" b="1" dirty="0" smtClean="0">
                <a:solidFill>
                  <a:srgbClr val="FF0000"/>
                </a:solidFill>
                <a:latin typeface="Ubuntu" panose="020B0504030602030204" pitchFamily="34" charset="0"/>
              </a:rPr>
              <a:t>RESULT</a:t>
            </a:r>
            <a:endParaRPr lang="en-IN" sz="2400" b="1" dirty="0">
              <a:solidFill>
                <a:srgbClr val="FF0000"/>
              </a:solidFill>
              <a:latin typeface="Ubuntu" panose="020B0504030602030204" pitchFamily="34" charset="0"/>
            </a:endParaRPr>
          </a:p>
        </p:txBody>
      </p:sp>
      <p:sp>
        <p:nvSpPr>
          <p:cNvPr id="6" name="TextBox 5"/>
          <p:cNvSpPr txBox="1"/>
          <p:nvPr/>
        </p:nvSpPr>
        <p:spPr>
          <a:xfrm>
            <a:off x="653143" y="1654629"/>
            <a:ext cx="1106859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US" dirty="0" smtClean="0"/>
              <a:t>hus</a:t>
            </a:r>
            <a:r>
              <a:rPr lang="en-US" dirty="0"/>
              <a:t>, with the Map of Bangalore, I took the </a:t>
            </a:r>
            <a:r>
              <a:rPr lang="en-US" dirty="0" smtClean="0"/>
              <a:t>Neighborhood </a:t>
            </a:r>
            <a:r>
              <a:rPr lang="en-US" dirty="0"/>
              <a:t>that are under the South East of the Bangalore.</a:t>
            </a:r>
          </a:p>
          <a:p>
            <a:pPr marL="285750" indent="-285750">
              <a:buFont typeface="Arial" panose="020B0604020202020204" pitchFamily="34" charset="0"/>
              <a:buChar char="•"/>
            </a:pPr>
            <a:r>
              <a:rPr lang="en-US" dirty="0"/>
              <a:t>I segmented and clustered the </a:t>
            </a:r>
            <a:r>
              <a:rPr lang="en-US" dirty="0" smtClean="0"/>
              <a:t>Neighborhood </a:t>
            </a:r>
            <a:r>
              <a:rPr lang="en-US" dirty="0"/>
              <a:t>in the South East of the Bangalore.</a:t>
            </a:r>
          </a:p>
          <a:p>
            <a:pPr marL="285750" indent="-285750">
              <a:buFont typeface="Arial" panose="020B0604020202020204" pitchFamily="34" charset="0"/>
              <a:buChar char="•"/>
            </a:pPr>
            <a:r>
              <a:rPr lang="en-US" dirty="0"/>
              <a:t>From the clustering, there are more similar locations in each </a:t>
            </a:r>
            <a:r>
              <a:rPr lang="en-US" dirty="0" smtClean="0"/>
              <a:t>neighborhood.</a:t>
            </a:r>
            <a:endParaRPr lang="en-US" dirty="0"/>
          </a:p>
        </p:txBody>
      </p:sp>
      <p:sp>
        <p:nvSpPr>
          <p:cNvPr id="7" name="TextBox 6"/>
          <p:cNvSpPr txBox="1"/>
          <p:nvPr/>
        </p:nvSpPr>
        <p:spPr>
          <a:xfrm>
            <a:off x="557347" y="2960319"/>
            <a:ext cx="3779520" cy="461665"/>
          </a:xfrm>
          <a:prstGeom prst="rect">
            <a:avLst/>
          </a:prstGeom>
          <a:noFill/>
        </p:spPr>
        <p:txBody>
          <a:bodyPr wrap="square" rtlCol="0">
            <a:spAutoFit/>
          </a:bodyPr>
          <a:lstStyle/>
          <a:p>
            <a:r>
              <a:rPr lang="en-US" sz="2400" b="1" dirty="0" smtClean="0">
                <a:solidFill>
                  <a:srgbClr val="FF0000"/>
                </a:solidFill>
                <a:latin typeface="Ubuntu" panose="020B0504030602030204" pitchFamily="34" charset="0"/>
              </a:rPr>
              <a:t>CONCLUSION</a:t>
            </a:r>
            <a:endParaRPr lang="en-IN" sz="2400" b="1" dirty="0">
              <a:solidFill>
                <a:srgbClr val="FF0000"/>
              </a:solidFill>
              <a:latin typeface="Ubuntu" panose="020B0504030602030204" pitchFamily="34" charset="0"/>
            </a:endParaRPr>
          </a:p>
        </p:txBody>
      </p:sp>
      <p:sp>
        <p:nvSpPr>
          <p:cNvPr id="3" name="TextBox 2"/>
          <p:cNvSpPr txBox="1"/>
          <p:nvPr/>
        </p:nvSpPr>
        <p:spPr>
          <a:xfrm>
            <a:off x="557347" y="3718560"/>
            <a:ext cx="10807339" cy="584775"/>
          </a:xfrm>
          <a:prstGeom prst="rect">
            <a:avLst/>
          </a:prstGeom>
          <a:noFill/>
        </p:spPr>
        <p:txBody>
          <a:bodyPr wrap="square" rtlCol="0">
            <a:spAutoFit/>
          </a:bodyPr>
          <a:lstStyle/>
          <a:p>
            <a:r>
              <a:rPr lang="en-US" sz="1600" dirty="0">
                <a:latin typeface="Ubuntu" panose="020B0504030602030204" pitchFamily="34" charset="0"/>
              </a:rPr>
              <a:t>In this study, I segmented and Clustered the </a:t>
            </a:r>
            <a:r>
              <a:rPr lang="en-US" sz="1600" dirty="0" smtClean="0">
                <a:latin typeface="Ubuntu" panose="020B0504030602030204" pitchFamily="34" charset="0"/>
              </a:rPr>
              <a:t>Neighborhood </a:t>
            </a:r>
            <a:r>
              <a:rPr lang="en-US" sz="1600" dirty="0">
                <a:latin typeface="Ubuntu" panose="020B0504030602030204" pitchFamily="34" charset="0"/>
              </a:rPr>
              <a:t>of the Bangalore city. I built the clustering model to </a:t>
            </a:r>
            <a:r>
              <a:rPr lang="en-US" sz="1600" dirty="0" smtClean="0">
                <a:latin typeface="Ubuntu" panose="020B0504030602030204" pitchFamily="34" charset="0"/>
              </a:rPr>
              <a:t>analyze </a:t>
            </a:r>
            <a:r>
              <a:rPr lang="en-US" sz="1600" dirty="0">
                <a:latin typeface="Ubuntu" panose="020B0504030602030204" pitchFamily="34" charset="0"/>
              </a:rPr>
              <a:t>through the </a:t>
            </a:r>
            <a:r>
              <a:rPr lang="en-US" sz="1600" dirty="0" smtClean="0">
                <a:latin typeface="Ubuntu" panose="020B0504030602030204" pitchFamily="34" charset="0"/>
              </a:rPr>
              <a:t>neighborhood </a:t>
            </a:r>
            <a:r>
              <a:rPr lang="en-US" sz="1600" dirty="0">
                <a:latin typeface="Ubuntu" panose="020B0504030602030204" pitchFamily="34" charset="0"/>
              </a:rPr>
              <a:t>of the city</a:t>
            </a:r>
            <a:r>
              <a:rPr lang="en-US" sz="1600" dirty="0" smtClean="0">
                <a:latin typeface="Ubuntu" panose="020B0504030602030204" pitchFamily="34" charset="0"/>
              </a:rPr>
              <a:t>.</a:t>
            </a:r>
            <a:endParaRPr lang="en-IN" sz="1600" dirty="0">
              <a:latin typeface="Ubuntu" panose="020B0504030602030204" pitchFamily="34" charset="0"/>
            </a:endParaRPr>
          </a:p>
        </p:txBody>
      </p:sp>
      <p:sp>
        <p:nvSpPr>
          <p:cNvPr id="4" name="TextBox 3"/>
          <p:cNvSpPr txBox="1"/>
          <p:nvPr/>
        </p:nvSpPr>
        <p:spPr>
          <a:xfrm>
            <a:off x="557347" y="4655140"/>
            <a:ext cx="10554788" cy="1384995"/>
          </a:xfrm>
          <a:prstGeom prst="rect">
            <a:avLst/>
          </a:prstGeom>
          <a:noFill/>
        </p:spPr>
        <p:txBody>
          <a:bodyPr wrap="square" rtlCol="0">
            <a:spAutoFit/>
          </a:bodyPr>
          <a:lstStyle/>
          <a:p>
            <a:r>
              <a:rPr lang="en-US" b="1" dirty="0">
                <a:latin typeface="Ubuntu" panose="020B0504030602030204" pitchFamily="34" charset="0"/>
              </a:rPr>
              <a:t>Future </a:t>
            </a:r>
            <a:r>
              <a:rPr lang="en-US" b="1" dirty="0" smtClean="0">
                <a:latin typeface="Ubuntu" panose="020B0504030602030204" pitchFamily="34" charset="0"/>
              </a:rPr>
              <a:t>Directions</a:t>
            </a:r>
            <a:endParaRPr lang="en-US" b="1" dirty="0">
              <a:latin typeface="Ubuntu" panose="020B0504030602030204" pitchFamily="34" charset="0"/>
            </a:endParaRPr>
          </a:p>
          <a:p>
            <a:r>
              <a:rPr lang="en-US" sz="1600" dirty="0">
                <a:latin typeface="Ubuntu" panose="020B0504030602030204" pitchFamily="34" charset="0"/>
              </a:rPr>
              <a:t>I was able to cluster and segment the Bangalore city. Further this can be used to segment other cities and also can be used to study about the city. The study of cities can help in recommending the migrators to choose the suitable place for living in the specified city.</a:t>
            </a:r>
          </a:p>
          <a:p>
            <a:endParaRPr lang="en-IN" dirty="0">
              <a:latin typeface="Ubuntu" panose="020B0504030602030204" pitchFamily="34" charset="0"/>
            </a:endParaRPr>
          </a:p>
        </p:txBody>
      </p:sp>
    </p:spTree>
    <p:extLst>
      <p:ext uri="{BB962C8B-B14F-4D97-AF65-F5344CB8AC3E}">
        <p14:creationId xmlns:p14="http://schemas.microsoft.com/office/powerpoint/2010/main" val="3310208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444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4</cp:revision>
  <dcterms:created xsi:type="dcterms:W3CDTF">2020-08-02T16:23:37Z</dcterms:created>
  <dcterms:modified xsi:type="dcterms:W3CDTF">2020-08-02T16:45:02Z</dcterms:modified>
</cp:coreProperties>
</file>