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4" r:id="rId8"/>
    <p:sldId id="261"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B0C7D-66E1-4FB5-AB5C-ABF4CE81734B}"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AB918-01C8-4020-8827-5841904B42E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27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B0C7D-66E1-4FB5-AB5C-ABF4CE81734B}"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AB918-01C8-4020-8827-5841904B42E8}" type="slidenum">
              <a:rPr lang="en-IN" smtClean="0"/>
              <a:t>‹#›</a:t>
            </a:fld>
            <a:endParaRPr lang="en-IN"/>
          </a:p>
        </p:txBody>
      </p:sp>
    </p:spTree>
    <p:extLst>
      <p:ext uri="{BB962C8B-B14F-4D97-AF65-F5344CB8AC3E}">
        <p14:creationId xmlns:p14="http://schemas.microsoft.com/office/powerpoint/2010/main" val="36675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B0C7D-66E1-4FB5-AB5C-ABF4CE81734B}"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AB918-01C8-4020-8827-5841904B42E8}" type="slidenum">
              <a:rPr lang="en-IN" smtClean="0"/>
              <a:t>‹#›</a:t>
            </a:fld>
            <a:endParaRPr lang="en-IN"/>
          </a:p>
        </p:txBody>
      </p:sp>
    </p:spTree>
    <p:extLst>
      <p:ext uri="{BB962C8B-B14F-4D97-AF65-F5344CB8AC3E}">
        <p14:creationId xmlns:p14="http://schemas.microsoft.com/office/powerpoint/2010/main" val="107408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B0C7D-66E1-4FB5-AB5C-ABF4CE81734B}"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AB918-01C8-4020-8827-5841904B42E8}" type="slidenum">
              <a:rPr lang="en-IN" smtClean="0"/>
              <a:t>‹#›</a:t>
            </a:fld>
            <a:endParaRPr lang="en-IN"/>
          </a:p>
        </p:txBody>
      </p:sp>
    </p:spTree>
    <p:extLst>
      <p:ext uri="{BB962C8B-B14F-4D97-AF65-F5344CB8AC3E}">
        <p14:creationId xmlns:p14="http://schemas.microsoft.com/office/powerpoint/2010/main" val="108003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B0C7D-66E1-4FB5-AB5C-ABF4CE81734B}"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AB918-01C8-4020-8827-5841904B42E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B0C7D-66E1-4FB5-AB5C-ABF4CE81734B}"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AB918-01C8-4020-8827-5841904B42E8}" type="slidenum">
              <a:rPr lang="en-IN" smtClean="0"/>
              <a:t>‹#›</a:t>
            </a:fld>
            <a:endParaRPr lang="en-IN"/>
          </a:p>
        </p:txBody>
      </p:sp>
    </p:spTree>
    <p:extLst>
      <p:ext uri="{BB962C8B-B14F-4D97-AF65-F5344CB8AC3E}">
        <p14:creationId xmlns:p14="http://schemas.microsoft.com/office/powerpoint/2010/main" val="38271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B0C7D-66E1-4FB5-AB5C-ABF4CE81734B}"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5AB918-01C8-4020-8827-5841904B42E8}" type="slidenum">
              <a:rPr lang="en-IN" smtClean="0"/>
              <a:t>‹#›</a:t>
            </a:fld>
            <a:endParaRPr lang="en-IN"/>
          </a:p>
        </p:txBody>
      </p:sp>
    </p:spTree>
    <p:extLst>
      <p:ext uri="{BB962C8B-B14F-4D97-AF65-F5344CB8AC3E}">
        <p14:creationId xmlns:p14="http://schemas.microsoft.com/office/powerpoint/2010/main" val="426735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B0C7D-66E1-4FB5-AB5C-ABF4CE81734B}"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5AB918-01C8-4020-8827-5841904B42E8}" type="slidenum">
              <a:rPr lang="en-IN" smtClean="0"/>
              <a:t>‹#›</a:t>
            </a:fld>
            <a:endParaRPr lang="en-IN"/>
          </a:p>
        </p:txBody>
      </p:sp>
    </p:spTree>
    <p:extLst>
      <p:ext uri="{BB962C8B-B14F-4D97-AF65-F5344CB8AC3E}">
        <p14:creationId xmlns:p14="http://schemas.microsoft.com/office/powerpoint/2010/main" val="86361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9B0C7D-66E1-4FB5-AB5C-ABF4CE81734B}" type="datetimeFigureOut">
              <a:rPr lang="en-IN" smtClean="0"/>
              <a:t>19-01-2024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45AB918-01C8-4020-8827-5841904B42E8}" type="slidenum">
              <a:rPr lang="en-IN" smtClean="0"/>
              <a:t>‹#›</a:t>
            </a:fld>
            <a:endParaRPr lang="en-IN"/>
          </a:p>
        </p:txBody>
      </p:sp>
    </p:spTree>
    <p:extLst>
      <p:ext uri="{BB962C8B-B14F-4D97-AF65-F5344CB8AC3E}">
        <p14:creationId xmlns:p14="http://schemas.microsoft.com/office/powerpoint/2010/main" val="418688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9B0C7D-66E1-4FB5-AB5C-ABF4CE81734B}" type="datetimeFigureOut">
              <a:rPr lang="en-IN" smtClean="0"/>
              <a:t>19-01-2024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5AB918-01C8-4020-8827-5841904B42E8}" type="slidenum">
              <a:rPr lang="en-IN" smtClean="0"/>
              <a:t>‹#›</a:t>
            </a:fld>
            <a:endParaRPr lang="en-IN"/>
          </a:p>
        </p:txBody>
      </p:sp>
    </p:spTree>
    <p:extLst>
      <p:ext uri="{BB962C8B-B14F-4D97-AF65-F5344CB8AC3E}">
        <p14:creationId xmlns:p14="http://schemas.microsoft.com/office/powerpoint/2010/main" val="312530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B0C7D-66E1-4FB5-AB5C-ABF4CE81734B}"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AB918-01C8-4020-8827-5841904B42E8}" type="slidenum">
              <a:rPr lang="en-IN" smtClean="0"/>
              <a:t>‹#›</a:t>
            </a:fld>
            <a:endParaRPr lang="en-IN"/>
          </a:p>
        </p:txBody>
      </p:sp>
    </p:spTree>
    <p:extLst>
      <p:ext uri="{BB962C8B-B14F-4D97-AF65-F5344CB8AC3E}">
        <p14:creationId xmlns:p14="http://schemas.microsoft.com/office/powerpoint/2010/main" val="2326992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9B0C7D-66E1-4FB5-AB5C-ABF4CE81734B}" type="datetimeFigureOut">
              <a:rPr lang="en-IN" smtClean="0"/>
              <a:t>19-01-2024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5AB918-01C8-4020-8827-5841904B42E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199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ctrTitle"/>
          </p:nvPr>
        </p:nvSpPr>
        <p:spPr/>
        <p:txBody>
          <a:bodyPr>
            <a:normAutofit/>
          </a:bodyPr>
          <a:lstStyle/>
          <a:p>
            <a:r>
              <a:rPr lang="en-US" sz="5400" dirty="0"/>
              <a:t>TDR Technical Assessment</a:t>
            </a:r>
            <a:endParaRPr lang="en-IN" sz="5400" dirty="0"/>
          </a:p>
        </p:txBody>
      </p:sp>
      <p:sp>
        <p:nvSpPr>
          <p:cNvPr id="3" name="Subtitle 2">
            <a:extLst>
              <a:ext uri="{FF2B5EF4-FFF2-40B4-BE49-F238E27FC236}">
                <a16:creationId xmlns:a16="http://schemas.microsoft.com/office/drawing/2014/main" id="{A2610C88-3F31-0E94-B819-641AFA974957}"/>
              </a:ext>
            </a:extLst>
          </p:cNvPr>
          <p:cNvSpPr>
            <a:spLocks noGrp="1"/>
          </p:cNvSpPr>
          <p:nvPr>
            <p:ph type="subTitle" idx="1"/>
          </p:nvPr>
        </p:nvSpPr>
        <p:spPr/>
        <p:txBody>
          <a:bodyPr/>
          <a:lstStyle/>
          <a:p>
            <a:pPr algn="r"/>
            <a:r>
              <a:rPr lang="en-US" cap="none" dirty="0"/>
              <a:t>19.01.2024</a:t>
            </a:r>
          </a:p>
          <a:p>
            <a:pPr algn="r"/>
            <a:r>
              <a:rPr lang="en-US" cap="none" dirty="0"/>
              <a:t>Lakshmanan Balasubramanian</a:t>
            </a:r>
            <a:endParaRPr lang="en-IN" cap="none" dirty="0"/>
          </a:p>
        </p:txBody>
      </p:sp>
    </p:spTree>
    <p:extLst>
      <p:ext uri="{BB962C8B-B14F-4D97-AF65-F5344CB8AC3E}">
        <p14:creationId xmlns:p14="http://schemas.microsoft.com/office/powerpoint/2010/main" val="346514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title"/>
          </p:nvPr>
        </p:nvSpPr>
        <p:spPr/>
        <p:txBody>
          <a:bodyPr>
            <a:normAutofit/>
          </a:bodyPr>
          <a:lstStyle/>
          <a:p>
            <a:r>
              <a:rPr lang="en-US" sz="4800" b="1" dirty="0"/>
              <a:t>Thank You</a:t>
            </a:r>
            <a:endParaRPr lang="en-IN" sz="4800" b="1" dirty="0"/>
          </a:p>
        </p:txBody>
      </p:sp>
    </p:spTree>
    <p:extLst>
      <p:ext uri="{BB962C8B-B14F-4D97-AF65-F5344CB8AC3E}">
        <p14:creationId xmlns:p14="http://schemas.microsoft.com/office/powerpoint/2010/main" val="146605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title" idx="4294967295"/>
          </p:nvPr>
        </p:nvSpPr>
        <p:spPr>
          <a:xfrm>
            <a:off x="1066800" y="298913"/>
            <a:ext cx="10058400" cy="858837"/>
          </a:xfrm>
        </p:spPr>
        <p:txBody>
          <a:bodyPr>
            <a:normAutofit/>
          </a:bodyPr>
          <a:lstStyle/>
          <a:p>
            <a:r>
              <a:rPr lang="en-US" sz="4000" b="1" dirty="0"/>
              <a:t>Problem</a:t>
            </a:r>
            <a:endParaRPr lang="en-IN" sz="4000" b="1" dirty="0"/>
          </a:p>
        </p:txBody>
      </p:sp>
      <p:sp>
        <p:nvSpPr>
          <p:cNvPr id="3" name="Subtitle 2">
            <a:extLst>
              <a:ext uri="{FF2B5EF4-FFF2-40B4-BE49-F238E27FC236}">
                <a16:creationId xmlns:a16="http://schemas.microsoft.com/office/drawing/2014/main" id="{A2610C88-3F31-0E94-B819-641AFA974957}"/>
              </a:ext>
            </a:extLst>
          </p:cNvPr>
          <p:cNvSpPr>
            <a:spLocks noGrp="1"/>
          </p:cNvSpPr>
          <p:nvPr>
            <p:ph type="subTitle" idx="4294967295"/>
          </p:nvPr>
        </p:nvSpPr>
        <p:spPr>
          <a:xfrm>
            <a:off x="1066800" y="1446293"/>
            <a:ext cx="10058400" cy="4699863"/>
          </a:xfrm>
        </p:spPr>
        <p:txBody>
          <a:bodyPr>
            <a:normAutofit/>
          </a:bodyPr>
          <a:lstStyle/>
          <a:p>
            <a:pPr lvl="1" algn="just">
              <a:lnSpc>
                <a:spcPct val="100000"/>
              </a:lnSpc>
              <a:buSzPct val="100000"/>
              <a:buFont typeface="Arial" panose="020B0604020202020204" pitchFamily="34" charset="0"/>
              <a:buChar char="•"/>
            </a:pPr>
            <a:r>
              <a:rPr lang="en-US" sz="2400" cap="none" dirty="0"/>
              <a:t>Store the data that you have been given in a suitable format.  You need to include approximately 10 rows of sample data, based on the sample row given above.  It should include at least the information shown above but can include any extra information you think necessary.</a:t>
            </a:r>
          </a:p>
          <a:p>
            <a:pPr lvl="1" algn="just">
              <a:lnSpc>
                <a:spcPct val="100000"/>
              </a:lnSpc>
              <a:buSzPct val="100000"/>
              <a:buFont typeface="Arial" panose="020B0604020202020204" pitchFamily="34" charset="0"/>
              <a:buChar char="•"/>
            </a:pPr>
            <a:r>
              <a:rPr lang="en-US" sz="2400" cap="none" dirty="0"/>
              <a:t>Develop a program to meet the minimum requirements below:  </a:t>
            </a:r>
          </a:p>
          <a:p>
            <a:pPr lvl="2" algn="just">
              <a:lnSpc>
                <a:spcPct val="100000"/>
              </a:lnSpc>
              <a:buSzPct val="100000"/>
              <a:buFont typeface="Arial" panose="020B0604020202020204" pitchFamily="34" charset="0"/>
              <a:buChar char="•"/>
            </a:pPr>
            <a:r>
              <a:rPr lang="en-US" sz="2400" cap="none" dirty="0"/>
              <a:t>Calculating and displaying in a suitable format the average grade for each student, highlighting whether the student achieves a Pass (40%+), merit (60%+), or distinction (70%+).</a:t>
            </a:r>
          </a:p>
          <a:p>
            <a:pPr lvl="2" algn="just">
              <a:lnSpc>
                <a:spcPct val="100000"/>
              </a:lnSpc>
              <a:buSzPct val="100000"/>
              <a:buFont typeface="Arial" panose="020B0604020202020204" pitchFamily="34" charset="0"/>
              <a:buChar char="•"/>
            </a:pPr>
            <a:r>
              <a:rPr lang="en-US" sz="2400" cap="none" dirty="0"/>
              <a:t>Providing an average result for each student or a selection of students.</a:t>
            </a:r>
          </a:p>
        </p:txBody>
      </p:sp>
    </p:spTree>
    <p:extLst>
      <p:ext uri="{BB962C8B-B14F-4D97-AF65-F5344CB8AC3E}">
        <p14:creationId xmlns:p14="http://schemas.microsoft.com/office/powerpoint/2010/main" val="422364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title"/>
          </p:nvPr>
        </p:nvSpPr>
        <p:spPr/>
        <p:txBody>
          <a:bodyPr>
            <a:normAutofit/>
          </a:bodyPr>
          <a:lstStyle/>
          <a:p>
            <a:r>
              <a:rPr lang="en-US" sz="4800" b="1" dirty="0"/>
              <a:t>Demonstration</a:t>
            </a:r>
            <a:endParaRPr lang="en-IN" sz="4800" b="1" dirty="0"/>
          </a:p>
        </p:txBody>
      </p:sp>
    </p:spTree>
    <p:extLst>
      <p:ext uri="{BB962C8B-B14F-4D97-AF65-F5344CB8AC3E}">
        <p14:creationId xmlns:p14="http://schemas.microsoft.com/office/powerpoint/2010/main" val="291396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title" idx="4294967295"/>
          </p:nvPr>
        </p:nvSpPr>
        <p:spPr>
          <a:xfrm>
            <a:off x="1066800" y="298913"/>
            <a:ext cx="10058400" cy="858837"/>
          </a:xfrm>
        </p:spPr>
        <p:txBody>
          <a:bodyPr>
            <a:normAutofit/>
          </a:bodyPr>
          <a:lstStyle/>
          <a:p>
            <a:r>
              <a:rPr lang="en-US" sz="4000" b="1" dirty="0"/>
              <a:t>Technical Stack</a:t>
            </a:r>
            <a:endParaRPr lang="en-IN" sz="4000" b="1" dirty="0"/>
          </a:p>
        </p:txBody>
      </p:sp>
      <p:pic>
        <p:nvPicPr>
          <p:cNvPr id="5" name="Picture 4" descr="A blue and black symbol&#10;&#10;Description automatically generated">
            <a:extLst>
              <a:ext uri="{FF2B5EF4-FFF2-40B4-BE49-F238E27FC236}">
                <a16:creationId xmlns:a16="http://schemas.microsoft.com/office/drawing/2014/main" id="{4F804F42-2B3F-E33B-0865-B35FB392E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91" y="2562540"/>
            <a:ext cx="1084162" cy="1084162"/>
          </a:xfrm>
          <a:prstGeom prst="rect">
            <a:avLst/>
          </a:prstGeom>
        </p:spPr>
      </p:pic>
      <p:sp>
        <p:nvSpPr>
          <p:cNvPr id="6" name="TextBox 5">
            <a:extLst>
              <a:ext uri="{FF2B5EF4-FFF2-40B4-BE49-F238E27FC236}">
                <a16:creationId xmlns:a16="http://schemas.microsoft.com/office/drawing/2014/main" id="{A4BF5BCC-EDE0-02A8-55B6-123B4AB2CB45}"/>
              </a:ext>
            </a:extLst>
          </p:cNvPr>
          <p:cNvSpPr txBox="1"/>
          <p:nvPr/>
        </p:nvSpPr>
        <p:spPr>
          <a:xfrm>
            <a:off x="1066800" y="1760724"/>
            <a:ext cx="1789144" cy="523220"/>
          </a:xfrm>
          <a:prstGeom prst="rect">
            <a:avLst/>
          </a:prstGeom>
          <a:noFill/>
        </p:spPr>
        <p:txBody>
          <a:bodyPr wrap="none" rtlCol="0">
            <a:spAutoFit/>
          </a:bodyPr>
          <a:lstStyle/>
          <a:p>
            <a:r>
              <a:rPr lang="en-US" sz="2800" dirty="0"/>
              <a:t>Client-Side</a:t>
            </a:r>
            <a:endParaRPr lang="en-IN" sz="2800" dirty="0"/>
          </a:p>
        </p:txBody>
      </p:sp>
      <p:sp>
        <p:nvSpPr>
          <p:cNvPr id="7" name="TextBox 6">
            <a:extLst>
              <a:ext uri="{FF2B5EF4-FFF2-40B4-BE49-F238E27FC236}">
                <a16:creationId xmlns:a16="http://schemas.microsoft.com/office/drawing/2014/main" id="{8FAFC9C2-F355-8C78-4890-2E8E01CC3845}"/>
              </a:ext>
            </a:extLst>
          </p:cNvPr>
          <p:cNvSpPr txBox="1"/>
          <p:nvPr/>
        </p:nvSpPr>
        <p:spPr>
          <a:xfrm>
            <a:off x="5299018" y="1750521"/>
            <a:ext cx="1841979" cy="523220"/>
          </a:xfrm>
          <a:prstGeom prst="rect">
            <a:avLst/>
          </a:prstGeom>
          <a:noFill/>
        </p:spPr>
        <p:txBody>
          <a:bodyPr wrap="none" rtlCol="0">
            <a:spAutoFit/>
          </a:bodyPr>
          <a:lstStyle/>
          <a:p>
            <a:r>
              <a:rPr lang="en-US" sz="2800" dirty="0"/>
              <a:t>Server-Side</a:t>
            </a:r>
            <a:endParaRPr lang="en-IN" sz="2800" dirty="0"/>
          </a:p>
        </p:txBody>
      </p:sp>
      <p:sp>
        <p:nvSpPr>
          <p:cNvPr id="8" name="TextBox 7">
            <a:extLst>
              <a:ext uri="{FF2B5EF4-FFF2-40B4-BE49-F238E27FC236}">
                <a16:creationId xmlns:a16="http://schemas.microsoft.com/office/drawing/2014/main" id="{26301617-EBF1-200D-D1D2-6FD61F417276}"/>
              </a:ext>
            </a:extLst>
          </p:cNvPr>
          <p:cNvSpPr txBox="1"/>
          <p:nvPr/>
        </p:nvSpPr>
        <p:spPr>
          <a:xfrm>
            <a:off x="9584072" y="1760724"/>
            <a:ext cx="1541128" cy="523220"/>
          </a:xfrm>
          <a:prstGeom prst="rect">
            <a:avLst/>
          </a:prstGeom>
          <a:noFill/>
        </p:spPr>
        <p:txBody>
          <a:bodyPr wrap="none" rtlCol="0">
            <a:spAutoFit/>
          </a:bodyPr>
          <a:lstStyle/>
          <a:p>
            <a:r>
              <a:rPr lang="en-US" sz="2800" dirty="0"/>
              <a:t>Database</a:t>
            </a:r>
            <a:endParaRPr lang="en-IN" sz="2800" dirty="0"/>
          </a:p>
        </p:txBody>
      </p:sp>
      <p:pic>
        <p:nvPicPr>
          <p:cNvPr id="10" name="Picture 9" descr="A blue logo with black background&#10;&#10;Description automatically generated">
            <a:extLst>
              <a:ext uri="{FF2B5EF4-FFF2-40B4-BE49-F238E27FC236}">
                <a16:creationId xmlns:a16="http://schemas.microsoft.com/office/drawing/2014/main" id="{7DFFA609-4DF5-7CB6-3D47-9CC95A526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314" y="4455515"/>
            <a:ext cx="834114" cy="834114"/>
          </a:xfrm>
          <a:prstGeom prst="rect">
            <a:avLst/>
          </a:prstGeom>
        </p:spPr>
      </p:pic>
      <p:sp>
        <p:nvSpPr>
          <p:cNvPr id="11" name="TextBox 10">
            <a:extLst>
              <a:ext uri="{FF2B5EF4-FFF2-40B4-BE49-F238E27FC236}">
                <a16:creationId xmlns:a16="http://schemas.microsoft.com/office/drawing/2014/main" id="{178E9425-33D9-2E94-C512-E3C3830A83B0}"/>
              </a:ext>
            </a:extLst>
          </p:cNvPr>
          <p:cNvSpPr txBox="1"/>
          <p:nvPr/>
        </p:nvSpPr>
        <p:spPr>
          <a:xfrm>
            <a:off x="1521475" y="3646702"/>
            <a:ext cx="879793" cy="461665"/>
          </a:xfrm>
          <a:prstGeom prst="rect">
            <a:avLst/>
          </a:prstGeom>
          <a:noFill/>
        </p:spPr>
        <p:txBody>
          <a:bodyPr wrap="none" rtlCol="0">
            <a:spAutoFit/>
          </a:bodyPr>
          <a:lstStyle/>
          <a:p>
            <a:r>
              <a:rPr lang="en-US" sz="2400" dirty="0"/>
              <a:t>React</a:t>
            </a:r>
            <a:endParaRPr lang="en-IN" sz="2400" dirty="0"/>
          </a:p>
        </p:txBody>
      </p:sp>
      <p:sp>
        <p:nvSpPr>
          <p:cNvPr id="12" name="TextBox 11">
            <a:extLst>
              <a:ext uri="{FF2B5EF4-FFF2-40B4-BE49-F238E27FC236}">
                <a16:creationId xmlns:a16="http://schemas.microsoft.com/office/drawing/2014/main" id="{7725679C-8AB6-104A-AF9E-E59B487A8BEB}"/>
              </a:ext>
            </a:extLst>
          </p:cNvPr>
          <p:cNvSpPr txBox="1"/>
          <p:nvPr/>
        </p:nvSpPr>
        <p:spPr>
          <a:xfrm>
            <a:off x="1600535" y="5370654"/>
            <a:ext cx="721672" cy="461665"/>
          </a:xfrm>
          <a:prstGeom prst="rect">
            <a:avLst/>
          </a:prstGeom>
          <a:noFill/>
        </p:spPr>
        <p:txBody>
          <a:bodyPr wrap="none" rtlCol="0">
            <a:spAutoFit/>
          </a:bodyPr>
          <a:lstStyle/>
          <a:p>
            <a:r>
              <a:rPr lang="en-US" sz="2400" dirty="0"/>
              <a:t>MUI</a:t>
            </a:r>
            <a:endParaRPr lang="en-IN" sz="2400" dirty="0"/>
          </a:p>
        </p:txBody>
      </p:sp>
      <p:pic>
        <p:nvPicPr>
          <p:cNvPr id="14" name="Picture 13" descr="A green logo with a black background&#10;&#10;Description automatically generated">
            <a:extLst>
              <a:ext uri="{FF2B5EF4-FFF2-40B4-BE49-F238E27FC236}">
                <a16:creationId xmlns:a16="http://schemas.microsoft.com/office/drawing/2014/main" id="{54567416-97E2-F498-4DE8-E1E983CB0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926" y="2554965"/>
            <a:ext cx="1084162" cy="1084162"/>
          </a:xfrm>
          <a:prstGeom prst="rect">
            <a:avLst/>
          </a:prstGeom>
        </p:spPr>
      </p:pic>
      <p:sp>
        <p:nvSpPr>
          <p:cNvPr id="15" name="TextBox 14">
            <a:extLst>
              <a:ext uri="{FF2B5EF4-FFF2-40B4-BE49-F238E27FC236}">
                <a16:creationId xmlns:a16="http://schemas.microsoft.com/office/drawing/2014/main" id="{156E3ADE-770F-AA8F-413B-C1064345A9E2}"/>
              </a:ext>
            </a:extLst>
          </p:cNvPr>
          <p:cNvSpPr txBox="1"/>
          <p:nvPr/>
        </p:nvSpPr>
        <p:spPr>
          <a:xfrm>
            <a:off x="5682946" y="3646702"/>
            <a:ext cx="1079142" cy="461665"/>
          </a:xfrm>
          <a:prstGeom prst="rect">
            <a:avLst/>
          </a:prstGeom>
          <a:noFill/>
        </p:spPr>
        <p:txBody>
          <a:bodyPr wrap="none" rtlCol="0">
            <a:spAutoFit/>
          </a:bodyPr>
          <a:lstStyle/>
          <a:p>
            <a:r>
              <a:rPr lang="en-US" sz="2400" dirty="0"/>
              <a:t>NodeJs</a:t>
            </a:r>
            <a:endParaRPr lang="en-IN" sz="2400" dirty="0"/>
          </a:p>
        </p:txBody>
      </p:sp>
      <p:pic>
        <p:nvPicPr>
          <p:cNvPr id="17" name="Picture 16" descr="A black hexagon with a letter s&#10;&#10;Description automatically generated">
            <a:extLst>
              <a:ext uri="{FF2B5EF4-FFF2-40B4-BE49-F238E27FC236}">
                <a16:creationId xmlns:a16="http://schemas.microsoft.com/office/drawing/2014/main" id="{4DC49F49-8F1C-A898-6E4E-7DBFC363E4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8727" y="4282284"/>
            <a:ext cx="862559" cy="1007345"/>
          </a:xfrm>
          <a:prstGeom prst="rect">
            <a:avLst/>
          </a:prstGeom>
        </p:spPr>
      </p:pic>
      <p:sp>
        <p:nvSpPr>
          <p:cNvPr id="18" name="TextBox 17">
            <a:extLst>
              <a:ext uri="{FF2B5EF4-FFF2-40B4-BE49-F238E27FC236}">
                <a16:creationId xmlns:a16="http://schemas.microsoft.com/office/drawing/2014/main" id="{C5FCD278-25A0-1A67-CDE9-5F6F37284373}"/>
              </a:ext>
            </a:extLst>
          </p:cNvPr>
          <p:cNvSpPr txBox="1"/>
          <p:nvPr/>
        </p:nvSpPr>
        <p:spPr>
          <a:xfrm>
            <a:off x="5547001" y="5370654"/>
            <a:ext cx="1346010" cy="461665"/>
          </a:xfrm>
          <a:prstGeom prst="rect">
            <a:avLst/>
          </a:prstGeom>
          <a:noFill/>
        </p:spPr>
        <p:txBody>
          <a:bodyPr wrap="none" rtlCol="0">
            <a:spAutoFit/>
          </a:bodyPr>
          <a:lstStyle/>
          <a:p>
            <a:r>
              <a:rPr lang="en-US" sz="2400" dirty="0" err="1"/>
              <a:t>ExpressJs</a:t>
            </a:r>
            <a:endParaRPr lang="en-IN" sz="2400" dirty="0"/>
          </a:p>
        </p:txBody>
      </p:sp>
      <p:pic>
        <p:nvPicPr>
          <p:cNvPr id="20" name="Picture 19" descr="A green circle with a white leaf&#10;&#10;Description automatically generated">
            <a:extLst>
              <a:ext uri="{FF2B5EF4-FFF2-40B4-BE49-F238E27FC236}">
                <a16:creationId xmlns:a16="http://schemas.microsoft.com/office/drawing/2014/main" id="{E3B36BBE-6D02-2135-6A0C-118BD7B8EA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6561" y="3396511"/>
            <a:ext cx="962045" cy="962045"/>
          </a:xfrm>
          <a:prstGeom prst="rect">
            <a:avLst/>
          </a:prstGeom>
        </p:spPr>
      </p:pic>
      <p:sp>
        <p:nvSpPr>
          <p:cNvPr id="21" name="TextBox 20">
            <a:extLst>
              <a:ext uri="{FF2B5EF4-FFF2-40B4-BE49-F238E27FC236}">
                <a16:creationId xmlns:a16="http://schemas.microsoft.com/office/drawing/2014/main" id="{59DFA080-2508-A6A4-B461-46DFD6604B3E}"/>
              </a:ext>
            </a:extLst>
          </p:cNvPr>
          <p:cNvSpPr txBox="1"/>
          <p:nvPr/>
        </p:nvSpPr>
        <p:spPr>
          <a:xfrm>
            <a:off x="9701938" y="4455431"/>
            <a:ext cx="1431289" cy="461665"/>
          </a:xfrm>
          <a:prstGeom prst="rect">
            <a:avLst/>
          </a:prstGeom>
          <a:noFill/>
        </p:spPr>
        <p:txBody>
          <a:bodyPr wrap="none" rtlCol="0">
            <a:spAutoFit/>
          </a:bodyPr>
          <a:lstStyle/>
          <a:p>
            <a:r>
              <a:rPr lang="en-US" sz="2400" dirty="0"/>
              <a:t>MongoDB</a:t>
            </a:r>
            <a:endParaRPr lang="en-IN" sz="2400" dirty="0"/>
          </a:p>
        </p:txBody>
      </p:sp>
    </p:spTree>
    <p:extLst>
      <p:ext uri="{BB962C8B-B14F-4D97-AF65-F5344CB8AC3E}">
        <p14:creationId xmlns:p14="http://schemas.microsoft.com/office/powerpoint/2010/main" val="174564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title" idx="4294967295"/>
          </p:nvPr>
        </p:nvSpPr>
        <p:spPr>
          <a:xfrm>
            <a:off x="1066800" y="298913"/>
            <a:ext cx="10058400" cy="858837"/>
          </a:xfrm>
        </p:spPr>
        <p:txBody>
          <a:bodyPr>
            <a:normAutofit/>
          </a:bodyPr>
          <a:lstStyle/>
          <a:p>
            <a:r>
              <a:rPr lang="en-US" sz="4000" b="1" dirty="0"/>
              <a:t>Technical Stack</a:t>
            </a:r>
            <a:endParaRPr lang="en-IN" sz="4000" b="1" dirty="0"/>
          </a:p>
        </p:txBody>
      </p:sp>
      <p:sp>
        <p:nvSpPr>
          <p:cNvPr id="3" name="Subtitle 2">
            <a:extLst>
              <a:ext uri="{FF2B5EF4-FFF2-40B4-BE49-F238E27FC236}">
                <a16:creationId xmlns:a16="http://schemas.microsoft.com/office/drawing/2014/main" id="{A2610C88-3F31-0E94-B819-641AFA974957}"/>
              </a:ext>
            </a:extLst>
          </p:cNvPr>
          <p:cNvSpPr>
            <a:spLocks noGrp="1"/>
          </p:cNvSpPr>
          <p:nvPr>
            <p:ph type="subTitle" idx="4294967295"/>
          </p:nvPr>
        </p:nvSpPr>
        <p:spPr>
          <a:xfrm>
            <a:off x="1066800" y="1446293"/>
            <a:ext cx="10058400" cy="4699863"/>
          </a:xfrm>
        </p:spPr>
        <p:txBody>
          <a:bodyPr>
            <a:normAutofit/>
          </a:bodyPr>
          <a:lstStyle/>
          <a:p>
            <a:pPr lvl="1" algn="just">
              <a:lnSpc>
                <a:spcPct val="100000"/>
              </a:lnSpc>
              <a:buSzPct val="100000"/>
              <a:buFont typeface="Arial" panose="020B0604020202020204" pitchFamily="34" charset="0"/>
              <a:buChar char="•"/>
            </a:pPr>
            <a:r>
              <a:rPr lang="en-US" sz="2400" b="1" cap="none" dirty="0"/>
              <a:t>Client-Side:</a:t>
            </a:r>
            <a:r>
              <a:rPr lang="en-US" sz="2400" cap="none" dirty="0"/>
              <a:t> ReactJS was used for the client-side due to its robust and efficient handling of dynamic user interfaces leading to a more streamlined development process. Additionally, </a:t>
            </a:r>
            <a:r>
              <a:rPr lang="en-US" sz="2400" cap="none" dirty="0" err="1"/>
              <a:t>React's</a:t>
            </a:r>
            <a:r>
              <a:rPr lang="en-US" sz="2400" cap="none" dirty="0"/>
              <a:t> virtual DOM feature ensures better performance and faster rendering, making it ideal for interactive applications. </a:t>
            </a:r>
          </a:p>
          <a:p>
            <a:pPr lvl="1" algn="just">
              <a:lnSpc>
                <a:spcPct val="100000"/>
              </a:lnSpc>
              <a:buSzPct val="100000"/>
              <a:buFont typeface="Arial" panose="020B0604020202020204" pitchFamily="34" charset="0"/>
              <a:buChar char="•"/>
            </a:pPr>
            <a:r>
              <a:rPr lang="en-US" sz="2400" b="1" dirty="0"/>
              <a:t>Back-end: </a:t>
            </a:r>
            <a:r>
              <a:rPr lang="en-US" sz="2400" dirty="0"/>
              <a:t>Node.js combined with Express.js was selected for their efficiency in handling asynchronous requests and scalability. Express.js adds a layer of simplicity and flexibility, allowing for rapid development of RESTful APIs and server-side logic.</a:t>
            </a:r>
          </a:p>
          <a:p>
            <a:pPr lvl="1" algn="just">
              <a:lnSpc>
                <a:spcPct val="100000"/>
              </a:lnSpc>
              <a:buSzPct val="100000"/>
              <a:buFont typeface="Arial" panose="020B0604020202020204" pitchFamily="34" charset="0"/>
              <a:buChar char="•"/>
            </a:pPr>
            <a:r>
              <a:rPr lang="en-US" sz="2400" b="1" cap="none" dirty="0"/>
              <a:t>Database:</a:t>
            </a:r>
            <a:r>
              <a:rPr lang="en-US" sz="2400" cap="none" dirty="0"/>
              <a:t> MongoDB was chosen due to its document-oriented, NoSQL nature, which provides flexibility in handling data structures. This is particularly advantageous for applications with evolving data requirements. </a:t>
            </a:r>
          </a:p>
        </p:txBody>
      </p:sp>
    </p:spTree>
    <p:extLst>
      <p:ext uri="{BB962C8B-B14F-4D97-AF65-F5344CB8AC3E}">
        <p14:creationId xmlns:p14="http://schemas.microsoft.com/office/powerpoint/2010/main" val="411265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title"/>
          </p:nvPr>
        </p:nvSpPr>
        <p:spPr/>
        <p:txBody>
          <a:bodyPr>
            <a:normAutofit/>
          </a:bodyPr>
          <a:lstStyle/>
          <a:p>
            <a:r>
              <a:rPr lang="en-US" sz="4800" b="1" dirty="0"/>
              <a:t>Code Discussion</a:t>
            </a:r>
            <a:endParaRPr lang="en-IN" sz="4800" b="1" dirty="0"/>
          </a:p>
        </p:txBody>
      </p:sp>
    </p:spTree>
    <p:extLst>
      <p:ext uri="{BB962C8B-B14F-4D97-AF65-F5344CB8AC3E}">
        <p14:creationId xmlns:p14="http://schemas.microsoft.com/office/powerpoint/2010/main" val="158734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title" idx="4294967295"/>
          </p:nvPr>
        </p:nvSpPr>
        <p:spPr>
          <a:xfrm>
            <a:off x="1066800" y="298913"/>
            <a:ext cx="10058400" cy="858837"/>
          </a:xfrm>
        </p:spPr>
        <p:txBody>
          <a:bodyPr>
            <a:normAutofit/>
          </a:bodyPr>
          <a:lstStyle/>
          <a:p>
            <a:r>
              <a:rPr lang="en-US" sz="4000" b="1" dirty="0"/>
              <a:t>Design</a:t>
            </a:r>
            <a:endParaRPr lang="en-IN" sz="4000" b="1" dirty="0"/>
          </a:p>
        </p:txBody>
      </p:sp>
      <p:pic>
        <p:nvPicPr>
          <p:cNvPr id="1028" name="Picture 4">
            <a:extLst>
              <a:ext uri="{FF2B5EF4-FFF2-40B4-BE49-F238E27FC236}">
                <a16:creationId xmlns:a16="http://schemas.microsoft.com/office/drawing/2014/main" id="{F9C79647-AB18-3167-5943-4EAF7656C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03367"/>
            <a:ext cx="10058400" cy="455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54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title"/>
          </p:nvPr>
        </p:nvSpPr>
        <p:spPr/>
        <p:txBody>
          <a:bodyPr>
            <a:normAutofit/>
          </a:bodyPr>
          <a:lstStyle/>
          <a:p>
            <a:r>
              <a:rPr lang="en-US" sz="4800" b="1" dirty="0"/>
              <a:t>Future Scope</a:t>
            </a:r>
            <a:endParaRPr lang="en-IN" sz="4800" b="1" dirty="0"/>
          </a:p>
        </p:txBody>
      </p:sp>
    </p:spTree>
    <p:extLst>
      <p:ext uri="{BB962C8B-B14F-4D97-AF65-F5344CB8AC3E}">
        <p14:creationId xmlns:p14="http://schemas.microsoft.com/office/powerpoint/2010/main" val="298360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D8D9-CAAF-5655-2DD9-94140226F7ED}"/>
              </a:ext>
            </a:extLst>
          </p:cNvPr>
          <p:cNvSpPr>
            <a:spLocks noGrp="1"/>
          </p:cNvSpPr>
          <p:nvPr>
            <p:ph type="title" idx="4294967295"/>
          </p:nvPr>
        </p:nvSpPr>
        <p:spPr>
          <a:xfrm>
            <a:off x="1066800" y="298913"/>
            <a:ext cx="10058400" cy="858837"/>
          </a:xfrm>
        </p:spPr>
        <p:txBody>
          <a:bodyPr>
            <a:normAutofit/>
          </a:bodyPr>
          <a:lstStyle/>
          <a:p>
            <a:r>
              <a:rPr lang="en-US" sz="4000" b="1"/>
              <a:t>Future scope</a:t>
            </a:r>
            <a:endParaRPr lang="en-IN" sz="4000" b="1" dirty="0"/>
          </a:p>
        </p:txBody>
      </p:sp>
      <p:sp>
        <p:nvSpPr>
          <p:cNvPr id="3" name="Subtitle 2">
            <a:extLst>
              <a:ext uri="{FF2B5EF4-FFF2-40B4-BE49-F238E27FC236}">
                <a16:creationId xmlns:a16="http://schemas.microsoft.com/office/drawing/2014/main" id="{A2610C88-3F31-0E94-B819-641AFA974957}"/>
              </a:ext>
            </a:extLst>
          </p:cNvPr>
          <p:cNvSpPr>
            <a:spLocks noGrp="1"/>
          </p:cNvSpPr>
          <p:nvPr>
            <p:ph type="subTitle" idx="4294967295"/>
          </p:nvPr>
        </p:nvSpPr>
        <p:spPr>
          <a:xfrm>
            <a:off x="1066800" y="1446293"/>
            <a:ext cx="10058400" cy="4699863"/>
          </a:xfrm>
        </p:spPr>
        <p:txBody>
          <a:bodyPr>
            <a:normAutofit fontScale="85000" lnSpcReduction="20000"/>
          </a:bodyPr>
          <a:lstStyle/>
          <a:p>
            <a:pPr lvl="1" algn="just">
              <a:lnSpc>
                <a:spcPct val="120000"/>
              </a:lnSpc>
              <a:buSzPct val="100000"/>
              <a:buFont typeface="Arial" panose="020B0604020202020204" pitchFamily="34" charset="0"/>
              <a:buChar char="•"/>
            </a:pPr>
            <a:r>
              <a:rPr lang="en-US" sz="2400" b="1" cap="none" dirty="0"/>
              <a:t>Personalized Student Portal:</a:t>
            </a:r>
            <a:r>
              <a:rPr lang="en-US" sz="2400" cap="none" dirty="0"/>
              <a:t> Implement a feature where students can log in to view their academic results and submit coursework, offering a tailored and interactive academic experience.</a:t>
            </a:r>
          </a:p>
          <a:p>
            <a:pPr lvl="1" algn="just">
              <a:lnSpc>
                <a:spcPct val="120000"/>
              </a:lnSpc>
              <a:buSzPct val="100000"/>
              <a:buFont typeface="Arial" panose="020B0604020202020204" pitchFamily="34" charset="0"/>
              <a:buChar char="•"/>
            </a:pPr>
            <a:r>
              <a:rPr lang="en-US" sz="2400" b="1" cap="none" dirty="0"/>
              <a:t>Faculty Coursework Management:</a:t>
            </a:r>
            <a:r>
              <a:rPr lang="en-US" sz="2400" cap="none" dirty="0"/>
              <a:t> Create an interface for faculty members to download, review, and grade student submissions, providing an efficient and organized approach to coursework evaluation.</a:t>
            </a:r>
          </a:p>
          <a:p>
            <a:pPr lvl="1" algn="just">
              <a:lnSpc>
                <a:spcPct val="120000"/>
              </a:lnSpc>
              <a:buSzPct val="100000"/>
              <a:buFont typeface="Arial" panose="020B0604020202020204" pitchFamily="34" charset="0"/>
              <a:buChar char="•"/>
            </a:pPr>
            <a:r>
              <a:rPr lang="en-US" sz="2400" b="1" cap="none" dirty="0"/>
              <a:t>Examination Board Control:</a:t>
            </a:r>
            <a:r>
              <a:rPr lang="en-US" sz="2400" cap="none" dirty="0"/>
              <a:t> Grant the examination board administrative privileges to manage mark entries and regulate access, ensuring the integrity and coordination of the academic evaluation process.</a:t>
            </a:r>
          </a:p>
          <a:p>
            <a:pPr lvl="1" algn="just">
              <a:lnSpc>
                <a:spcPct val="120000"/>
              </a:lnSpc>
              <a:buSzPct val="100000"/>
              <a:buFont typeface="Arial" panose="020B0604020202020204" pitchFamily="34" charset="0"/>
              <a:buChar char="•"/>
            </a:pPr>
            <a:r>
              <a:rPr lang="en-US" sz="2400" b="1" cap="none" dirty="0"/>
              <a:t>Mobile Application:</a:t>
            </a:r>
            <a:r>
              <a:rPr lang="en-US" sz="2400" cap="none" dirty="0"/>
              <a:t> Develop a mobile app version of the portal to increase accessibility and convenience, catering to the needs of users who prefer mobile platforms.</a:t>
            </a:r>
          </a:p>
          <a:p>
            <a:pPr lvl="1" algn="just">
              <a:lnSpc>
                <a:spcPct val="120000"/>
              </a:lnSpc>
              <a:buSzPct val="100000"/>
              <a:buFont typeface="Arial" panose="020B0604020202020204" pitchFamily="34" charset="0"/>
              <a:buChar char="•"/>
            </a:pPr>
            <a:r>
              <a:rPr lang="en-US" sz="2400" b="1" cap="none" dirty="0"/>
              <a:t>Calendar Integration for Deadlines:</a:t>
            </a:r>
            <a:r>
              <a:rPr lang="en-US" sz="2400" cap="none" dirty="0"/>
              <a:t> Integrate coursework deadlines with users' calendars for automated reminders, aiding in better time management and planning for both students and faculty.</a:t>
            </a:r>
          </a:p>
        </p:txBody>
      </p:sp>
    </p:spTree>
    <p:extLst>
      <p:ext uri="{BB962C8B-B14F-4D97-AF65-F5344CB8AC3E}">
        <p14:creationId xmlns:p14="http://schemas.microsoft.com/office/powerpoint/2010/main" val="2776928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139</TotalTime>
  <Words>404</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TDR Technical Assessment</vt:lpstr>
      <vt:lpstr>Problem</vt:lpstr>
      <vt:lpstr>Demonstration</vt:lpstr>
      <vt:lpstr>Technical Stack</vt:lpstr>
      <vt:lpstr>Technical Stack</vt:lpstr>
      <vt:lpstr>Code Discussion</vt:lpstr>
      <vt:lpstr>Design</vt:lpstr>
      <vt:lpstr>Future Scope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TDR Technical Assessment</dc:title>
  <dc:creator>Lakshmanan Balasubramanian</dc:creator>
  <cp:lastModifiedBy>Lakshmanan Balasubramanian</cp:lastModifiedBy>
  <cp:revision>4</cp:revision>
  <dcterms:created xsi:type="dcterms:W3CDTF">2024-01-18T21:53:15Z</dcterms:created>
  <dcterms:modified xsi:type="dcterms:W3CDTF">2024-01-19T14:00:19Z</dcterms:modified>
</cp:coreProperties>
</file>