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6" r:id="rId9"/>
    <p:sldId id="2146847057" r:id="rId10"/>
    <p:sldId id="2146847058" r:id="rId11"/>
    <p:sldId id="266" r:id="rId12"/>
    <p:sldId id="2146847059" r:id="rId13"/>
    <p:sldId id="267" r:id="rId14"/>
    <p:sldId id="2146847060" r:id="rId15"/>
    <p:sldId id="2146847061" r:id="rId16"/>
    <p:sldId id="2146847062" r:id="rId17"/>
    <p:sldId id="2146847063"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SENTIMENTAL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57273"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Kesavarapu Lakshman</a:t>
            </a:r>
          </a:p>
          <a:p>
            <a:r>
              <a:rPr lang="en-US" sz="2000" b="1" dirty="0">
                <a:solidFill>
                  <a:schemeClr val="accent1">
                    <a:lumMod val="75000"/>
                  </a:schemeClr>
                </a:solidFill>
                <a:latin typeface="Arial"/>
                <a:cs typeface="Arial"/>
              </a:rPr>
              <a:t>Aditya College of Engineering</a:t>
            </a:r>
          </a:p>
          <a:p>
            <a:r>
              <a:rPr lang="en-US" sz="2000" b="1" dirty="0">
                <a:solidFill>
                  <a:schemeClr val="accent1">
                    <a:lumMod val="75000"/>
                  </a:schemeClr>
                </a:solidFill>
                <a:latin typeface="Arial"/>
                <a:cs typeface="Arial"/>
              </a:rPr>
              <a:t>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IN" sz="2400" b="1" dirty="0"/>
              <a:t>Model Performance Metrics</a:t>
            </a:r>
            <a:endParaRPr lang="en-IN" sz="2400" dirty="0"/>
          </a:p>
          <a:p>
            <a:pPr>
              <a:buFont typeface="Arial" panose="020B0604020202020204" pitchFamily="34" charset="0"/>
              <a:buChar char="•"/>
            </a:pPr>
            <a:r>
              <a:rPr lang="en-IN" sz="2400" dirty="0"/>
              <a:t>Accuracy: 80% </a:t>
            </a:r>
          </a:p>
          <a:p>
            <a:pPr>
              <a:buFont typeface="Arial" panose="020B0604020202020204" pitchFamily="34" charset="0"/>
              <a:buChar char="•"/>
            </a:pPr>
            <a:r>
              <a:rPr lang="en-IN" sz="2400" dirty="0"/>
              <a:t>Classification Report</a:t>
            </a:r>
          </a:p>
          <a:p>
            <a:pPr marL="0" indent="0">
              <a:buNone/>
            </a:pPr>
            <a:r>
              <a:rPr lang="en-US" sz="2400" dirty="0">
                <a:solidFill>
                  <a:srgbClr val="0F0F0F"/>
                </a:solidFill>
                <a:ea typeface="+mn-lt"/>
                <a:cs typeface="+mn-lt"/>
              </a:rPr>
              <a:t>              </a:t>
            </a:r>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p:txBody>
      </p:sp>
      <p:graphicFrame>
        <p:nvGraphicFramePr>
          <p:cNvPr id="4" name="Table 3">
            <a:extLst>
              <a:ext uri="{FF2B5EF4-FFF2-40B4-BE49-F238E27FC236}">
                <a16:creationId xmlns:a16="http://schemas.microsoft.com/office/drawing/2014/main" id="{9AF74C68-1D7F-1A5A-3F09-EACD7351BCC4}"/>
              </a:ext>
            </a:extLst>
          </p:cNvPr>
          <p:cNvGraphicFramePr>
            <a:graphicFrameLocks noGrp="1"/>
          </p:cNvGraphicFramePr>
          <p:nvPr>
            <p:extLst>
              <p:ext uri="{D42A27DB-BD31-4B8C-83A1-F6EECF244321}">
                <p14:modId xmlns:p14="http://schemas.microsoft.com/office/powerpoint/2010/main" val="1877100234"/>
              </p:ext>
            </p:extLst>
          </p:nvPr>
        </p:nvGraphicFramePr>
        <p:xfrm>
          <a:off x="1117599" y="3429000"/>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9737381"/>
                    </a:ext>
                  </a:extLst>
                </a:gridCol>
                <a:gridCol w="1625600">
                  <a:extLst>
                    <a:ext uri="{9D8B030D-6E8A-4147-A177-3AD203B41FA5}">
                      <a16:colId xmlns:a16="http://schemas.microsoft.com/office/drawing/2014/main" val="3927795839"/>
                    </a:ext>
                  </a:extLst>
                </a:gridCol>
                <a:gridCol w="1625600">
                  <a:extLst>
                    <a:ext uri="{9D8B030D-6E8A-4147-A177-3AD203B41FA5}">
                      <a16:colId xmlns:a16="http://schemas.microsoft.com/office/drawing/2014/main" val="4252846902"/>
                    </a:ext>
                  </a:extLst>
                </a:gridCol>
                <a:gridCol w="1625600">
                  <a:extLst>
                    <a:ext uri="{9D8B030D-6E8A-4147-A177-3AD203B41FA5}">
                      <a16:colId xmlns:a16="http://schemas.microsoft.com/office/drawing/2014/main" val="826965372"/>
                    </a:ext>
                  </a:extLst>
                </a:gridCol>
                <a:gridCol w="1625600">
                  <a:extLst>
                    <a:ext uri="{9D8B030D-6E8A-4147-A177-3AD203B41FA5}">
                      <a16:colId xmlns:a16="http://schemas.microsoft.com/office/drawing/2014/main" val="3343228746"/>
                    </a:ext>
                  </a:extLst>
                </a:gridCol>
              </a:tblGrid>
              <a:tr h="370840">
                <a:tc>
                  <a:txBody>
                    <a:bodyPr/>
                    <a:lstStyle/>
                    <a:p>
                      <a:endParaRPr lang="en-IN" dirty="0"/>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tc>
                  <a:txBody>
                    <a:bodyPr/>
                    <a:lstStyle/>
                    <a:p>
                      <a:r>
                        <a:rPr lang="en-IN" dirty="0"/>
                        <a:t>Support</a:t>
                      </a:r>
                    </a:p>
                  </a:txBody>
                  <a:tcPr/>
                </a:tc>
                <a:extLst>
                  <a:ext uri="{0D108BD9-81ED-4DB2-BD59-A6C34878D82A}">
                    <a16:rowId xmlns:a16="http://schemas.microsoft.com/office/drawing/2014/main" val="1832535231"/>
                  </a:ext>
                </a:extLst>
              </a:tr>
              <a:tr h="370840">
                <a:tc>
                  <a:txBody>
                    <a:bodyPr/>
                    <a:lstStyle/>
                    <a:p>
                      <a:r>
                        <a:rPr lang="en-IN" dirty="0"/>
                        <a:t>Negative</a:t>
                      </a:r>
                    </a:p>
                  </a:txBody>
                  <a:tcPr/>
                </a:tc>
                <a:tc>
                  <a:txBody>
                    <a:bodyPr/>
                    <a:lstStyle/>
                    <a:p>
                      <a:r>
                        <a:rPr lang="en-IN" dirty="0"/>
                        <a:t>0.76</a:t>
                      </a:r>
                    </a:p>
                  </a:txBody>
                  <a:tcPr/>
                </a:tc>
                <a:tc>
                  <a:txBody>
                    <a:bodyPr/>
                    <a:lstStyle/>
                    <a:p>
                      <a:r>
                        <a:rPr lang="en-IN" dirty="0"/>
                        <a:t>0.85</a:t>
                      </a:r>
                    </a:p>
                  </a:txBody>
                  <a:tcPr/>
                </a:tc>
                <a:tc>
                  <a:txBody>
                    <a:bodyPr/>
                    <a:lstStyle/>
                    <a:p>
                      <a:r>
                        <a:rPr lang="en-IN" dirty="0"/>
                        <a:t>0.80</a:t>
                      </a:r>
                    </a:p>
                  </a:txBody>
                  <a:tcPr/>
                </a:tc>
                <a:tc>
                  <a:txBody>
                    <a:bodyPr/>
                    <a:lstStyle/>
                    <a:p>
                      <a:r>
                        <a:rPr lang="en-IN" dirty="0"/>
                        <a:t>96</a:t>
                      </a:r>
                    </a:p>
                  </a:txBody>
                  <a:tcPr/>
                </a:tc>
                <a:extLst>
                  <a:ext uri="{0D108BD9-81ED-4DB2-BD59-A6C34878D82A}">
                    <a16:rowId xmlns:a16="http://schemas.microsoft.com/office/drawing/2014/main" val="423469846"/>
                  </a:ext>
                </a:extLst>
              </a:tr>
              <a:tr h="370840">
                <a:tc>
                  <a:txBody>
                    <a:bodyPr/>
                    <a:lstStyle/>
                    <a:p>
                      <a:r>
                        <a:rPr lang="en-IN" dirty="0"/>
                        <a:t>Positive</a:t>
                      </a:r>
                    </a:p>
                  </a:txBody>
                  <a:tcPr/>
                </a:tc>
                <a:tc>
                  <a:txBody>
                    <a:bodyPr/>
                    <a:lstStyle/>
                    <a:p>
                      <a:r>
                        <a:rPr lang="en-IN" dirty="0"/>
                        <a:t>0.85</a:t>
                      </a:r>
                    </a:p>
                  </a:txBody>
                  <a:tcPr/>
                </a:tc>
                <a:tc>
                  <a:txBody>
                    <a:bodyPr/>
                    <a:lstStyle/>
                    <a:p>
                      <a:r>
                        <a:rPr lang="en-IN" dirty="0"/>
                        <a:t>0.75</a:t>
                      </a:r>
                    </a:p>
                  </a:txBody>
                  <a:tcPr/>
                </a:tc>
                <a:tc>
                  <a:txBody>
                    <a:bodyPr/>
                    <a:lstStyle/>
                    <a:p>
                      <a:r>
                        <a:rPr lang="en-IN" dirty="0"/>
                        <a:t>0.80</a:t>
                      </a:r>
                    </a:p>
                  </a:txBody>
                  <a:tcPr/>
                </a:tc>
                <a:tc>
                  <a:txBody>
                    <a:bodyPr/>
                    <a:lstStyle/>
                    <a:p>
                      <a:r>
                        <a:rPr lang="en-IN" dirty="0"/>
                        <a:t>104</a:t>
                      </a:r>
                    </a:p>
                  </a:txBody>
                  <a:tcPr/>
                </a:tc>
                <a:extLst>
                  <a:ext uri="{0D108BD9-81ED-4DB2-BD59-A6C34878D82A}">
                    <a16:rowId xmlns:a16="http://schemas.microsoft.com/office/drawing/2014/main" val="842461302"/>
                  </a:ext>
                </a:extLst>
              </a:tr>
              <a:tr h="370840">
                <a:tc>
                  <a:txBody>
                    <a:bodyPr/>
                    <a:lstStyle/>
                    <a:p>
                      <a:r>
                        <a:rPr lang="en-IN" dirty="0"/>
                        <a:t>Accuracy</a:t>
                      </a:r>
                    </a:p>
                  </a:txBody>
                  <a:tcPr/>
                </a:tc>
                <a:tc>
                  <a:txBody>
                    <a:bodyPr/>
                    <a:lstStyle/>
                    <a:p>
                      <a:r>
                        <a:rPr lang="en-IN" dirty="0"/>
                        <a:t>--</a:t>
                      </a:r>
                    </a:p>
                  </a:txBody>
                  <a:tcPr/>
                </a:tc>
                <a:tc>
                  <a:txBody>
                    <a:bodyPr/>
                    <a:lstStyle/>
                    <a:p>
                      <a:r>
                        <a:rPr lang="en-IN" dirty="0"/>
                        <a:t>--</a:t>
                      </a:r>
                    </a:p>
                  </a:txBody>
                  <a:tcPr/>
                </a:tc>
                <a:tc>
                  <a:txBody>
                    <a:bodyPr/>
                    <a:lstStyle/>
                    <a:p>
                      <a:r>
                        <a:rPr lang="en-IN" dirty="0"/>
                        <a:t>0.80</a:t>
                      </a:r>
                    </a:p>
                  </a:txBody>
                  <a:tcPr/>
                </a:tc>
                <a:tc>
                  <a:txBody>
                    <a:bodyPr/>
                    <a:lstStyle/>
                    <a:p>
                      <a:r>
                        <a:rPr lang="en-IN" dirty="0"/>
                        <a:t>200</a:t>
                      </a:r>
                    </a:p>
                  </a:txBody>
                  <a:tcPr/>
                </a:tc>
                <a:extLst>
                  <a:ext uri="{0D108BD9-81ED-4DB2-BD59-A6C34878D82A}">
                    <a16:rowId xmlns:a16="http://schemas.microsoft.com/office/drawing/2014/main" val="3233797233"/>
                  </a:ext>
                </a:extLst>
              </a:tr>
              <a:tr h="370840">
                <a:tc>
                  <a:txBody>
                    <a:bodyPr/>
                    <a:lstStyle/>
                    <a:p>
                      <a:r>
                        <a:rPr lang="en-IN" dirty="0"/>
                        <a:t>Macro </a:t>
                      </a:r>
                      <a:r>
                        <a:rPr lang="en-IN" dirty="0" err="1"/>
                        <a:t>avg</a:t>
                      </a:r>
                      <a:endParaRPr lang="en-IN" dirty="0"/>
                    </a:p>
                  </a:txBody>
                  <a:tcPr/>
                </a:tc>
                <a:tc>
                  <a:txBody>
                    <a:bodyPr/>
                    <a:lstStyle/>
                    <a:p>
                      <a:r>
                        <a:rPr lang="en-IN" dirty="0"/>
                        <a:t>0.80</a:t>
                      </a:r>
                    </a:p>
                  </a:txBody>
                  <a:tcPr/>
                </a:tc>
                <a:tc>
                  <a:txBody>
                    <a:bodyPr/>
                    <a:lstStyle/>
                    <a:p>
                      <a:r>
                        <a:rPr lang="en-IN" dirty="0"/>
                        <a:t>0.80</a:t>
                      </a:r>
                    </a:p>
                  </a:txBody>
                  <a:tcPr/>
                </a:tc>
                <a:tc>
                  <a:txBody>
                    <a:bodyPr/>
                    <a:lstStyle/>
                    <a:p>
                      <a:r>
                        <a:rPr lang="en-IN" dirty="0"/>
                        <a:t>0.80</a:t>
                      </a:r>
                    </a:p>
                  </a:txBody>
                  <a:tcPr/>
                </a:tc>
                <a:tc>
                  <a:txBody>
                    <a:bodyPr/>
                    <a:lstStyle/>
                    <a:p>
                      <a:r>
                        <a:rPr lang="en-IN" dirty="0"/>
                        <a:t>200</a:t>
                      </a:r>
                    </a:p>
                  </a:txBody>
                  <a:tcPr/>
                </a:tc>
                <a:extLst>
                  <a:ext uri="{0D108BD9-81ED-4DB2-BD59-A6C34878D82A}">
                    <a16:rowId xmlns:a16="http://schemas.microsoft.com/office/drawing/2014/main" val="2692113294"/>
                  </a:ext>
                </a:extLst>
              </a:tr>
              <a:tr h="370840">
                <a:tc>
                  <a:txBody>
                    <a:bodyPr/>
                    <a:lstStyle/>
                    <a:p>
                      <a:r>
                        <a:rPr lang="en-IN" dirty="0"/>
                        <a:t>Weighted </a:t>
                      </a:r>
                      <a:r>
                        <a:rPr lang="en-IN" dirty="0" err="1"/>
                        <a:t>avg</a:t>
                      </a:r>
                      <a:endParaRPr lang="en-IN" dirty="0"/>
                    </a:p>
                  </a:txBody>
                  <a:tcPr/>
                </a:tc>
                <a:tc>
                  <a:txBody>
                    <a:bodyPr/>
                    <a:lstStyle/>
                    <a:p>
                      <a:r>
                        <a:rPr lang="en-IN" dirty="0"/>
                        <a:t>0.81</a:t>
                      </a:r>
                    </a:p>
                  </a:txBody>
                  <a:tcPr/>
                </a:tc>
                <a:tc>
                  <a:txBody>
                    <a:bodyPr/>
                    <a:lstStyle/>
                    <a:p>
                      <a:r>
                        <a:rPr lang="en-IN" dirty="0"/>
                        <a:t>0.80</a:t>
                      </a:r>
                    </a:p>
                  </a:txBody>
                  <a:tcPr/>
                </a:tc>
                <a:tc>
                  <a:txBody>
                    <a:bodyPr/>
                    <a:lstStyle/>
                    <a:p>
                      <a:r>
                        <a:rPr lang="en-IN" dirty="0"/>
                        <a:t>0.80</a:t>
                      </a:r>
                    </a:p>
                  </a:txBody>
                  <a:tcPr/>
                </a:tc>
                <a:tc>
                  <a:txBody>
                    <a:bodyPr/>
                    <a:lstStyle/>
                    <a:p>
                      <a:r>
                        <a:rPr lang="en-IN" dirty="0"/>
                        <a:t>200</a:t>
                      </a:r>
                    </a:p>
                  </a:txBody>
                  <a:tcPr/>
                </a:tc>
                <a:extLst>
                  <a:ext uri="{0D108BD9-81ED-4DB2-BD59-A6C34878D82A}">
                    <a16:rowId xmlns:a16="http://schemas.microsoft.com/office/drawing/2014/main" val="2308362111"/>
                  </a:ext>
                </a:extLst>
              </a:tr>
            </a:tbl>
          </a:graphicData>
        </a:graphic>
      </p:graphicFrame>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IN" sz="2400" b="1" dirty="0"/>
              <a:t>Sentimental Value Count:</a:t>
            </a:r>
          </a:p>
          <a:p>
            <a:endParaRPr lang="en-IN" sz="2400" b="1" dirty="0"/>
          </a:p>
          <a:p>
            <a:endParaRPr lang="en-IN" sz="2400" b="1" dirty="0"/>
          </a:p>
          <a:p>
            <a:endParaRPr lang="en-IN" sz="2400" b="1" dirty="0"/>
          </a:p>
          <a:p>
            <a:endParaRPr lang="en-IN" sz="2400" b="1" dirty="0"/>
          </a:p>
          <a:p>
            <a:endParaRPr lang="en-IN" sz="2400" dirty="0"/>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p:txBody>
      </p:sp>
      <p:pic>
        <p:nvPicPr>
          <p:cNvPr id="10" name="Picture 9">
            <a:extLst>
              <a:ext uri="{FF2B5EF4-FFF2-40B4-BE49-F238E27FC236}">
                <a16:creationId xmlns:a16="http://schemas.microsoft.com/office/drawing/2014/main" id="{589DDD84-0D37-121A-B486-7DAE7E7CA3CD}"/>
              </a:ext>
            </a:extLst>
          </p:cNvPr>
          <p:cNvPicPr>
            <a:picLocks noChangeAspect="1"/>
          </p:cNvPicPr>
          <p:nvPr/>
        </p:nvPicPr>
        <p:blipFill>
          <a:blip r:embed="rId2"/>
          <a:stretch>
            <a:fillRect/>
          </a:stretch>
        </p:blipFill>
        <p:spPr>
          <a:xfrm>
            <a:off x="2425196" y="1998007"/>
            <a:ext cx="5852172" cy="4389129"/>
          </a:xfrm>
          <a:prstGeom prst="rect">
            <a:avLst/>
          </a:prstGeom>
        </p:spPr>
      </p:pic>
    </p:spTree>
    <p:extLst>
      <p:ext uri="{BB962C8B-B14F-4D97-AF65-F5344CB8AC3E}">
        <p14:creationId xmlns:p14="http://schemas.microsoft.com/office/powerpoint/2010/main" val="127460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IN" sz="2400" b="1" dirty="0"/>
              <a:t>Word Cloud of Review:</a:t>
            </a:r>
          </a:p>
          <a:p>
            <a:endParaRPr lang="en-IN" sz="2400" b="1" dirty="0"/>
          </a:p>
          <a:p>
            <a:endParaRPr lang="en-IN" sz="2400" b="1" dirty="0"/>
          </a:p>
          <a:p>
            <a:endParaRPr lang="en-IN" sz="2400" b="1" dirty="0"/>
          </a:p>
          <a:p>
            <a:endParaRPr lang="en-IN" sz="2400" b="1" dirty="0"/>
          </a:p>
          <a:p>
            <a:endParaRPr lang="en-IN" sz="2400" dirty="0"/>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p:txBody>
      </p:sp>
      <p:pic>
        <p:nvPicPr>
          <p:cNvPr id="4" name="Picture 3">
            <a:extLst>
              <a:ext uri="{FF2B5EF4-FFF2-40B4-BE49-F238E27FC236}">
                <a16:creationId xmlns:a16="http://schemas.microsoft.com/office/drawing/2014/main" id="{32252BAF-FD6E-665D-9F66-C4D45929F1CF}"/>
              </a:ext>
            </a:extLst>
          </p:cNvPr>
          <p:cNvPicPr>
            <a:picLocks noChangeAspect="1"/>
          </p:cNvPicPr>
          <p:nvPr/>
        </p:nvPicPr>
        <p:blipFill>
          <a:blip r:embed="rId2"/>
          <a:stretch>
            <a:fillRect/>
          </a:stretch>
        </p:blipFill>
        <p:spPr>
          <a:xfrm>
            <a:off x="2428496" y="1927820"/>
            <a:ext cx="7089912" cy="4253948"/>
          </a:xfrm>
          <a:prstGeom prst="rect">
            <a:avLst/>
          </a:prstGeom>
        </p:spPr>
      </p:pic>
    </p:spTree>
    <p:extLst>
      <p:ext uri="{BB962C8B-B14F-4D97-AF65-F5344CB8AC3E}">
        <p14:creationId xmlns:p14="http://schemas.microsoft.com/office/powerpoint/2010/main" val="93634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IN" sz="2400" b="1" dirty="0"/>
              <a:t>Frequency of specific words in Reviews:</a:t>
            </a:r>
          </a:p>
          <a:p>
            <a:endParaRPr lang="en-IN" sz="2400" b="1" dirty="0"/>
          </a:p>
          <a:p>
            <a:endParaRPr lang="en-IN" sz="2400" b="1" dirty="0"/>
          </a:p>
          <a:p>
            <a:endParaRPr lang="en-IN" sz="2400" b="1" dirty="0"/>
          </a:p>
          <a:p>
            <a:endParaRPr lang="en-IN" sz="2400" b="1" dirty="0"/>
          </a:p>
          <a:p>
            <a:endParaRPr lang="en-IN" sz="2400" dirty="0"/>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p:txBody>
      </p:sp>
      <p:pic>
        <p:nvPicPr>
          <p:cNvPr id="6" name="Picture 5">
            <a:extLst>
              <a:ext uri="{FF2B5EF4-FFF2-40B4-BE49-F238E27FC236}">
                <a16:creationId xmlns:a16="http://schemas.microsoft.com/office/drawing/2014/main" id="{D6F33AA6-FA81-FD25-B5A4-D8E8A60E768D}"/>
              </a:ext>
            </a:extLst>
          </p:cNvPr>
          <p:cNvPicPr>
            <a:picLocks noChangeAspect="1"/>
          </p:cNvPicPr>
          <p:nvPr/>
        </p:nvPicPr>
        <p:blipFill>
          <a:blip r:embed="rId2"/>
          <a:stretch>
            <a:fillRect/>
          </a:stretch>
        </p:blipFill>
        <p:spPr>
          <a:xfrm>
            <a:off x="2798121" y="1901894"/>
            <a:ext cx="5671932" cy="4253950"/>
          </a:xfrm>
          <a:prstGeom prst="rect">
            <a:avLst/>
          </a:prstGeom>
        </p:spPr>
      </p:pic>
    </p:spTree>
    <p:extLst>
      <p:ext uri="{BB962C8B-B14F-4D97-AF65-F5344CB8AC3E}">
        <p14:creationId xmlns:p14="http://schemas.microsoft.com/office/powerpoint/2010/main" val="81976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IN" sz="2400" b="1" dirty="0"/>
              <a:t>Sample Inputs/Outputs:</a:t>
            </a:r>
          </a:p>
          <a:p>
            <a:pPr>
              <a:buFont typeface="Wingdings" panose="05000000000000000000" pitchFamily="2" charset="2"/>
              <a:buChar char="§"/>
            </a:pPr>
            <a:r>
              <a:rPr lang="en-IN" sz="1800" b="1" dirty="0"/>
              <a:t>Positive Review:</a:t>
            </a:r>
          </a:p>
          <a:p>
            <a:pPr marL="0" indent="0">
              <a:buNone/>
            </a:pPr>
            <a:endParaRPr lang="en-IN" sz="2400" b="1" dirty="0"/>
          </a:p>
          <a:p>
            <a:pPr marL="0" indent="0">
              <a:buNone/>
            </a:pPr>
            <a:endParaRPr lang="en-IN" sz="2400" b="1" dirty="0"/>
          </a:p>
          <a:p>
            <a:pPr>
              <a:buFont typeface="Wingdings" panose="05000000000000000000" pitchFamily="2" charset="2"/>
              <a:buChar char="§"/>
            </a:pPr>
            <a:r>
              <a:rPr lang="en-IN" sz="1800" b="1" dirty="0"/>
              <a:t>Negative Review:</a:t>
            </a:r>
          </a:p>
          <a:p>
            <a:endParaRPr lang="en-IN" sz="2400" dirty="0"/>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p:txBody>
      </p:sp>
      <p:pic>
        <p:nvPicPr>
          <p:cNvPr id="4" name="Picture 3">
            <a:extLst>
              <a:ext uri="{FF2B5EF4-FFF2-40B4-BE49-F238E27FC236}">
                <a16:creationId xmlns:a16="http://schemas.microsoft.com/office/drawing/2014/main" id="{16399492-3ACA-329D-BF71-0A6360D9EA70}"/>
              </a:ext>
            </a:extLst>
          </p:cNvPr>
          <p:cNvPicPr>
            <a:picLocks noChangeAspect="1"/>
          </p:cNvPicPr>
          <p:nvPr/>
        </p:nvPicPr>
        <p:blipFill>
          <a:blip r:embed="rId2"/>
          <a:stretch>
            <a:fillRect/>
          </a:stretch>
        </p:blipFill>
        <p:spPr>
          <a:xfrm>
            <a:off x="1002433" y="2687745"/>
            <a:ext cx="10187130" cy="411516"/>
          </a:xfrm>
          <a:prstGeom prst="rect">
            <a:avLst/>
          </a:prstGeom>
        </p:spPr>
      </p:pic>
      <p:pic>
        <p:nvPicPr>
          <p:cNvPr id="8" name="Picture 7">
            <a:extLst>
              <a:ext uri="{FF2B5EF4-FFF2-40B4-BE49-F238E27FC236}">
                <a16:creationId xmlns:a16="http://schemas.microsoft.com/office/drawing/2014/main" id="{D5181BC7-1E05-72CA-CAA0-E19310266EED}"/>
              </a:ext>
            </a:extLst>
          </p:cNvPr>
          <p:cNvPicPr>
            <a:picLocks noChangeAspect="1"/>
          </p:cNvPicPr>
          <p:nvPr/>
        </p:nvPicPr>
        <p:blipFill>
          <a:blip r:embed="rId3"/>
          <a:stretch>
            <a:fillRect/>
          </a:stretch>
        </p:blipFill>
        <p:spPr>
          <a:xfrm>
            <a:off x="1663444" y="4286406"/>
            <a:ext cx="8865108" cy="501799"/>
          </a:xfrm>
          <a:prstGeom prst="rect">
            <a:avLst/>
          </a:prstGeom>
        </p:spPr>
      </p:pic>
    </p:spTree>
    <p:extLst>
      <p:ext uri="{BB962C8B-B14F-4D97-AF65-F5344CB8AC3E}">
        <p14:creationId xmlns:p14="http://schemas.microsoft.com/office/powerpoint/2010/main" val="284116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The sentiment analysis model developed in this project effectively classifies restaurant reviews as positive or negative, providing valuable insights into customer satisfaction. Through comprehensive data preprocessing, visualization, and model evaluation, the project demonstrates a robust approach to understanding and leveraging customer feedback for service improvement.</a:t>
            </a:r>
            <a:endParaRPr lang="en-IN" dirty="0"/>
          </a:p>
          <a:p>
            <a:r>
              <a:rPr lang="en-IN" b="1" dirty="0"/>
              <a:t>Model Performance:</a:t>
            </a:r>
          </a:p>
          <a:p>
            <a:pPr marL="742950" lvl="1" indent="-285750">
              <a:buFont typeface="Arial" panose="020B0604020202020204" pitchFamily="34" charset="0"/>
              <a:buChar char="•"/>
            </a:pPr>
            <a:r>
              <a:rPr lang="en-US" dirty="0"/>
              <a:t>Achieved an accuracy of around 80%.</a:t>
            </a:r>
          </a:p>
          <a:p>
            <a:pPr marL="742950" lvl="1" indent="-285750">
              <a:buFont typeface="Arial" panose="020B0604020202020204" pitchFamily="34" charset="0"/>
              <a:buChar char="•"/>
            </a:pPr>
            <a:r>
              <a:rPr lang="en-US" dirty="0"/>
              <a:t>Balanced precision, recall, and F1-scores for both positive and negative reviews.</a:t>
            </a:r>
          </a:p>
          <a:p>
            <a:pPr marL="742950" lvl="1" indent="-285750">
              <a:buFont typeface="Arial" panose="020B0604020202020204" pitchFamily="34" charset="0"/>
              <a:buChar char="•"/>
            </a:pPr>
            <a:endParaRPr lang="en-US" dirty="0"/>
          </a:p>
          <a:p>
            <a:r>
              <a:rPr lang="en-IN" b="1" dirty="0"/>
              <a:t>Effectiveness:</a:t>
            </a:r>
          </a:p>
          <a:p>
            <a:pPr marL="742950" lvl="1" indent="-285750">
              <a:buFont typeface="Arial" panose="020B0604020202020204" pitchFamily="34" charset="0"/>
              <a:buChar char="•"/>
            </a:pPr>
            <a:r>
              <a:rPr lang="en-US" dirty="0"/>
              <a:t>Accurately classifies positive and negative reviews.</a:t>
            </a:r>
          </a:p>
          <a:p>
            <a:pPr marL="742950" lvl="1" indent="-285750">
              <a:buFont typeface="Arial" panose="020B0604020202020204" pitchFamily="34" charset="0"/>
              <a:buChar char="•"/>
            </a:pPr>
            <a:r>
              <a:rPr lang="en-US" dirty="0"/>
              <a:t>Provides real-time analysis for immediate insights.</a:t>
            </a:r>
          </a:p>
          <a:p>
            <a:pPr marL="742950" lvl="1" indent="-285750">
              <a:buFont typeface="Arial" panose="020B0604020202020204" pitchFamily="34" charset="0"/>
              <a:buChar char="•"/>
            </a:pPr>
            <a:r>
              <a:rPr lang="en-US" dirty="0"/>
              <a:t>Helps restaurants improve customer satisfaction by understanding feedback.</a:t>
            </a:r>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t>Multi-language Support</a:t>
            </a:r>
            <a:r>
              <a:rPr lang="en-US" sz="2000" dirty="0"/>
              <a:t>: Extend the model to handle reviews in multiple languages.</a:t>
            </a:r>
          </a:p>
          <a:p>
            <a:pPr marL="305435" indent="-305435"/>
            <a:r>
              <a:rPr lang="en-US" sz="2000" b="1" dirty="0"/>
              <a:t>Advanced Algorithms</a:t>
            </a:r>
            <a:r>
              <a:rPr lang="en-US" sz="2000" dirty="0"/>
              <a:t>: Experiment with deep learning models like LSTM and BERT for improved accuracy.</a:t>
            </a:r>
          </a:p>
          <a:p>
            <a:pPr marL="305435" indent="-305435"/>
            <a:r>
              <a:rPr lang="en-US" sz="2000" b="1" dirty="0"/>
              <a:t>Data Expansion</a:t>
            </a:r>
            <a:r>
              <a:rPr lang="en-US" sz="2000" dirty="0"/>
              <a:t>: Use larger, more varied datasets from multiple review sites.</a:t>
            </a:r>
          </a:p>
          <a:p>
            <a:pPr marL="305435" indent="-305435"/>
            <a:r>
              <a:rPr lang="en-US" sz="2000" b="1" dirty="0"/>
              <a:t>Real-Time Analysis</a:t>
            </a:r>
            <a:r>
              <a:rPr lang="en-US" sz="2000" dirty="0"/>
              <a:t>: Create a system to monitor and analyze reviews as they come in.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ChatGPT</a:t>
            </a:r>
          </a:p>
          <a:p>
            <a:pPr marL="305435" indent="-305435"/>
            <a:r>
              <a:rPr lang="en-US" sz="2400" dirty="0">
                <a:solidFill>
                  <a:srgbClr val="0F0F0F"/>
                </a:solidFill>
                <a:ea typeface="+mn-lt"/>
                <a:cs typeface="+mn-lt"/>
              </a:rPr>
              <a:t>Stack Overflow</a:t>
            </a:r>
          </a:p>
          <a:p>
            <a:pPr marL="305435" indent="-305435"/>
            <a:r>
              <a:rPr lang="en-US" sz="2400" dirty="0">
                <a:solidFill>
                  <a:srgbClr val="0F0F0F"/>
                </a:solidFill>
                <a:ea typeface="+mn-lt"/>
                <a:cs typeface="+mn-lt"/>
              </a:rPr>
              <a:t>Gemini</a:t>
            </a:r>
          </a:p>
          <a:p>
            <a:pPr marL="305435" indent="-305435"/>
            <a:r>
              <a:rPr lang="en-US" sz="2400" dirty="0">
                <a:solidFill>
                  <a:srgbClr val="0F0F0F"/>
                </a:solidFill>
                <a:ea typeface="+mn-lt"/>
                <a:cs typeface="+mn-lt"/>
              </a:rPr>
              <a:t>YouTube</a:t>
            </a:r>
          </a:p>
          <a:p>
            <a:pPr marL="305435" indent="-305435"/>
            <a:r>
              <a:rPr lang="en-US" sz="2400" dirty="0">
                <a:solidFill>
                  <a:srgbClr val="0F0F0F"/>
                </a:solidFill>
                <a:ea typeface="+mn-lt"/>
                <a:cs typeface="+mn-lt"/>
              </a:rPr>
              <a:t>Quora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With the rapid growth of online platforms for sharing opinions and reviews, restaurants often rely on the customer feedback to improve their services and attract   a new customers.</a:t>
            </a:r>
          </a:p>
          <a:p>
            <a:pPr marL="0" indent="0">
              <a:buNone/>
            </a:pPr>
            <a:r>
              <a:rPr lang="en-US" sz="2400" dirty="0">
                <a:solidFill>
                  <a:srgbClr val="0F0F0F"/>
                </a:solidFill>
                <a:ea typeface="+mn-lt"/>
                <a:cs typeface="+mn-lt"/>
              </a:rPr>
              <a:t>Analyzing the sentiment of these reviews can provide valuable insights into customer satisfaction.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400" b="1" dirty="0">
              <a:latin typeface="Calibri"/>
              <a:cs typeface="Calibri"/>
            </a:endParaRPr>
          </a:p>
          <a:p>
            <a:pPr marL="305435" indent="-305435"/>
            <a:r>
              <a:rPr lang="en-IN" sz="1400" dirty="0">
                <a:latin typeface="Calibri"/>
                <a:ea typeface="+mn-lt"/>
                <a:cs typeface="+mn-lt"/>
              </a:rPr>
              <a:t>The proposed system aims to address the challenge of predicting the positive and negative review of restaurant customers. This involves leveraging data analytics and machine learning techniques to forecast demand patterns accurately. The solution will consist of the following components:</a:t>
            </a:r>
            <a:endParaRPr lang="en-IN" sz="1400" dirty="0">
              <a:latin typeface="Calibri"/>
              <a:cs typeface="Calibri"/>
            </a:endParaRP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IN" dirty="0">
                <a:latin typeface="Calibri"/>
                <a:ea typeface="+mn-lt"/>
                <a:cs typeface="+mn-lt"/>
              </a:rPr>
              <a:t>Gather historical data on customer reviews of restaurant, including time, date, location, and other relevant factors.</a:t>
            </a:r>
            <a:endParaRPr lang="en-IN"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IN" dirty="0">
                <a:latin typeface="Calibri"/>
                <a:ea typeface="+mn-lt"/>
                <a:cs typeface="+mn-lt"/>
              </a:rPr>
              <a:t>Clean and preprocess the collected data to handle missing values, outliers, and inconsistencies.</a:t>
            </a:r>
            <a:endParaRPr lang="en-IN"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lvl="1" indent="-305435"/>
            <a:r>
              <a:rPr lang="en-IN" dirty="0">
                <a:latin typeface="Calibri"/>
                <a:ea typeface="+mn-lt"/>
                <a:cs typeface="+mn-lt"/>
              </a:rPr>
              <a:t>Implement a machine learning algorithm, such as a time-series forecasting model (e.g., ARIMA, SARIMA, or LSTM), to predict Sentimental Analysis on customer reviews based on historical patterns.</a:t>
            </a:r>
            <a:endParaRPr lang="en-IN"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629920" lvl="1" indent="-305435"/>
            <a:r>
              <a:rPr lang="en-IN" dirty="0">
                <a:latin typeface="Calibri"/>
                <a:ea typeface="+mn-lt"/>
                <a:cs typeface="+mn-lt"/>
              </a:rPr>
              <a:t>Develop a user-friendly interface or application that provides real-time predictions for Sentimental Analysis on customer reviews.</a:t>
            </a:r>
            <a:endParaRPr lang="en-IN" dirty="0">
              <a:latin typeface="Calibri"/>
              <a:cs typeface="Calibri"/>
            </a:endParaRPr>
          </a:p>
          <a:p>
            <a:pPr marL="629920" lvl="1" indent="-305435"/>
            <a:r>
              <a:rPr lang="en-IN" dirty="0">
                <a:latin typeface="Calibri"/>
                <a:ea typeface="+mn-lt"/>
                <a:cs typeface="+mn-lt"/>
              </a:rPr>
              <a:t>Deploy the solution on a scalable and reliable platform, considering factors like server infrastructure, response time, and user accessibility.</a:t>
            </a:r>
            <a:endParaRPr lang="en-IN"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629920" lvl="1" indent="-305435"/>
            <a:r>
              <a:rPr lang="en-IN" dirty="0">
                <a:latin typeface="Calibri"/>
                <a:ea typeface="+mn-lt"/>
                <a:cs typeface="+mn-lt"/>
              </a:rPr>
              <a:t>Assess the model's performance using appropriate metrics such as Mean Absolute Error (MAE), Root Mean Squared Error (RMSE), or other relevant metrics.</a:t>
            </a:r>
            <a:endParaRPr lang="en-IN" dirty="0">
              <a:latin typeface="Calibri"/>
              <a:cs typeface="Calibri"/>
            </a:endParaRPr>
          </a:p>
          <a:p>
            <a:pPr marL="629920" lvl="1" indent="-305435"/>
            <a:r>
              <a:rPr lang="en-IN" dirty="0">
                <a:latin typeface="Calibri"/>
                <a:ea typeface="+mn-lt"/>
                <a:cs typeface="+mn-lt"/>
              </a:rPr>
              <a:t>Fine-tune the model based on feedback and continuous monitoring of prediction accuracy.</a:t>
            </a:r>
            <a:endParaRPr lang="en-IN" dirty="0"/>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endParaRPr lang="en-IN" b="1" dirty="0"/>
          </a:p>
          <a:p>
            <a:r>
              <a:rPr lang="en-IN" sz="2000" b="1" dirty="0"/>
              <a:t>1. System Requirements</a:t>
            </a:r>
          </a:p>
          <a:p>
            <a:pPr>
              <a:buFont typeface="Arial" panose="020B0604020202020204" pitchFamily="34" charset="0"/>
              <a:buChar char="•"/>
            </a:pPr>
            <a:r>
              <a:rPr lang="en-IN" b="1" dirty="0"/>
              <a:t>Hardware Requirements</a:t>
            </a:r>
            <a:endParaRPr lang="en-IN" dirty="0"/>
          </a:p>
          <a:p>
            <a:pPr marL="742950" lvl="1" indent="-285750">
              <a:buFont typeface="Arial" panose="020B0604020202020204" pitchFamily="34" charset="0"/>
              <a:buChar char="•"/>
            </a:pPr>
            <a:r>
              <a:rPr lang="en-IN" dirty="0"/>
              <a:t>Processor: Intel i5 or above</a:t>
            </a:r>
          </a:p>
          <a:p>
            <a:pPr marL="742950" lvl="1" indent="-285750">
              <a:buFont typeface="Arial" panose="020B0604020202020204" pitchFamily="34" charset="0"/>
              <a:buChar char="•"/>
            </a:pPr>
            <a:r>
              <a:rPr lang="en-IN" dirty="0"/>
              <a:t>RAM: 8GB or more</a:t>
            </a:r>
          </a:p>
          <a:p>
            <a:pPr marL="742950" lvl="1" indent="-285750">
              <a:buFont typeface="Arial" panose="020B0604020202020204" pitchFamily="34" charset="0"/>
              <a:buChar char="•"/>
            </a:pPr>
            <a:r>
              <a:rPr lang="en-IN" dirty="0"/>
              <a:t>Storage: SSD with at least 20GB free space</a:t>
            </a:r>
          </a:p>
          <a:p>
            <a:pPr>
              <a:buFont typeface="Arial" panose="020B0604020202020204" pitchFamily="34" charset="0"/>
              <a:buChar char="•"/>
            </a:pPr>
            <a:r>
              <a:rPr lang="en-IN" b="1" dirty="0"/>
              <a:t>Software Requirements</a:t>
            </a:r>
            <a:endParaRPr lang="en-IN" dirty="0"/>
          </a:p>
          <a:p>
            <a:pPr marL="742950" lvl="1" indent="-285750">
              <a:buFont typeface="Arial" panose="020B0604020202020204" pitchFamily="34" charset="0"/>
              <a:buChar char="•"/>
            </a:pPr>
            <a:r>
              <a:rPr lang="en-IN" dirty="0"/>
              <a:t>Operating System: Windows 10, macOS, or Linux</a:t>
            </a:r>
          </a:p>
          <a:p>
            <a:pPr marL="742950" lvl="1" indent="-285750">
              <a:buFont typeface="Arial" panose="020B0604020202020204" pitchFamily="34" charset="0"/>
              <a:buChar char="•"/>
            </a:pPr>
            <a:r>
              <a:rPr lang="en-IN" dirty="0"/>
              <a:t>Python Environment: Python 3.7 or above</a:t>
            </a:r>
          </a:p>
          <a:p>
            <a:pPr marL="742950" lvl="1" indent="-285750">
              <a:buFont typeface="Arial" panose="020B0604020202020204" pitchFamily="34" charset="0"/>
              <a:buChar char="•"/>
            </a:pPr>
            <a:r>
              <a:rPr lang="en-IN" dirty="0"/>
              <a:t>IDE: </a:t>
            </a:r>
            <a:r>
              <a:rPr lang="en-IN" dirty="0" err="1"/>
              <a:t>Jupyter</a:t>
            </a:r>
            <a:r>
              <a:rPr lang="en-IN" dirty="0"/>
              <a:t> Notebook, </a:t>
            </a:r>
            <a:r>
              <a:rPr lang="en-IN" dirty="0" err="1"/>
              <a:t>VSCode</a:t>
            </a:r>
            <a:r>
              <a:rPr lang="en-IN" dirty="0"/>
              <a:t>, or PyCharm</a:t>
            </a:r>
          </a:p>
        </p:txBody>
      </p:sp>
    </p:spTree>
    <p:extLst>
      <p:ext uri="{BB962C8B-B14F-4D97-AF65-F5344CB8AC3E}">
        <p14:creationId xmlns:p14="http://schemas.microsoft.com/office/powerpoint/2010/main" val="425308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Requirements</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61067"/>
          </a:xfrm>
        </p:spPr>
        <p:txBody>
          <a:bodyPr>
            <a:normAutofit fontScale="92500" lnSpcReduction="20000"/>
          </a:bodyPr>
          <a:lstStyle/>
          <a:p>
            <a:endParaRPr lang="en-IN" b="1" dirty="0"/>
          </a:p>
          <a:p>
            <a:r>
              <a:rPr lang="en-IN" sz="2000" b="1" dirty="0"/>
              <a:t>2. </a:t>
            </a:r>
            <a:r>
              <a:rPr lang="en-US" sz="2000" b="1" dirty="0"/>
              <a:t>Libraries Required to Build the Model</a:t>
            </a:r>
            <a:endParaRPr lang="en-IN" sz="2000" b="1" dirty="0"/>
          </a:p>
          <a:p>
            <a:pPr>
              <a:buFont typeface="Arial" panose="020B0604020202020204" pitchFamily="34" charset="0"/>
              <a:buChar char="•"/>
            </a:pPr>
            <a:r>
              <a:rPr lang="en-IN" b="1" dirty="0"/>
              <a:t>Data Manipulation</a:t>
            </a:r>
            <a:endParaRPr lang="en-IN" dirty="0"/>
          </a:p>
          <a:p>
            <a:pPr marL="742950" lvl="1" indent="-285750">
              <a:buFont typeface="Arial" panose="020B0604020202020204" pitchFamily="34" charset="0"/>
              <a:buChar char="•"/>
            </a:pPr>
            <a:r>
              <a:rPr lang="en-US" b="1" dirty="0"/>
              <a:t>Pandas:</a:t>
            </a:r>
            <a:r>
              <a:rPr lang="en-US" dirty="0"/>
              <a:t> For handling and processing the dataset</a:t>
            </a:r>
          </a:p>
          <a:p>
            <a:pPr marL="742950" lvl="1" indent="-285750">
              <a:buFont typeface="Arial" panose="020B0604020202020204" pitchFamily="34" charset="0"/>
              <a:buChar char="•"/>
            </a:pPr>
            <a:r>
              <a:rPr lang="en-IN" b="1" dirty="0"/>
              <a:t>NumPy: </a:t>
            </a:r>
            <a:r>
              <a:rPr lang="en-IN" dirty="0"/>
              <a:t>For numerical computations</a:t>
            </a:r>
            <a:endParaRPr lang="en-IN" b="1" dirty="0"/>
          </a:p>
          <a:p>
            <a:pPr>
              <a:buFont typeface="Arial" panose="020B0604020202020204" pitchFamily="34" charset="0"/>
              <a:buChar char="•"/>
            </a:pPr>
            <a:r>
              <a:rPr lang="en-IN" b="1" dirty="0"/>
              <a:t>Visualization</a:t>
            </a:r>
          </a:p>
          <a:p>
            <a:pPr marL="742950" lvl="1" indent="-285750">
              <a:buFont typeface="Arial" panose="020B0604020202020204" pitchFamily="34" charset="0"/>
              <a:buChar char="•"/>
            </a:pPr>
            <a:r>
              <a:rPr lang="en-IN" b="1" dirty="0"/>
              <a:t>Matplotlib:</a:t>
            </a:r>
            <a:r>
              <a:rPr lang="en-IN" dirty="0"/>
              <a:t> </a:t>
            </a:r>
            <a:r>
              <a:rPr lang="en-US" dirty="0"/>
              <a:t>For plotting graphs and charts</a:t>
            </a:r>
            <a:endParaRPr lang="en-IN" dirty="0"/>
          </a:p>
          <a:p>
            <a:pPr marL="742950" lvl="1" indent="-285750">
              <a:buFont typeface="Arial" panose="020B0604020202020204" pitchFamily="34" charset="0"/>
              <a:buChar char="•"/>
            </a:pPr>
            <a:r>
              <a:rPr lang="en-IN" b="1" dirty="0"/>
              <a:t>Seaborn:</a:t>
            </a:r>
            <a:r>
              <a:rPr lang="en-IN" dirty="0"/>
              <a:t> For advanced visualization</a:t>
            </a:r>
          </a:p>
          <a:p>
            <a:pPr marL="742950" lvl="1" indent="-285750">
              <a:buFont typeface="Arial" panose="020B0604020202020204" pitchFamily="34" charset="0"/>
              <a:buChar char="•"/>
            </a:pPr>
            <a:r>
              <a:rPr lang="en-IN" b="1" dirty="0"/>
              <a:t>Contractions: </a:t>
            </a:r>
            <a:r>
              <a:rPr lang="en-US" dirty="0"/>
              <a:t>For expanding contractions in text</a:t>
            </a:r>
          </a:p>
          <a:p>
            <a:pPr marL="742950" lvl="1" indent="-285750">
              <a:buFont typeface="Arial" panose="020B0604020202020204" pitchFamily="34" charset="0"/>
              <a:buChar char="•"/>
            </a:pPr>
            <a:r>
              <a:rPr lang="en-IN" b="1" dirty="0"/>
              <a:t>Emoji</a:t>
            </a:r>
            <a:r>
              <a:rPr lang="en-IN" dirty="0"/>
              <a:t>: For handling emojis in text </a:t>
            </a:r>
            <a:endParaRPr lang="en-IN" b="1" dirty="0"/>
          </a:p>
          <a:p>
            <a:pPr>
              <a:buFont typeface="Arial" panose="020B0604020202020204" pitchFamily="34" charset="0"/>
              <a:buChar char="•"/>
            </a:pPr>
            <a:r>
              <a:rPr lang="en-IN" b="1" dirty="0"/>
              <a:t>Model Building</a:t>
            </a:r>
          </a:p>
          <a:p>
            <a:pPr marL="742950" lvl="1" indent="-285750">
              <a:buFont typeface="Arial" panose="020B0604020202020204" pitchFamily="34" charset="0"/>
              <a:buChar char="•"/>
            </a:pPr>
            <a:r>
              <a:rPr lang="en-IN" b="1" dirty="0"/>
              <a:t>scikit-learn: </a:t>
            </a:r>
            <a:r>
              <a:rPr lang="en-IN" dirty="0"/>
              <a:t>For machine learning algorithms and tools</a:t>
            </a:r>
          </a:p>
          <a:p>
            <a:pPr marL="742950" lvl="1" indent="-285750">
              <a:buFont typeface="Arial" panose="020B0604020202020204" pitchFamily="34" charset="0"/>
              <a:buChar char="•"/>
            </a:pPr>
            <a:r>
              <a:rPr lang="en-IN" b="1" dirty="0"/>
              <a:t>TfidfVectorizer</a:t>
            </a:r>
            <a:r>
              <a:rPr lang="en-IN" dirty="0"/>
              <a:t>: For converting text data into TF-IDF feature vectors</a:t>
            </a:r>
          </a:p>
          <a:p>
            <a:pPr marL="742950" lvl="1" indent="-285750">
              <a:buFont typeface="Arial" panose="020B0604020202020204" pitchFamily="34" charset="0"/>
              <a:buChar char="•"/>
            </a:pPr>
            <a:r>
              <a:rPr lang="en-IN" b="1" dirty="0"/>
              <a:t>MultinomialNB</a:t>
            </a:r>
            <a:r>
              <a:rPr lang="en-IN" dirty="0"/>
              <a:t>: For the Naive Bayes classifier</a:t>
            </a:r>
          </a:p>
          <a:p>
            <a:pPr marL="742950" lvl="1" indent="-285750">
              <a:buFont typeface="Arial" panose="020B0604020202020204" pitchFamily="34" charset="0"/>
              <a:buChar char="•"/>
            </a:pPr>
            <a:r>
              <a:rPr lang="en-IN" b="1" dirty="0"/>
              <a:t>train_test_split: </a:t>
            </a:r>
            <a:r>
              <a:rPr lang="en-IN" dirty="0"/>
              <a:t>For splitting the dataset into training and testing sets</a:t>
            </a:r>
          </a:p>
          <a:p>
            <a:pPr marL="742950" lvl="1" indent="-285750">
              <a:buFont typeface="Arial" panose="020B0604020202020204" pitchFamily="34" charset="0"/>
              <a:buChar char="•"/>
            </a:pPr>
            <a:r>
              <a:rPr lang="en-IN" b="1" dirty="0"/>
              <a:t>accuracy_score and classification_report</a:t>
            </a:r>
            <a:r>
              <a:rPr lang="en-IN" dirty="0"/>
              <a:t>: For evaluating the model's performance</a:t>
            </a:r>
          </a:p>
          <a:p>
            <a:pPr marL="457200" lvl="1" indent="0">
              <a:buNone/>
            </a:pPr>
            <a:endParaRPr lang="en-IN" dirty="0"/>
          </a:p>
        </p:txBody>
      </p:sp>
    </p:spTree>
    <p:extLst>
      <p:ext uri="{BB962C8B-B14F-4D97-AF65-F5344CB8AC3E}">
        <p14:creationId xmlns:p14="http://schemas.microsoft.com/office/powerpoint/2010/main" val="281272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Requirements</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endParaRPr lang="en-IN" b="1" dirty="0"/>
          </a:p>
          <a:p>
            <a:r>
              <a:rPr lang="en-IN" sz="2000" b="1" dirty="0"/>
              <a:t>2. </a:t>
            </a:r>
            <a:r>
              <a:rPr lang="en-US" sz="2000" b="1" dirty="0"/>
              <a:t>Libraries Required to Build the Model</a:t>
            </a:r>
            <a:endParaRPr lang="en-IN" sz="2000" b="1" dirty="0"/>
          </a:p>
          <a:p>
            <a:pPr>
              <a:buFont typeface="Arial" panose="020B0604020202020204" pitchFamily="34" charset="0"/>
              <a:buChar char="•"/>
            </a:pPr>
            <a:r>
              <a:rPr lang="en-IN" b="1" dirty="0"/>
              <a:t>Text Preprocessing</a:t>
            </a:r>
          </a:p>
          <a:p>
            <a:pPr marL="742950" lvl="1" indent="-285750">
              <a:buFont typeface="Arial" panose="020B0604020202020204" pitchFamily="34" charset="0"/>
              <a:buChar char="•"/>
            </a:pPr>
            <a:r>
              <a:rPr lang="en-IN" b="1" dirty="0"/>
              <a:t>nltk</a:t>
            </a:r>
            <a:r>
              <a:rPr lang="en-IN" dirty="0"/>
              <a:t>: For natural language processing tasks like tokenization, stemming, lemmatization, and stop word removal</a:t>
            </a:r>
            <a:endParaRPr lang="en-US" dirty="0"/>
          </a:p>
          <a:p>
            <a:pPr marL="742950" lvl="1" indent="-285750">
              <a:buFont typeface="Arial" panose="020B0604020202020204" pitchFamily="34" charset="0"/>
              <a:buChar char="•"/>
            </a:pPr>
            <a:r>
              <a:rPr lang="en-IN" b="1" dirty="0"/>
              <a:t>BeautifulSoup</a:t>
            </a:r>
            <a:r>
              <a:rPr lang="en-IN" dirty="0"/>
              <a:t>: For cleaning HTML tags from the reviews</a:t>
            </a:r>
          </a:p>
          <a:p>
            <a:pPr marL="742950" lvl="1" indent="-285750">
              <a:buFont typeface="Arial" panose="020B0604020202020204" pitchFamily="34" charset="0"/>
              <a:buChar char="•"/>
            </a:pPr>
            <a:r>
              <a:rPr lang="en-IN" b="1" dirty="0"/>
              <a:t>contractions</a:t>
            </a:r>
            <a:r>
              <a:rPr lang="en-IN" dirty="0"/>
              <a:t>: For expanding contractions in text</a:t>
            </a:r>
          </a:p>
          <a:p>
            <a:pPr marL="742950" lvl="1" indent="-285750">
              <a:buFont typeface="Arial" panose="020B0604020202020204" pitchFamily="34" charset="0"/>
              <a:buChar char="•"/>
            </a:pPr>
            <a:r>
              <a:rPr lang="en-IN" b="1" dirty="0"/>
              <a:t>emoji: </a:t>
            </a:r>
            <a:r>
              <a:rPr lang="en-IN" dirty="0"/>
              <a:t>For handling emojis in text</a:t>
            </a:r>
          </a:p>
          <a:p>
            <a:pPr>
              <a:buFont typeface="Arial" panose="020B0604020202020204" pitchFamily="34" charset="0"/>
              <a:buChar char="•"/>
            </a:pPr>
            <a:endParaRPr lang="en-IN" b="1" dirty="0"/>
          </a:p>
          <a:p>
            <a:pPr marL="457200" lvl="1" indent="0">
              <a:buNone/>
            </a:pPr>
            <a:endParaRPr lang="en-IN" dirty="0"/>
          </a:p>
        </p:txBody>
      </p:sp>
    </p:spTree>
    <p:extLst>
      <p:ext uri="{BB962C8B-B14F-4D97-AF65-F5344CB8AC3E}">
        <p14:creationId xmlns:p14="http://schemas.microsoft.com/office/powerpoint/2010/main" val="89525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b="1" dirty="0">
                <a:ea typeface="+mn-lt"/>
                <a:cs typeface="+mn-lt"/>
              </a:rPr>
              <a:t>Algorithm Selection:</a:t>
            </a:r>
            <a:endParaRPr lang="en-IN" sz="1400" dirty="0"/>
          </a:p>
          <a:p>
            <a:pPr marL="629920" lvl="1" indent="-305435"/>
            <a:r>
              <a:rPr lang="en-US" dirty="0"/>
              <a:t>The chosen algorithm for sentiment analysis is the </a:t>
            </a:r>
            <a:r>
              <a:rPr lang="en-US" b="1" dirty="0"/>
              <a:t>Multinomial Naive Bayes classifier</a:t>
            </a:r>
            <a:r>
              <a:rPr lang="en-US" dirty="0"/>
              <a:t>. This algorithm is suitable for text classification tasks like sentiment analysis due to its simplicity, efficiency with high-dimensional data (like TF-IDF vectors), and ability to handle multi-class classification tasks.</a:t>
            </a:r>
            <a:endParaRPr lang="en-IN" dirty="0"/>
          </a:p>
          <a:p>
            <a:pPr marL="305435" indent="-305435"/>
            <a:r>
              <a:rPr lang="en-IN" sz="1400" b="1" dirty="0">
                <a:ea typeface="+mn-lt"/>
                <a:cs typeface="+mn-lt"/>
              </a:rPr>
              <a:t>Data Input:</a:t>
            </a:r>
            <a:endParaRPr lang="en-IN" sz="1400" dirty="0"/>
          </a:p>
          <a:p>
            <a:pPr marL="629920" lvl="1" indent="-305435"/>
            <a:r>
              <a:rPr lang="en-US" dirty="0"/>
              <a:t>Cleaned and preprocessed text reviews from the dataset</a:t>
            </a:r>
            <a:r>
              <a:rPr lang="en-IN" dirty="0">
                <a:ea typeface="+mn-lt"/>
                <a:cs typeface="+mn-lt"/>
              </a:rPr>
              <a:t>.</a:t>
            </a:r>
          </a:p>
          <a:p>
            <a:pPr marL="629920" lvl="1" indent="-305435"/>
            <a:r>
              <a:rPr lang="en-US" dirty="0">
                <a:ea typeface="+mn-lt"/>
                <a:cs typeface="+mn-lt"/>
              </a:rPr>
              <a:t>Converted into TF-IDF (Term Frequency-Inverse Document Frequency) vectors using “TfidfVectorizer” </a:t>
            </a:r>
            <a:endParaRPr lang="en-IN" dirty="0"/>
          </a:p>
          <a:p>
            <a:pPr marL="305435" indent="-305435"/>
            <a:r>
              <a:rPr lang="en-IN" sz="1400" b="1" dirty="0">
                <a:ea typeface="+mn-lt"/>
                <a:cs typeface="+mn-lt"/>
              </a:rPr>
              <a:t>Training Process:</a:t>
            </a:r>
            <a:endParaRPr lang="en-IN" sz="1400" dirty="0"/>
          </a:p>
          <a:p>
            <a:pPr marL="610235" lvl="1" indent="-285750"/>
            <a:r>
              <a:rPr lang="en-US" dirty="0"/>
              <a:t>Training Data: </a:t>
            </a:r>
          </a:p>
          <a:p>
            <a:pPr marL="667385" lvl="1" indent="-342900">
              <a:buFont typeface="Arial" panose="020B0604020202020204" pitchFamily="34" charset="0"/>
              <a:buChar char="•"/>
            </a:pPr>
            <a:r>
              <a:rPr lang="en-US" dirty="0"/>
              <a:t>The dataset is split into training and testing sets using `</a:t>
            </a:r>
            <a:r>
              <a:rPr lang="en-US" dirty="0" err="1"/>
              <a:t>train_test_split</a:t>
            </a:r>
            <a:r>
              <a:rPr lang="en-US" dirty="0"/>
              <a:t>`.</a:t>
            </a:r>
          </a:p>
          <a:p>
            <a:pPr marL="667385" lvl="1" indent="-342900">
              <a:buFont typeface="Arial" panose="020B0604020202020204" pitchFamily="34" charset="0"/>
              <a:buChar char="•"/>
            </a:pPr>
            <a:r>
              <a:rPr lang="en-US" dirty="0"/>
              <a:t>The `TfidfVectorizer` converts the textual data into numerical features (TF-IDF vectors).</a:t>
            </a:r>
          </a:p>
          <a:p>
            <a:pPr marL="667385" lvl="1" indent="-342900">
              <a:buFont typeface="Arial" panose="020B0604020202020204" pitchFamily="34" charset="0"/>
              <a:buChar char="•"/>
            </a:pPr>
            <a:r>
              <a:rPr lang="en-US" dirty="0"/>
              <a:t>The Multinomial Naive Bayes model (`MultinomialNB`) is trained on the TF-IDF vectors and corresponding sentiment labels (`Liked` column in the dataset).</a:t>
            </a:r>
          </a:p>
          <a:p>
            <a:pPr marL="324485" lvl="1" indent="0">
              <a:buNone/>
            </a:pPr>
            <a:endParaRPr lang="en-US"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Training Process:</a:t>
            </a:r>
            <a:endParaRPr lang="en-IN" sz="1400" dirty="0"/>
          </a:p>
          <a:p>
            <a:pPr marL="629920" lvl="1" indent="-305435"/>
            <a:r>
              <a:rPr lang="en-US" dirty="0">
                <a:ea typeface="+mn-lt"/>
                <a:cs typeface="+mn-lt"/>
              </a:rPr>
              <a:t>Techniques Employed:</a:t>
            </a:r>
          </a:p>
          <a:p>
            <a:pPr marL="667385" lvl="1" indent="-342900">
              <a:buFont typeface="Arial" panose="020B0604020202020204" pitchFamily="34" charset="0"/>
              <a:buChar char="•"/>
            </a:pPr>
            <a:r>
              <a:rPr lang="en-US" dirty="0">
                <a:ea typeface="+mn-lt"/>
                <a:cs typeface="+mn-lt"/>
              </a:rPr>
              <a:t>Cross-Validation: Although not explicitly shown in the provided code, cross-validation can be used to evaluate model performance and tune hyperparameters if necessary.</a:t>
            </a:r>
          </a:p>
          <a:p>
            <a:pPr marL="667385" lvl="1" indent="-342900">
              <a:buFont typeface="Arial" panose="020B0604020202020204" pitchFamily="34" charset="0"/>
              <a:buChar char="•"/>
            </a:pPr>
            <a:r>
              <a:rPr lang="en-US" dirty="0">
                <a:ea typeface="+mn-lt"/>
                <a:cs typeface="+mn-lt"/>
              </a:rPr>
              <a:t> Hyperparameter Tuning: Adjusting parameters such as alpha (smoothing parameter) in `MultinomialNB` to optimize model performance.</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Data:</a:t>
            </a:r>
          </a:p>
          <a:p>
            <a:pPr marL="667385" lvl="1" indent="-342900">
              <a:buFont typeface="Arial" panose="020B0604020202020204" pitchFamily="34" charset="0"/>
              <a:buChar char="•"/>
            </a:pPr>
            <a:r>
              <a:rPr lang="en-US" dirty="0">
                <a:ea typeface="+mn-lt"/>
                <a:cs typeface="+mn-lt"/>
              </a:rPr>
              <a:t> New reviews or unseen data are preprocessed using the same preprocessing steps (lowercasing, punctuation removal, stop words removal, etc.) and converted into TF-IDF vectors using the pre-fitted `TfidfVectorizer`.</a:t>
            </a:r>
          </a:p>
          <a:p>
            <a:pPr marL="324485" lvl="1" indent="0">
              <a:buNone/>
            </a:pPr>
            <a:endParaRPr lang="en-US" dirty="0">
              <a:ea typeface="+mn-lt"/>
              <a:cs typeface="+mn-lt"/>
            </a:endParaRPr>
          </a:p>
          <a:p>
            <a:pPr marL="629920" lvl="1" indent="-305435"/>
            <a:r>
              <a:rPr lang="en-US" dirty="0">
                <a:ea typeface="+mn-lt"/>
                <a:cs typeface="+mn-lt"/>
              </a:rPr>
              <a:t>Real-time Data Inputs:</a:t>
            </a:r>
          </a:p>
          <a:p>
            <a:pPr marL="667385" lvl="1" indent="-342900">
              <a:buFont typeface="Arial" panose="020B0604020202020204" pitchFamily="34" charset="0"/>
              <a:buChar char="•"/>
            </a:pPr>
            <a:r>
              <a:rPr lang="en-US" dirty="0">
                <a:ea typeface="+mn-lt"/>
                <a:cs typeface="+mn-lt"/>
              </a:rPr>
              <a:t>During the prediction phase, real-time reviews can be preprocessed and fed into the trained model to predict their sentiment (positive or negative).</a:t>
            </a:r>
          </a:p>
          <a:p>
            <a:pPr marL="324485" lvl="1" indent="0">
              <a:buNone/>
            </a:pPr>
            <a:endParaRPr lang="en-US" dirty="0">
              <a:ea typeface="+mn-lt"/>
              <a:cs typeface="+mn-lt"/>
            </a:endParaRPr>
          </a:p>
        </p:txBody>
      </p:sp>
    </p:spTree>
    <p:extLst>
      <p:ext uri="{BB962C8B-B14F-4D97-AF65-F5344CB8AC3E}">
        <p14:creationId xmlns:p14="http://schemas.microsoft.com/office/powerpoint/2010/main" val="5737204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197</TotalTime>
  <Words>1026</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SENTIMENTAL Analysis</vt:lpstr>
      <vt:lpstr>OUTLINE</vt:lpstr>
      <vt:lpstr>Problem Statement</vt:lpstr>
      <vt:lpstr>Proposed Solution</vt:lpstr>
      <vt:lpstr>System Approach</vt:lpstr>
      <vt:lpstr>System  Requirements</vt:lpstr>
      <vt:lpstr>System  Requirements</vt:lpstr>
      <vt:lpstr>Algorithm &amp; Deployment</vt:lpstr>
      <vt:lpstr>Algorithm &amp; Deployment</vt:lpstr>
      <vt:lpstr>Result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prabhas kesavarapu</cp:lastModifiedBy>
  <cp:revision>27</cp:revision>
  <dcterms:created xsi:type="dcterms:W3CDTF">2021-05-26T16:50:10Z</dcterms:created>
  <dcterms:modified xsi:type="dcterms:W3CDTF">2024-06-21T14:52:18Z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