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4179" r:id="rId1"/>
  </p:sldMasterIdLst>
  <p:notesMasterIdLst>
    <p:notesMasterId r:id="rId19"/>
  </p:notesMasterIdLst>
  <p:sldIdLst>
    <p:sldId id="257" r:id="rId2"/>
    <p:sldId id="258" r:id="rId3"/>
    <p:sldId id="259" r:id="rId4"/>
    <p:sldId id="310" r:id="rId5"/>
    <p:sldId id="311" r:id="rId6"/>
    <p:sldId id="312" r:id="rId7"/>
    <p:sldId id="313" r:id="rId8"/>
    <p:sldId id="320" r:id="rId9"/>
    <p:sldId id="314" r:id="rId10"/>
    <p:sldId id="315" r:id="rId11"/>
    <p:sldId id="316" r:id="rId12"/>
    <p:sldId id="317" r:id="rId13"/>
    <p:sldId id="318" r:id="rId14"/>
    <p:sldId id="319" r:id="rId15"/>
    <p:sldId id="321" r:id="rId16"/>
    <p:sldId id="322" r:id="rId17"/>
    <p:sldId id="309" r:id="rId1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Arial" charset="0"/>
      </a:defRPr>
    </a:lvl1pPr>
    <a:lvl2pPr marL="457200" algn="l" rtl="0" fontAlgn="base">
      <a:spcBef>
        <a:spcPct val="0"/>
      </a:spcBef>
      <a:spcAft>
        <a:spcPct val="0"/>
      </a:spcAft>
      <a:defRPr sz="2400" kern="1200">
        <a:solidFill>
          <a:schemeClr val="tx1"/>
        </a:solidFill>
        <a:latin typeface="Verdana" pitchFamily="34" charset="0"/>
        <a:ea typeface="+mn-ea"/>
        <a:cs typeface="Arial" charset="0"/>
      </a:defRPr>
    </a:lvl2pPr>
    <a:lvl3pPr marL="914400" algn="l" rtl="0" fontAlgn="base">
      <a:spcBef>
        <a:spcPct val="0"/>
      </a:spcBef>
      <a:spcAft>
        <a:spcPct val="0"/>
      </a:spcAft>
      <a:defRPr sz="2400" kern="1200">
        <a:solidFill>
          <a:schemeClr val="tx1"/>
        </a:solidFill>
        <a:latin typeface="Verdana" pitchFamily="34" charset="0"/>
        <a:ea typeface="+mn-ea"/>
        <a:cs typeface="Arial" charset="0"/>
      </a:defRPr>
    </a:lvl3pPr>
    <a:lvl4pPr marL="1371600" algn="l" rtl="0" fontAlgn="base">
      <a:spcBef>
        <a:spcPct val="0"/>
      </a:spcBef>
      <a:spcAft>
        <a:spcPct val="0"/>
      </a:spcAft>
      <a:defRPr sz="2400" kern="1200">
        <a:solidFill>
          <a:schemeClr val="tx1"/>
        </a:solidFill>
        <a:latin typeface="Verdana" pitchFamily="34" charset="0"/>
        <a:ea typeface="+mn-ea"/>
        <a:cs typeface="Arial" charset="0"/>
      </a:defRPr>
    </a:lvl4pPr>
    <a:lvl5pPr marL="1828800" algn="l" rtl="0" fontAlgn="base">
      <a:spcBef>
        <a:spcPct val="0"/>
      </a:spcBef>
      <a:spcAft>
        <a:spcPct val="0"/>
      </a:spcAft>
      <a:defRPr sz="2400" kern="1200">
        <a:solidFill>
          <a:schemeClr val="tx1"/>
        </a:solidFill>
        <a:latin typeface="Verdana" pitchFamily="34" charset="0"/>
        <a:ea typeface="+mn-ea"/>
        <a:cs typeface="Arial" charset="0"/>
      </a:defRPr>
    </a:lvl5pPr>
    <a:lvl6pPr marL="2286000" algn="l" defTabSz="914400" rtl="0" eaLnBrk="1" latinLnBrk="0" hangingPunct="1">
      <a:defRPr sz="2400" kern="1200">
        <a:solidFill>
          <a:schemeClr val="tx1"/>
        </a:solidFill>
        <a:latin typeface="Verdana" pitchFamily="34" charset="0"/>
        <a:ea typeface="+mn-ea"/>
        <a:cs typeface="Arial" charset="0"/>
      </a:defRPr>
    </a:lvl6pPr>
    <a:lvl7pPr marL="2743200" algn="l" defTabSz="914400" rtl="0" eaLnBrk="1" latinLnBrk="0" hangingPunct="1">
      <a:defRPr sz="2400" kern="1200">
        <a:solidFill>
          <a:schemeClr val="tx1"/>
        </a:solidFill>
        <a:latin typeface="Verdana" pitchFamily="34" charset="0"/>
        <a:ea typeface="+mn-ea"/>
        <a:cs typeface="Arial" charset="0"/>
      </a:defRPr>
    </a:lvl7pPr>
    <a:lvl8pPr marL="3200400" algn="l" defTabSz="914400" rtl="0" eaLnBrk="1" latinLnBrk="0" hangingPunct="1">
      <a:defRPr sz="2400" kern="1200">
        <a:solidFill>
          <a:schemeClr val="tx1"/>
        </a:solidFill>
        <a:latin typeface="Verdana" pitchFamily="34" charset="0"/>
        <a:ea typeface="+mn-ea"/>
        <a:cs typeface="Arial" charset="0"/>
      </a:defRPr>
    </a:lvl8pPr>
    <a:lvl9pPr marL="3657600" algn="l" defTabSz="914400" rtl="0" eaLnBrk="1" latinLnBrk="0" hangingPunct="1">
      <a:defRPr sz="24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9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D8B82-F2B1-4F17-82EE-4B9F50B92C4E}" type="datetimeFigureOut">
              <a:rPr lang="en-US" smtClean="0"/>
              <a:pPr/>
              <a:t>3/17/2013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8B4C2F-5705-4264-8E30-5F58733F5D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p:spPr>
        <p:txBody>
          <a:bodyPr/>
          <a:lstStyle/>
          <a:p>
            <a:fld id="{F431E95A-8BB1-41A7-91CD-05EE23B62C01}" type="slidenum">
              <a:rPr lang="en-US" smtClean="0">
                <a:cs typeface="Lucida Sans Unicode" pitchFamily="34" charset="0"/>
              </a:rPr>
              <a:pPr/>
              <a:t>1</a:t>
            </a:fld>
            <a:endParaRPr lang="en-US" smtClean="0">
              <a:cs typeface="Lucida Sans Unicode" pitchFamily="34" charset="0"/>
            </a:endParaRPr>
          </a:p>
        </p:txBody>
      </p:sp>
      <p:sp>
        <p:nvSpPr>
          <p:cNvPr id="6349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3492" name="Rectangle 2"/>
          <p:cNvSpPr>
            <a:spLocks noGrp="1" noChangeArrowheads="1"/>
          </p:cNvSpPr>
          <p:nvPr>
            <p:ph type="body" idx="1"/>
          </p:nvPr>
        </p:nvSpPr>
        <p:spPr>
          <a:xfrm>
            <a:off x="914400" y="4343400"/>
            <a:ext cx="5029200" cy="4114800"/>
          </a:xfrm>
          <a:noFill/>
          <a:ln/>
        </p:spPr>
        <p:txBody>
          <a:bodyPr wrap="none"/>
          <a:lstStyle/>
          <a:p>
            <a:endParaRPr lang="en-US" smtClean="0"/>
          </a:p>
        </p:txBody>
      </p:sp>
      <p:sp>
        <p:nvSpPr>
          <p:cNvPr id="63493" name="Text Box 3"/>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B172A24-1D45-4C8D-98D7-4CFA94708094}" type="slidenum">
              <a:rPr lang="en-US" sz="1200">
                <a:solidFill>
                  <a:srgbClr val="FFFFFF"/>
                </a:solidFill>
                <a:latin typeface="Times New Roman" pitchFamily="18"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1200">
              <a:solidFill>
                <a:srgbClr val="FFFFFF"/>
              </a:solidFill>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p:nvPr>
        </p:nvSpPr>
        <p:spPr>
          <a:noFill/>
        </p:spPr>
        <p:txBody>
          <a:bodyPr/>
          <a:lstStyle/>
          <a:p>
            <a:fld id="{6F532B1C-77FB-4813-BA6D-4CA332E3475D}" type="slidenum">
              <a:rPr lang="en-US" smtClean="0">
                <a:cs typeface="Lucida Sans Unicode" pitchFamily="34" charset="0"/>
              </a:rPr>
              <a:pPr/>
              <a:t>10</a:t>
            </a:fld>
            <a:endParaRPr lang="en-US" smtClean="0">
              <a:cs typeface="Lucida Sans Unicode"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p:nvPr>
        </p:nvSpPr>
        <p:spPr>
          <a:noFill/>
        </p:spPr>
        <p:txBody>
          <a:bodyPr/>
          <a:lstStyle/>
          <a:p>
            <a:fld id="{6F532B1C-77FB-4813-BA6D-4CA332E3475D}" type="slidenum">
              <a:rPr lang="en-US" smtClean="0">
                <a:cs typeface="Lucida Sans Unicode" pitchFamily="34" charset="0"/>
              </a:rPr>
              <a:pPr/>
              <a:t>11</a:t>
            </a:fld>
            <a:endParaRPr lang="en-US" smtClean="0">
              <a:cs typeface="Lucida Sans Unicode"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p:nvPr>
        </p:nvSpPr>
        <p:spPr>
          <a:noFill/>
        </p:spPr>
        <p:txBody>
          <a:bodyPr/>
          <a:lstStyle/>
          <a:p>
            <a:fld id="{6F532B1C-77FB-4813-BA6D-4CA332E3475D}" type="slidenum">
              <a:rPr lang="en-US" smtClean="0">
                <a:cs typeface="Lucida Sans Unicode" pitchFamily="34" charset="0"/>
              </a:rPr>
              <a:pPr/>
              <a:t>12</a:t>
            </a:fld>
            <a:endParaRPr lang="en-US" smtClean="0">
              <a:cs typeface="Lucida Sans Unicode"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p:nvPr>
        </p:nvSpPr>
        <p:spPr>
          <a:noFill/>
        </p:spPr>
        <p:txBody>
          <a:bodyPr/>
          <a:lstStyle/>
          <a:p>
            <a:fld id="{6F532B1C-77FB-4813-BA6D-4CA332E3475D}" type="slidenum">
              <a:rPr lang="en-US" smtClean="0">
                <a:cs typeface="Lucida Sans Unicode" pitchFamily="34" charset="0"/>
              </a:rPr>
              <a:pPr/>
              <a:t>13</a:t>
            </a:fld>
            <a:endParaRPr lang="en-US" smtClean="0">
              <a:cs typeface="Lucida Sans Unicode"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p:nvPr>
        </p:nvSpPr>
        <p:spPr>
          <a:noFill/>
        </p:spPr>
        <p:txBody>
          <a:bodyPr/>
          <a:lstStyle/>
          <a:p>
            <a:fld id="{6F532B1C-77FB-4813-BA6D-4CA332E3475D}" type="slidenum">
              <a:rPr lang="en-US" smtClean="0">
                <a:cs typeface="Lucida Sans Unicode" pitchFamily="34" charset="0"/>
              </a:rPr>
              <a:pPr/>
              <a:t>14</a:t>
            </a:fld>
            <a:endParaRPr lang="en-US" smtClean="0">
              <a:cs typeface="Lucida Sans Unicode"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p:nvPr>
        </p:nvSpPr>
        <p:spPr>
          <a:noFill/>
        </p:spPr>
        <p:txBody>
          <a:bodyPr/>
          <a:lstStyle/>
          <a:p>
            <a:fld id="{6F532B1C-77FB-4813-BA6D-4CA332E3475D}" type="slidenum">
              <a:rPr lang="en-US" smtClean="0">
                <a:cs typeface="Lucida Sans Unicode" pitchFamily="34" charset="0"/>
              </a:rPr>
              <a:pPr/>
              <a:t>15</a:t>
            </a:fld>
            <a:endParaRPr lang="en-US" smtClean="0">
              <a:cs typeface="Lucida Sans Unicode"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en-US" smtClean="0"/>
          </a:p>
        </p:txBody>
      </p:sp>
      <p:sp>
        <p:nvSpPr>
          <p:cNvPr id="104452" name="Slide Number Placeholder 3"/>
          <p:cNvSpPr>
            <a:spLocks noGrp="1"/>
          </p:cNvSpPr>
          <p:nvPr>
            <p:ph type="sldNum" sz="quarter"/>
          </p:nvPr>
        </p:nvSpPr>
        <p:spPr>
          <a:noFill/>
        </p:spPr>
        <p:txBody>
          <a:bodyPr/>
          <a:lstStyle/>
          <a:p>
            <a:fld id="{057D985C-22A0-415B-9CAA-2CA29B034B54}" type="slidenum">
              <a:rPr lang="en-US" smtClean="0">
                <a:cs typeface="Lucida Sans Unicode" pitchFamily="34" charset="0"/>
              </a:rPr>
              <a:pPr/>
              <a:t>17</a:t>
            </a:fld>
            <a:endParaRPr lang="en-US" smtClean="0">
              <a:cs typeface="Lucida Sans Unicode"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dirty="0" smtClean="0"/>
          </a:p>
        </p:txBody>
      </p:sp>
      <p:sp>
        <p:nvSpPr>
          <p:cNvPr id="64516" name="Slide Number Placeholder 3"/>
          <p:cNvSpPr>
            <a:spLocks noGrp="1"/>
          </p:cNvSpPr>
          <p:nvPr>
            <p:ph type="sldNum" sz="quarter"/>
          </p:nvPr>
        </p:nvSpPr>
        <p:spPr>
          <a:noFill/>
        </p:spPr>
        <p:txBody>
          <a:bodyPr/>
          <a:lstStyle/>
          <a:p>
            <a:fld id="{349F7B46-12B5-448E-BBC0-4DD92A9BB998}" type="slidenum">
              <a:rPr lang="en-US" smtClean="0">
                <a:cs typeface="Lucida Sans Unicode" pitchFamily="34" charset="0"/>
              </a:rPr>
              <a:pPr/>
              <a:t>2</a:t>
            </a:fld>
            <a:endParaRPr lang="en-US" smtClean="0">
              <a:cs typeface="Lucida Sans Unicode"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p:nvPr>
        </p:nvSpPr>
        <p:spPr>
          <a:noFill/>
        </p:spPr>
        <p:txBody>
          <a:bodyPr/>
          <a:lstStyle/>
          <a:p>
            <a:fld id="{6F532B1C-77FB-4813-BA6D-4CA332E3475D}" type="slidenum">
              <a:rPr lang="en-US" smtClean="0">
                <a:cs typeface="Lucida Sans Unicode" pitchFamily="34" charset="0"/>
              </a:rPr>
              <a:pPr/>
              <a:t>3</a:t>
            </a:fld>
            <a:endParaRPr lang="en-US" smtClean="0">
              <a:cs typeface="Lucida Sans Unicode"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p:nvPr>
        </p:nvSpPr>
        <p:spPr>
          <a:noFill/>
        </p:spPr>
        <p:txBody>
          <a:bodyPr/>
          <a:lstStyle/>
          <a:p>
            <a:fld id="{6F532B1C-77FB-4813-BA6D-4CA332E3475D}" type="slidenum">
              <a:rPr lang="en-US" smtClean="0">
                <a:cs typeface="Lucida Sans Unicode" pitchFamily="34" charset="0"/>
              </a:rPr>
              <a:pPr/>
              <a:t>4</a:t>
            </a:fld>
            <a:endParaRPr lang="en-US" smtClean="0">
              <a:cs typeface="Lucida Sans Unicode"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p:nvPr>
        </p:nvSpPr>
        <p:spPr>
          <a:noFill/>
        </p:spPr>
        <p:txBody>
          <a:bodyPr/>
          <a:lstStyle/>
          <a:p>
            <a:fld id="{6F532B1C-77FB-4813-BA6D-4CA332E3475D}" type="slidenum">
              <a:rPr lang="en-US" smtClean="0">
                <a:cs typeface="Lucida Sans Unicode" pitchFamily="34" charset="0"/>
              </a:rPr>
              <a:pPr/>
              <a:t>5</a:t>
            </a:fld>
            <a:endParaRPr lang="en-US" smtClean="0">
              <a:cs typeface="Lucida Sans Unicode"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p:nvPr>
        </p:nvSpPr>
        <p:spPr>
          <a:noFill/>
        </p:spPr>
        <p:txBody>
          <a:bodyPr/>
          <a:lstStyle/>
          <a:p>
            <a:fld id="{6F532B1C-77FB-4813-BA6D-4CA332E3475D}" type="slidenum">
              <a:rPr lang="en-US" smtClean="0">
                <a:cs typeface="Lucida Sans Unicode" pitchFamily="34" charset="0"/>
              </a:rPr>
              <a:pPr/>
              <a:t>6</a:t>
            </a:fld>
            <a:endParaRPr lang="en-US" smtClean="0">
              <a:cs typeface="Lucida Sans Unicode"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p:nvPr>
        </p:nvSpPr>
        <p:spPr>
          <a:noFill/>
        </p:spPr>
        <p:txBody>
          <a:bodyPr/>
          <a:lstStyle/>
          <a:p>
            <a:fld id="{6F532B1C-77FB-4813-BA6D-4CA332E3475D}" type="slidenum">
              <a:rPr lang="en-US" smtClean="0">
                <a:cs typeface="Lucida Sans Unicode" pitchFamily="34" charset="0"/>
              </a:rPr>
              <a:pPr/>
              <a:t>7</a:t>
            </a:fld>
            <a:endParaRPr lang="en-US" smtClean="0">
              <a:cs typeface="Lucida Sans Unicode"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p:nvPr>
        </p:nvSpPr>
        <p:spPr>
          <a:noFill/>
        </p:spPr>
        <p:txBody>
          <a:bodyPr/>
          <a:lstStyle/>
          <a:p>
            <a:fld id="{6F532B1C-77FB-4813-BA6D-4CA332E3475D}" type="slidenum">
              <a:rPr lang="en-US" smtClean="0">
                <a:cs typeface="Lucida Sans Unicode" pitchFamily="34" charset="0"/>
              </a:rPr>
              <a:pPr/>
              <a:t>8</a:t>
            </a:fld>
            <a:endParaRPr lang="en-US" smtClean="0">
              <a:cs typeface="Lucida Sans Unicode"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p:nvPr>
        </p:nvSpPr>
        <p:spPr>
          <a:noFill/>
        </p:spPr>
        <p:txBody>
          <a:bodyPr/>
          <a:lstStyle/>
          <a:p>
            <a:fld id="{6F532B1C-77FB-4813-BA6D-4CA332E3475D}" type="slidenum">
              <a:rPr lang="en-US" smtClean="0">
                <a:cs typeface="Lucida Sans Unicode" pitchFamily="34" charset="0"/>
              </a:rPr>
              <a:pPr/>
              <a:t>9</a:t>
            </a:fld>
            <a:endParaRPr lang="en-US" smtClean="0">
              <a:cs typeface="Lucida Sans Unicode"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6" descr="logo500px_valuelabs.jpg"/>
          <p:cNvPicPr>
            <a:picLocks noChangeAspect="1"/>
          </p:cNvPicPr>
          <p:nvPr/>
        </p:nvPicPr>
        <p:blipFill>
          <a:blip r:embed="rId2"/>
          <a:srcRect/>
          <a:stretch>
            <a:fillRect/>
          </a:stretch>
        </p:blipFill>
        <p:spPr bwMode="auto">
          <a:xfrm>
            <a:off x="7386638" y="44450"/>
            <a:ext cx="1557337" cy="479425"/>
          </a:xfrm>
          <a:prstGeom prst="rect">
            <a:avLst/>
          </a:prstGeom>
          <a:noFill/>
          <a:ln w="9525">
            <a:noFill/>
            <a:miter lim="800000"/>
            <a:headEnd/>
            <a:tailEnd/>
          </a:ln>
        </p:spPr>
      </p:pic>
      <p:graphicFrame>
        <p:nvGraphicFramePr>
          <p:cNvPr id="5" name="Table 4"/>
          <p:cNvGraphicFramePr>
            <a:graphicFrameLocks noGrp="1"/>
          </p:cNvGraphicFramePr>
          <p:nvPr/>
        </p:nvGraphicFramePr>
        <p:xfrm>
          <a:off x="0" y="533400"/>
          <a:ext cx="9144000" cy="228600"/>
        </p:xfrm>
        <a:graphic>
          <a:graphicData uri="http://schemas.openxmlformats.org/drawingml/2006/table">
            <a:tbl>
              <a:tblPr firstRow="1" bandRow="1">
                <a:tableStyleId>{5C22544A-7EE6-4342-B048-85BDC9FD1C3A}</a:tableStyleId>
              </a:tblPr>
              <a:tblGrid>
                <a:gridCol w="228600"/>
                <a:gridCol w="2094875"/>
                <a:gridCol w="4458325"/>
                <a:gridCol w="2133600"/>
                <a:gridCol w="228600"/>
              </a:tblGrid>
              <a:tr h="218440">
                <a:tc>
                  <a:txBody>
                    <a:bodyPr/>
                    <a:lstStyle/>
                    <a:p>
                      <a:endParaRPr lang="en-US" sz="900" dirty="0">
                        <a:latin typeface="Arial" pitchFamily="34" charset="0"/>
                        <a:cs typeface="Arial"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n-US" sz="900" dirty="0">
                        <a:latin typeface="Arial" pitchFamily="34" charset="0"/>
                        <a:cs typeface="Arial"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endParaRPr lang="en-US" sz="900" dirty="0">
                        <a:latin typeface="Arial" pitchFamily="34" charset="0"/>
                        <a:cs typeface="Arial"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indent="0" algn="r" defTabSz="1149350" rtl="0" eaLnBrk="1" fontAlgn="auto" latinLnBrk="0" hangingPunct="1">
                        <a:lnSpc>
                          <a:spcPct val="100000"/>
                        </a:lnSpc>
                        <a:spcBef>
                          <a:spcPts val="0"/>
                        </a:spcBef>
                        <a:spcAft>
                          <a:spcPts val="0"/>
                        </a:spcAft>
                        <a:buClrTx/>
                        <a:buSzTx/>
                        <a:buFontTx/>
                        <a:buNone/>
                        <a:tabLst>
                          <a:tab pos="2063750" algn="r"/>
                        </a:tabLst>
                        <a:defRPr/>
                      </a:pPr>
                      <a:r>
                        <a:rPr lang="en-US" sz="900" b="0" dirty="0" smtClean="0">
                          <a:solidFill>
                            <a:schemeClr val="bg1">
                              <a:lumMod val="65000"/>
                            </a:schemeClr>
                          </a:solidFill>
                          <a:latin typeface="Arial" pitchFamily="34" charset="0"/>
                          <a:cs typeface="Arial" pitchFamily="34" charset="0"/>
                        </a:rPr>
                        <a:t>Where Value and Innovation Co-exist</a:t>
                      </a:r>
                      <a:r>
                        <a:rPr lang="en-US" sz="900" b="0" dirty="0" smtClean="0">
                          <a:solidFill>
                            <a:schemeClr val="tx1"/>
                          </a:solidFill>
                          <a:latin typeface="Arial" pitchFamily="34" charset="0"/>
                          <a:cs typeface="Arial" pitchFamily="34" charset="0"/>
                        </a:rPr>
                        <a:t> </a:t>
                      </a:r>
                      <a:endParaRPr lang="en-US" sz="900" dirty="0" smtClean="0">
                        <a:latin typeface="Arial" pitchFamily="34" charset="0"/>
                        <a:cs typeface="Arial"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defTabSz="1149350">
                        <a:tabLst>
                          <a:tab pos="2063750" algn="r"/>
                        </a:tabLst>
                      </a:pPr>
                      <a:endParaRPr lang="en-US" sz="900" dirty="0">
                        <a:solidFill>
                          <a:schemeClr val="tx1"/>
                        </a:solidFill>
                        <a:latin typeface="Arial" pitchFamily="34" charset="0"/>
                        <a:cs typeface="Arial"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r>
            </a:tbl>
          </a:graphicData>
        </a:graphic>
      </p:graphicFrame>
      <p:sp>
        <p:nvSpPr>
          <p:cNvPr id="2" name="Title 1"/>
          <p:cNvSpPr>
            <a:spLocks noGrp="1"/>
          </p:cNvSpPr>
          <p:nvPr>
            <p:ph type="title"/>
          </p:nvPr>
        </p:nvSpPr>
        <p:spPr>
          <a:xfrm>
            <a:off x="722313" y="3036259"/>
            <a:ext cx="7772400" cy="1362075"/>
          </a:xfrm>
        </p:spPr>
        <p:txBody>
          <a:bodyPr anchor="b"/>
          <a:lstStyle>
            <a:lvl1pPr algn="l">
              <a:defRPr sz="2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4411514"/>
            <a:ext cx="7772400" cy="1500187"/>
          </a:xfrm>
          <a:solidFill>
            <a:schemeClr val="accent1"/>
          </a:solidFill>
        </p:spPr>
        <p:txBody>
          <a:bodyPr/>
          <a:lstStyle>
            <a:lvl1pPr marL="0" indent="0">
              <a:buNone/>
              <a:defRPr sz="1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fld id="{564CF2E0-CCC4-4E1E-9902-C3C36AB3FDA4}" type="datetimeFigureOut">
              <a:rPr lang="en-US" smtClean="0"/>
              <a:pPr/>
              <a:t>3/17/2013</a:t>
            </a:fld>
            <a:endParaRPr lang="en-US"/>
          </a:p>
        </p:txBody>
      </p:sp>
      <p:sp>
        <p:nvSpPr>
          <p:cNvPr id="6" name="Footer Placeholder 5"/>
          <p:cNvSpPr>
            <a:spLocks noGrp="1"/>
          </p:cNvSpPr>
          <p:nvPr>
            <p:ph type="ftr" sz="quarter" idx="11"/>
          </p:nvPr>
        </p:nvSpPr>
        <p:spPr>
          <a:xfrm>
            <a:off x="914400" y="6172200"/>
            <a:ext cx="3886200" cy="457200"/>
          </a:xfrm>
          <a:prstGeom prst="rect">
            <a:avLst/>
          </a:prstGeo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a:prstGeom prst="ellipse">
            <a:avLst/>
          </a:prstGeom>
        </p:spPr>
        <p:txBody>
          <a:bodyPr/>
          <a:lstStyle/>
          <a:p>
            <a:fld id="{6F42FDE4-A7DD-41A7-A0A6-9B649FB43336}" type="slidenum">
              <a:rPr kumimoji="0" lang="en-US" smtClean="0"/>
              <a:pPr/>
              <a:t>‹#›</a:t>
            </a:fld>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849313"/>
            <a:ext cx="8229600" cy="4460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4478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186" r:id="rId1"/>
    <p:sldLayoutId id="2147484187" r:id="rId2"/>
  </p:sldLayoutIdLst>
  <p:hf hdr="0" dt="0"/>
  <p:txStyles>
    <p:titleStyle>
      <a:lvl1pPr algn="l" rtl="0" eaLnBrk="1" fontAlgn="base" hangingPunct="1">
        <a:spcBef>
          <a:spcPct val="0"/>
        </a:spcBef>
        <a:spcAft>
          <a:spcPct val="0"/>
        </a:spcAft>
        <a:defRPr sz="2000" kern="12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cs typeface="Arial" charset="0"/>
        </a:defRPr>
      </a:lvl2pPr>
      <a:lvl3pPr algn="l" rtl="0" eaLnBrk="1" fontAlgn="base" hangingPunct="1">
        <a:spcBef>
          <a:spcPct val="0"/>
        </a:spcBef>
        <a:spcAft>
          <a:spcPct val="0"/>
        </a:spcAft>
        <a:defRPr sz="2000">
          <a:solidFill>
            <a:schemeClr val="tx1"/>
          </a:solidFill>
          <a:latin typeface="Arial" charset="0"/>
          <a:cs typeface="Arial" charset="0"/>
        </a:defRPr>
      </a:lvl3pPr>
      <a:lvl4pPr algn="l" rtl="0" eaLnBrk="1" fontAlgn="base" hangingPunct="1">
        <a:spcBef>
          <a:spcPct val="0"/>
        </a:spcBef>
        <a:spcAft>
          <a:spcPct val="0"/>
        </a:spcAft>
        <a:defRPr sz="2000">
          <a:solidFill>
            <a:schemeClr val="tx1"/>
          </a:solidFill>
          <a:latin typeface="Arial" charset="0"/>
          <a:cs typeface="Arial" charset="0"/>
        </a:defRPr>
      </a:lvl4pPr>
      <a:lvl5pPr algn="l" rtl="0" eaLnBrk="1" fontAlgn="base" hangingPunct="1">
        <a:spcBef>
          <a:spcPct val="0"/>
        </a:spcBef>
        <a:spcAft>
          <a:spcPct val="0"/>
        </a:spcAft>
        <a:defRPr sz="2000">
          <a:solidFill>
            <a:schemeClr val="tx1"/>
          </a:solidFill>
          <a:latin typeface="Arial" charset="0"/>
          <a:cs typeface="Arial" charset="0"/>
        </a:defRPr>
      </a:lvl5pPr>
      <a:lvl6pPr marL="457200" algn="l" rtl="0" eaLnBrk="1" fontAlgn="base" hangingPunct="1">
        <a:spcBef>
          <a:spcPct val="0"/>
        </a:spcBef>
        <a:spcAft>
          <a:spcPct val="0"/>
        </a:spcAft>
        <a:defRPr sz="2400">
          <a:solidFill>
            <a:schemeClr val="tx1"/>
          </a:solidFill>
          <a:latin typeface="Arial" charset="0"/>
          <a:cs typeface="Arial" charset="0"/>
        </a:defRPr>
      </a:lvl6pPr>
      <a:lvl7pPr marL="914400" algn="l" rtl="0" eaLnBrk="1" fontAlgn="base" hangingPunct="1">
        <a:spcBef>
          <a:spcPct val="0"/>
        </a:spcBef>
        <a:spcAft>
          <a:spcPct val="0"/>
        </a:spcAft>
        <a:defRPr sz="2400">
          <a:solidFill>
            <a:schemeClr val="tx1"/>
          </a:solidFill>
          <a:latin typeface="Arial" charset="0"/>
          <a:cs typeface="Arial" charset="0"/>
        </a:defRPr>
      </a:lvl7pPr>
      <a:lvl8pPr marL="1371600" algn="l" rtl="0" eaLnBrk="1" fontAlgn="base" hangingPunct="1">
        <a:spcBef>
          <a:spcPct val="0"/>
        </a:spcBef>
        <a:spcAft>
          <a:spcPct val="0"/>
        </a:spcAft>
        <a:defRPr sz="2400">
          <a:solidFill>
            <a:schemeClr val="tx1"/>
          </a:solidFill>
          <a:latin typeface="Arial" charset="0"/>
          <a:cs typeface="Arial" charset="0"/>
        </a:defRPr>
      </a:lvl8pPr>
      <a:lvl9pPr marL="1828800" algn="l" rtl="0" eaLnBrk="1" fontAlgn="base" hangingPunct="1">
        <a:spcBef>
          <a:spcPct val="0"/>
        </a:spcBef>
        <a:spcAft>
          <a:spcPct val="0"/>
        </a:spcAft>
        <a:defRPr sz="2400">
          <a:solidFill>
            <a:schemeClr val="tx1"/>
          </a:solidFill>
          <a:latin typeface="Arial" charset="0"/>
          <a:cs typeface="Arial" charset="0"/>
        </a:defRPr>
      </a:lvl9pPr>
    </p:titleStyle>
    <p:bodyStyle>
      <a:lvl1pPr marL="342900" indent="-342900" algn="l" rtl="0" eaLnBrk="1" fontAlgn="base" hangingPunct="1">
        <a:spcBef>
          <a:spcPts val="300"/>
        </a:spcBef>
        <a:spcAft>
          <a:spcPts val="300"/>
        </a:spcAft>
        <a:buClr>
          <a:schemeClr val="accent1"/>
        </a:buClr>
        <a:buSzPct val="125000"/>
        <a:buFont typeface="Wingdings" pitchFamily="2" charset="2"/>
        <a:buChar char="§"/>
        <a:defRPr sz="1400" kern="1200">
          <a:solidFill>
            <a:schemeClr val="tx1"/>
          </a:solidFill>
          <a:latin typeface="+mn-lt"/>
          <a:ea typeface="+mn-ea"/>
          <a:cs typeface="+mn-cs"/>
        </a:defRPr>
      </a:lvl1pPr>
      <a:lvl2pPr marL="742950" indent="-285750" algn="l" rtl="0" eaLnBrk="1" fontAlgn="base" hangingPunct="1">
        <a:spcBef>
          <a:spcPts val="300"/>
        </a:spcBef>
        <a:spcAft>
          <a:spcPts val="300"/>
        </a:spcAft>
        <a:buClr>
          <a:schemeClr val="accent2"/>
        </a:buClr>
        <a:buSzPct val="125000"/>
        <a:buFont typeface="Wingdings" pitchFamily="2" charset="2"/>
        <a:buChar char="§"/>
        <a:defRPr sz="1200" kern="1200">
          <a:solidFill>
            <a:schemeClr val="tx1"/>
          </a:solidFill>
          <a:latin typeface="+mn-lt"/>
          <a:ea typeface="+mn-ea"/>
          <a:cs typeface="+mn-cs"/>
        </a:defRPr>
      </a:lvl2pPr>
      <a:lvl3pPr marL="1143000" indent="-228600" algn="l" rtl="0" eaLnBrk="1" fontAlgn="base" hangingPunct="1">
        <a:spcBef>
          <a:spcPts val="300"/>
        </a:spcBef>
        <a:spcAft>
          <a:spcPts val="300"/>
        </a:spcAft>
        <a:buClr>
          <a:srgbClr val="9BBB59"/>
        </a:buClr>
        <a:buSzPct val="125000"/>
        <a:buFont typeface="Wingdings" pitchFamily="2" charset="2"/>
        <a:buChar char="§"/>
        <a:defRPr sz="1100" kern="1200">
          <a:solidFill>
            <a:schemeClr val="tx1"/>
          </a:solidFill>
          <a:latin typeface="+mn-lt"/>
          <a:ea typeface="+mn-ea"/>
          <a:cs typeface="+mn-cs"/>
        </a:defRPr>
      </a:lvl3pPr>
      <a:lvl4pPr marL="1600200" indent="-228600" algn="l" rtl="0" eaLnBrk="1" fontAlgn="base" hangingPunct="1">
        <a:spcBef>
          <a:spcPts val="300"/>
        </a:spcBef>
        <a:spcAft>
          <a:spcPts val="300"/>
        </a:spcAft>
        <a:buClr>
          <a:srgbClr val="8064A2"/>
        </a:buClr>
        <a:buSzPct val="125000"/>
        <a:buFont typeface="Wingdings" pitchFamily="2" charset="2"/>
        <a:buChar char="§"/>
        <a:defRPr sz="1000" kern="1200">
          <a:solidFill>
            <a:schemeClr val="tx1"/>
          </a:solidFill>
          <a:latin typeface="+mn-lt"/>
          <a:ea typeface="+mn-ea"/>
          <a:cs typeface="+mn-cs"/>
        </a:defRPr>
      </a:lvl4pPr>
      <a:lvl5pPr marL="2057400" indent="-228600" algn="l" rtl="0" eaLnBrk="1" fontAlgn="base" hangingPunct="1">
        <a:spcBef>
          <a:spcPts val="300"/>
        </a:spcBef>
        <a:spcAft>
          <a:spcPts val="300"/>
        </a:spcAft>
        <a:buClr>
          <a:srgbClr val="F79646"/>
        </a:buClr>
        <a:buSzPct val="125000"/>
        <a:buFont typeface="Wingdings" pitchFamily="2" charset="2"/>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softwaretestinghelp.com/manual-and-automation-testing-challenge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forum.kimballgroup.com/u2845" TargetMode="External"/><Relationship Id="rId2" Type="http://schemas.openxmlformats.org/officeDocument/2006/relationships/hyperlink" Target="http://forum.kimballgroup.com/t1362-incrementaldelta-load-tes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0" y="6248400"/>
            <a:ext cx="2743200" cy="609600"/>
          </a:xfrm>
          <a:prstGeom prst="rect">
            <a:avLst/>
          </a:prstGeom>
          <a:noFill/>
          <a:ln w="9525">
            <a:noFill/>
            <a:round/>
            <a:headEnd/>
            <a:tailEnd/>
          </a:ln>
        </p:spPr>
        <p:txBody>
          <a:bodyPr wrap="none" anchor="ctr"/>
          <a:lstStyle/>
          <a:p>
            <a:endParaRPr lang="en-US" sz="2400">
              <a:latin typeface="Times New Roman" pitchFamily="18" charset="0"/>
            </a:endParaRPr>
          </a:p>
        </p:txBody>
      </p:sp>
      <p:sp>
        <p:nvSpPr>
          <p:cNvPr id="10243" name="Rectangle 3"/>
          <p:cNvSpPr>
            <a:spLocks noChangeArrowheads="1"/>
          </p:cNvSpPr>
          <p:nvPr/>
        </p:nvSpPr>
        <p:spPr bwMode="auto">
          <a:xfrm>
            <a:off x="2057400" y="2819400"/>
            <a:ext cx="4658433" cy="525401"/>
          </a:xfrm>
          <a:prstGeom prst="rect">
            <a:avLst/>
          </a:prstGeom>
          <a:noFill/>
          <a:ln w="9525">
            <a:noFill/>
            <a:round/>
            <a:headEnd/>
            <a:tailEnd/>
          </a:ln>
        </p:spPr>
        <p:txBody>
          <a:bodyPr wrap="none" lIns="90000" tIns="46800" rIns="90000" bIns="46800" anchor="ctr">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smtClean="0"/>
              <a:t>ETL TESTING CONCEPTS</a:t>
            </a:r>
            <a:endParaRPr lang="en-US" sz="2800" dirty="0"/>
          </a:p>
        </p:txBody>
      </p:sp>
      <p:sp>
        <p:nvSpPr>
          <p:cNvPr id="10244" name="Text Box 4"/>
          <p:cNvSpPr txBox="1">
            <a:spLocks noChangeArrowheads="1"/>
          </p:cNvSpPr>
          <p:nvPr/>
        </p:nvSpPr>
        <p:spPr bwMode="auto">
          <a:xfrm>
            <a:off x="8885238" y="6583363"/>
            <a:ext cx="257175" cy="276225"/>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FFFF"/>
                </a:solidFill>
                <a:latin typeface="Times New Roman" pitchFamily="18" charset="0"/>
              </a:rPr>
              <a:t>1</a:t>
            </a:r>
          </a:p>
        </p:txBody>
      </p:sp>
      <p:sp>
        <p:nvSpPr>
          <p:cNvPr id="10245" name="Text Box 5"/>
          <p:cNvSpPr txBox="1">
            <a:spLocks noChangeArrowheads="1"/>
          </p:cNvSpPr>
          <p:nvPr/>
        </p:nvSpPr>
        <p:spPr bwMode="auto">
          <a:xfrm>
            <a:off x="3810000" y="6019800"/>
            <a:ext cx="3124200" cy="457200"/>
          </a:xfrm>
          <a:prstGeom prst="rect">
            <a:avLst/>
          </a:prstGeom>
          <a:noFill/>
          <a:ln w="9525">
            <a:noFill/>
            <a:round/>
            <a:headEnd/>
            <a:tailEnd/>
          </a:ln>
        </p:spPr>
        <p:txBody>
          <a:bodyPr wrap="none" anchor="ctr"/>
          <a:lstStyle/>
          <a:p>
            <a:endParaRPr lang="en-US" sz="2400">
              <a:latin typeface="Times New Roman" pitchFamily="18" charset="0"/>
            </a:endParaRPr>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304800" y="1371600"/>
            <a:ext cx="8458200" cy="2970044"/>
          </a:xfrm>
          <a:prstGeom prst="rect">
            <a:avLst/>
          </a:prstGeom>
          <a:noFill/>
          <a:ln w="9525">
            <a:noFill/>
            <a:miter lim="800000"/>
            <a:headEnd/>
            <a:tailEnd/>
          </a:ln>
        </p:spPr>
        <p:txBody>
          <a:bodyPr wrap="square">
            <a:spAutoFit/>
          </a:bodyPr>
          <a:lstStyle/>
          <a:p>
            <a:pPr algn="ctr">
              <a:spcBef>
                <a:spcPct val="50000"/>
              </a:spcBef>
            </a:pPr>
            <a:r>
              <a:rPr lang="en-US" sz="1600" b="1" dirty="0" smtClean="0"/>
              <a:t>JOB RESTART TESTING</a:t>
            </a:r>
            <a:endParaRPr lang="en-US" sz="1600" b="1" dirty="0" smtClean="0">
              <a:solidFill>
                <a:schemeClr val="tx1"/>
              </a:solidFill>
            </a:endParaRPr>
          </a:p>
          <a:p>
            <a:pPr algn="ctr">
              <a:spcBef>
                <a:spcPct val="50000"/>
              </a:spcBef>
            </a:pPr>
            <a:endParaRPr lang="en-US" sz="1400" b="1" dirty="0" smtClean="0">
              <a:solidFill>
                <a:schemeClr val="tx1"/>
              </a:solidFill>
            </a:endParaRPr>
          </a:p>
          <a:p>
            <a:pPr algn="just"/>
            <a:r>
              <a:rPr lang="en-US" sz="1400" dirty="0" smtClean="0"/>
              <a:t>	</a:t>
            </a:r>
            <a:r>
              <a:rPr lang="en-US" sz="1800" dirty="0" smtClean="0"/>
              <a:t> In a real production environment, the ETL jobs/processes fail because of number of reasons (say for ex: database related failures, connectivity failures etc). The jobs can fail half/partly executed. A good design always allows for a restart ability of the jobs from the failure point. Although this is more of a design suggestion/approach, it is suggested that every ETL job is built and tested for restart capability.</a:t>
            </a:r>
            <a:endParaRPr lang="en-IN" sz="1800" dirty="0" smtClean="0"/>
          </a:p>
          <a:p>
            <a:pPr marL="342900" indent="-342900"/>
            <a:endParaRPr lang="en-US" sz="1400" dirty="0" smtClean="0"/>
          </a:p>
          <a:p>
            <a:pPr marL="342900" indent="-342900"/>
            <a:endParaRPr lang="en-US" sz="1400" dirty="0" smtClean="0"/>
          </a:p>
          <a:p>
            <a:pPr algn="just"/>
            <a:endParaRPr lang="en-US" sz="1400" dirty="0" smtClean="0">
              <a:solidFill>
                <a:schemeClr val="tx1"/>
              </a:solidFill>
            </a:endParaRPr>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304800" y="1371600"/>
            <a:ext cx="8458200" cy="2200602"/>
          </a:xfrm>
          <a:prstGeom prst="rect">
            <a:avLst/>
          </a:prstGeom>
          <a:noFill/>
          <a:ln w="9525">
            <a:noFill/>
            <a:miter lim="800000"/>
            <a:headEnd/>
            <a:tailEnd/>
          </a:ln>
        </p:spPr>
        <p:txBody>
          <a:bodyPr wrap="square">
            <a:spAutoFit/>
          </a:bodyPr>
          <a:lstStyle/>
          <a:p>
            <a:pPr algn="ctr">
              <a:spcBef>
                <a:spcPct val="50000"/>
              </a:spcBef>
            </a:pPr>
            <a:r>
              <a:rPr lang="en-US" sz="1600" b="1" dirty="0" smtClean="0"/>
              <a:t>DUPLICATE TESTING</a:t>
            </a:r>
            <a:endParaRPr lang="en-US" sz="1600" b="1" dirty="0" smtClean="0">
              <a:solidFill>
                <a:schemeClr val="tx1"/>
              </a:solidFill>
            </a:endParaRPr>
          </a:p>
          <a:p>
            <a:pPr algn="ctr">
              <a:spcBef>
                <a:spcPct val="50000"/>
              </a:spcBef>
            </a:pPr>
            <a:endParaRPr lang="en-US" sz="1400" b="1" dirty="0" smtClean="0">
              <a:solidFill>
                <a:schemeClr val="tx1"/>
              </a:solidFill>
            </a:endParaRPr>
          </a:p>
          <a:p>
            <a:pPr algn="just"/>
            <a:r>
              <a:rPr lang="en-US" sz="1400" dirty="0" smtClean="0"/>
              <a:t>	</a:t>
            </a:r>
            <a:r>
              <a:rPr lang="en-US" sz="1800" dirty="0" smtClean="0"/>
              <a:t> Duplicate Testing must be performed at each stage of the ETL process and in the final target table. This testing involves checks for duplicates rows and also checks for multiple rows with same primary key, both of which cannot be allowed.</a:t>
            </a:r>
            <a:endParaRPr lang="en-US" sz="1400" dirty="0" smtClean="0"/>
          </a:p>
          <a:p>
            <a:pPr marL="342900" indent="-342900"/>
            <a:endParaRPr lang="en-US" sz="1400" dirty="0" smtClean="0"/>
          </a:p>
          <a:p>
            <a:pPr algn="just"/>
            <a:endParaRPr lang="en-US" sz="1400" dirty="0" smtClean="0">
              <a:solidFill>
                <a:schemeClr val="tx1"/>
              </a:solidFill>
            </a:endParaRPr>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304800" y="1371600"/>
            <a:ext cx="8458200" cy="4385816"/>
          </a:xfrm>
          <a:prstGeom prst="rect">
            <a:avLst/>
          </a:prstGeom>
          <a:noFill/>
          <a:ln w="9525">
            <a:noFill/>
            <a:miter lim="800000"/>
            <a:headEnd/>
            <a:tailEnd/>
          </a:ln>
        </p:spPr>
        <p:txBody>
          <a:bodyPr wrap="square">
            <a:spAutoFit/>
          </a:bodyPr>
          <a:lstStyle/>
          <a:p>
            <a:pPr algn="ctr">
              <a:spcBef>
                <a:spcPct val="50000"/>
              </a:spcBef>
            </a:pPr>
            <a:r>
              <a:rPr lang="en-US" sz="1800" b="1" dirty="0" smtClean="0"/>
              <a:t>PERFORMANCE TESTING</a:t>
            </a:r>
            <a:endParaRPr lang="en-US" sz="1800" b="1" dirty="0" smtClean="0">
              <a:solidFill>
                <a:schemeClr val="tx1"/>
              </a:solidFill>
            </a:endParaRPr>
          </a:p>
          <a:p>
            <a:pPr algn="ctr">
              <a:spcBef>
                <a:spcPct val="50000"/>
              </a:spcBef>
            </a:pPr>
            <a:endParaRPr lang="en-US" sz="1800" b="1" dirty="0" smtClean="0">
              <a:solidFill>
                <a:schemeClr val="tx1"/>
              </a:solidFill>
            </a:endParaRPr>
          </a:p>
          <a:p>
            <a:pPr algn="just"/>
            <a:r>
              <a:rPr lang="en-US" sz="1800" dirty="0" smtClean="0"/>
              <a:t>	 It is the most important aspect after data validation. Performance testing should check if the ETL process is completing within the load window.</a:t>
            </a:r>
          </a:p>
          <a:p>
            <a:pPr algn="just"/>
            <a:endParaRPr lang="en-US" sz="1800" dirty="0" smtClean="0"/>
          </a:p>
          <a:p>
            <a:pPr algn="ctr"/>
            <a:endParaRPr lang="en-US" sz="1800" b="1" dirty="0" smtClean="0"/>
          </a:p>
          <a:p>
            <a:pPr algn="ctr"/>
            <a:endParaRPr lang="en-US" sz="1800" b="1" dirty="0" smtClean="0"/>
          </a:p>
          <a:p>
            <a:pPr algn="ctr"/>
            <a:r>
              <a:rPr lang="en-US" sz="1800" b="1" dirty="0" smtClean="0"/>
              <a:t>VOLUME TESTING</a:t>
            </a:r>
          </a:p>
          <a:p>
            <a:pPr algn="just"/>
            <a:endParaRPr lang="en-US" sz="1800" dirty="0" smtClean="0"/>
          </a:p>
          <a:p>
            <a:pPr algn="just"/>
            <a:r>
              <a:rPr lang="en-US" sz="1800" dirty="0" smtClean="0"/>
              <a:t>	Verify that the system can process the maximum expected quantity of data for a given cycle in the time expected.</a:t>
            </a:r>
            <a:endParaRPr lang="en-IN" sz="1800" dirty="0" smtClean="0"/>
          </a:p>
          <a:p>
            <a:pPr algn="just"/>
            <a:endParaRPr lang="en-US" sz="1800" dirty="0" smtClean="0"/>
          </a:p>
          <a:p>
            <a:pPr marL="342900" indent="-342900"/>
            <a:endParaRPr lang="en-US" sz="1800" dirty="0" smtClean="0"/>
          </a:p>
          <a:p>
            <a:pPr algn="just"/>
            <a:endParaRPr lang="en-US" sz="1800" dirty="0" smtClean="0">
              <a:solidFill>
                <a:schemeClr val="tx1"/>
              </a:solidFill>
            </a:endParaRPr>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304800" y="1371600"/>
            <a:ext cx="8458200" cy="1923604"/>
          </a:xfrm>
          <a:prstGeom prst="rect">
            <a:avLst/>
          </a:prstGeom>
          <a:noFill/>
          <a:ln w="9525">
            <a:noFill/>
            <a:miter lim="800000"/>
            <a:headEnd/>
            <a:tailEnd/>
          </a:ln>
        </p:spPr>
        <p:txBody>
          <a:bodyPr wrap="square">
            <a:spAutoFit/>
          </a:bodyPr>
          <a:lstStyle/>
          <a:p>
            <a:pPr algn="ctr">
              <a:spcBef>
                <a:spcPct val="50000"/>
              </a:spcBef>
            </a:pPr>
            <a:r>
              <a:rPr lang="en-US" sz="1600" b="1" dirty="0" smtClean="0"/>
              <a:t>NEGATIVE TESTING</a:t>
            </a:r>
            <a:endParaRPr lang="en-US" sz="1600" b="1" dirty="0" smtClean="0">
              <a:solidFill>
                <a:schemeClr val="tx1"/>
              </a:solidFill>
            </a:endParaRPr>
          </a:p>
          <a:p>
            <a:pPr algn="ctr">
              <a:spcBef>
                <a:spcPct val="50000"/>
              </a:spcBef>
            </a:pPr>
            <a:endParaRPr lang="en-US" sz="1400" b="1" dirty="0" smtClean="0">
              <a:solidFill>
                <a:schemeClr val="tx1"/>
              </a:solidFill>
            </a:endParaRPr>
          </a:p>
          <a:p>
            <a:r>
              <a:rPr lang="en-US" sz="1400" dirty="0" smtClean="0"/>
              <a:t>	</a:t>
            </a:r>
            <a:r>
              <a:rPr lang="en-US" sz="1800" dirty="0" smtClean="0"/>
              <a:t> Negative Testing checks whether the application fails and where it should fail with invalid inputs and out of boundary scenarios and to check the behavior of the application.</a:t>
            </a:r>
            <a:endParaRPr lang="en-IN" sz="1800" dirty="0" smtClean="0"/>
          </a:p>
          <a:p>
            <a:pPr marL="342900" indent="-342900"/>
            <a:endParaRPr lang="en-US" sz="1400" dirty="0" smtClean="0"/>
          </a:p>
          <a:p>
            <a:pPr algn="just"/>
            <a:endParaRPr lang="en-US" sz="1400" dirty="0" smtClean="0">
              <a:solidFill>
                <a:schemeClr val="tx1"/>
              </a:solidFill>
            </a:endParaRP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304800" y="1371600"/>
            <a:ext cx="8458200" cy="2215991"/>
          </a:xfrm>
          <a:prstGeom prst="rect">
            <a:avLst/>
          </a:prstGeom>
          <a:noFill/>
          <a:ln w="9525">
            <a:noFill/>
            <a:miter lim="800000"/>
            <a:headEnd/>
            <a:tailEnd/>
          </a:ln>
        </p:spPr>
        <p:txBody>
          <a:bodyPr wrap="square">
            <a:spAutoFit/>
          </a:bodyPr>
          <a:lstStyle/>
          <a:p>
            <a:pPr algn="ctr">
              <a:spcBef>
                <a:spcPct val="50000"/>
              </a:spcBef>
            </a:pPr>
            <a:r>
              <a:rPr lang="en-US" sz="1600" b="1" dirty="0" smtClean="0"/>
              <a:t>INTIAL &amp; INCREMENTAL LOAD TESTING</a:t>
            </a:r>
          </a:p>
          <a:p>
            <a:pPr algn="ctr">
              <a:spcBef>
                <a:spcPct val="50000"/>
              </a:spcBef>
            </a:pPr>
            <a:endParaRPr lang="en-IN" sz="1600" dirty="0" smtClean="0"/>
          </a:p>
          <a:p>
            <a:pPr algn="ctr">
              <a:spcBef>
                <a:spcPct val="50000"/>
              </a:spcBef>
            </a:pPr>
            <a:r>
              <a:rPr lang="en-IN" sz="1600" dirty="0" smtClean="0"/>
              <a:t>Type 1 - Update a source value. Run ETL process. Verified change was applied.</a:t>
            </a:r>
            <a:br>
              <a:rPr lang="en-IN" sz="1600" dirty="0" smtClean="0"/>
            </a:br>
            <a:r>
              <a:rPr lang="en-IN" sz="1600" dirty="0" smtClean="0"/>
              <a:t>Type 2 - Update a source value. Run ETL process. Verified change was applied to new row and old row was end dated.</a:t>
            </a:r>
            <a:endParaRPr lang="en-US" sz="1400" b="1" dirty="0" smtClean="0">
              <a:solidFill>
                <a:schemeClr val="tx1"/>
              </a:solidFill>
            </a:endParaRPr>
          </a:p>
          <a:p>
            <a:r>
              <a:rPr lang="en-US" sz="1400" dirty="0" smtClean="0"/>
              <a:t>	</a:t>
            </a:r>
            <a:endParaRPr lang="en-IN" sz="1800" dirty="0" smtClean="0"/>
          </a:p>
          <a:p>
            <a:pPr marL="342900" indent="-342900"/>
            <a:endParaRPr lang="en-US" sz="1400" dirty="0" smtClean="0"/>
          </a:p>
          <a:p>
            <a:pPr algn="just"/>
            <a:endParaRPr lang="en-US" sz="1400" dirty="0" smtClean="0">
              <a:solidFill>
                <a:schemeClr val="tx1"/>
              </a:solidFill>
            </a:endParaRP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381000" y="304800"/>
            <a:ext cx="8458200" cy="7709803"/>
          </a:xfrm>
          <a:prstGeom prst="rect">
            <a:avLst/>
          </a:prstGeom>
          <a:noFill/>
          <a:ln w="9525">
            <a:noFill/>
            <a:miter lim="800000"/>
            <a:headEnd/>
            <a:tailEnd/>
          </a:ln>
        </p:spPr>
        <p:txBody>
          <a:bodyPr wrap="square">
            <a:spAutoFit/>
          </a:bodyPr>
          <a:lstStyle/>
          <a:p>
            <a:pPr algn="ctr">
              <a:spcBef>
                <a:spcPct val="50000"/>
              </a:spcBef>
            </a:pPr>
            <a:r>
              <a:rPr lang="en-US" sz="1600" b="1" dirty="0" smtClean="0"/>
              <a:t>INCREMENTAL &amp; SCD TYPE2 IMPLEMENTATION TESTING</a:t>
            </a:r>
          </a:p>
          <a:p>
            <a:pPr algn="ctr">
              <a:spcBef>
                <a:spcPct val="50000"/>
              </a:spcBef>
            </a:pPr>
            <a:endParaRPr lang="en-US" sz="1600" b="1" dirty="0" smtClean="0">
              <a:solidFill>
                <a:schemeClr val="tx1"/>
              </a:solidFill>
            </a:endParaRPr>
          </a:p>
          <a:p>
            <a:r>
              <a:rPr lang="en-IN" sz="1600" dirty="0" smtClean="0"/>
              <a:t>There are number of universal verifications that have to be carried out for any kind of data warehouse testing. Below is the list of objects that are treated as essential for validation in ETL testing:</a:t>
            </a:r>
            <a:br>
              <a:rPr lang="en-IN" sz="1600" dirty="0" smtClean="0"/>
            </a:br>
            <a:r>
              <a:rPr lang="en-IN" sz="1600" dirty="0" smtClean="0"/>
              <a:t>- Verify that data transformation from source to destination works as expected</a:t>
            </a:r>
            <a:br>
              <a:rPr lang="en-IN" sz="1600" dirty="0" smtClean="0"/>
            </a:br>
            <a:r>
              <a:rPr lang="en-IN" sz="1600" dirty="0" smtClean="0"/>
              <a:t>- Verify that expected data is added in target system</a:t>
            </a:r>
            <a:br>
              <a:rPr lang="en-IN" sz="1600" dirty="0" smtClean="0"/>
            </a:br>
            <a:r>
              <a:rPr lang="en-IN" sz="1600" dirty="0" smtClean="0"/>
              <a:t>- Verify that all DB fields and field data is loaded without any truncation</a:t>
            </a:r>
            <a:br>
              <a:rPr lang="en-IN" sz="1600" dirty="0" smtClean="0"/>
            </a:br>
            <a:r>
              <a:rPr lang="en-IN" sz="1600" dirty="0" smtClean="0"/>
              <a:t>- Verify data checksum for record count match</a:t>
            </a:r>
            <a:br>
              <a:rPr lang="en-IN" sz="1600" dirty="0" smtClean="0"/>
            </a:br>
            <a:r>
              <a:rPr lang="en-IN" sz="1600" dirty="0" smtClean="0"/>
              <a:t>- Verify that for rejected data proper error logs are generated with all details</a:t>
            </a:r>
            <a:br>
              <a:rPr lang="en-IN" sz="1600" dirty="0" smtClean="0"/>
            </a:br>
            <a:r>
              <a:rPr lang="en-IN" sz="1600" dirty="0" smtClean="0"/>
              <a:t>- Verify NULL value fields</a:t>
            </a:r>
            <a:br>
              <a:rPr lang="en-IN" sz="1600" dirty="0" smtClean="0"/>
            </a:br>
            <a:r>
              <a:rPr lang="en-IN" sz="1600" dirty="0" smtClean="0"/>
              <a:t>- Verify that duplicate data is not loaded</a:t>
            </a:r>
            <a:br>
              <a:rPr lang="en-IN" sz="1600" dirty="0" smtClean="0"/>
            </a:br>
            <a:r>
              <a:rPr lang="en-IN" sz="1600" dirty="0" smtClean="0"/>
              <a:t>- Verify data integrity</a:t>
            </a:r>
          </a:p>
          <a:p>
            <a:r>
              <a:rPr lang="en-IN" sz="1600" b="1" dirty="0" smtClean="0"/>
              <a:t>ETL </a:t>
            </a:r>
            <a:r>
              <a:rPr lang="en-IN" sz="1600" b="1" dirty="0" smtClean="0">
                <a:hlinkClick r:id="rId3" tooltip="testing challenges"/>
              </a:rPr>
              <a:t>Testing Challenges</a:t>
            </a:r>
            <a:r>
              <a:rPr lang="en-IN" sz="1600" b="1" dirty="0" smtClean="0"/>
              <a:t>:</a:t>
            </a:r>
          </a:p>
          <a:p>
            <a:r>
              <a:rPr lang="en-IN" sz="1600" dirty="0" smtClean="0"/>
              <a:t>ETL testing is quite different from conventional testing. There are many challenges we faced while performing data warehouse testing. Here is the list of few ETL testing challenges I experienced on my project:</a:t>
            </a:r>
            <a:br>
              <a:rPr lang="en-IN" sz="1600" dirty="0" smtClean="0"/>
            </a:br>
            <a:r>
              <a:rPr lang="en-IN" sz="1600" dirty="0" smtClean="0"/>
              <a:t>- Incompatible and duplicate data.</a:t>
            </a:r>
            <a:br>
              <a:rPr lang="en-IN" sz="1600" dirty="0" smtClean="0"/>
            </a:br>
            <a:r>
              <a:rPr lang="en-IN" sz="1600" dirty="0" smtClean="0"/>
              <a:t>- Loss of data during ETL process.</a:t>
            </a:r>
            <a:br>
              <a:rPr lang="en-IN" sz="1600" dirty="0" smtClean="0"/>
            </a:br>
            <a:r>
              <a:rPr lang="en-IN" sz="1600" dirty="0" smtClean="0"/>
              <a:t>- Unavailability of inclusive test bed.</a:t>
            </a:r>
            <a:br>
              <a:rPr lang="en-IN" sz="1600" dirty="0" smtClean="0"/>
            </a:br>
            <a:r>
              <a:rPr lang="en-IN" sz="1600" dirty="0" smtClean="0"/>
              <a:t>- Testers have no privileges to execute ETL jobs by their own.</a:t>
            </a:r>
            <a:br>
              <a:rPr lang="en-IN" sz="1600" dirty="0" smtClean="0"/>
            </a:br>
            <a:r>
              <a:rPr lang="en-IN" sz="1600" dirty="0" smtClean="0"/>
              <a:t>- Volume and complexity of data is very huge.</a:t>
            </a:r>
            <a:br>
              <a:rPr lang="en-IN" sz="1600" dirty="0" smtClean="0"/>
            </a:br>
            <a:r>
              <a:rPr lang="en-IN" sz="1600" dirty="0" smtClean="0"/>
              <a:t>- Fault in business process and procedures.</a:t>
            </a:r>
            <a:br>
              <a:rPr lang="en-IN" sz="1600" dirty="0" smtClean="0"/>
            </a:br>
            <a:r>
              <a:rPr lang="en-IN" sz="1600" dirty="0" smtClean="0"/>
              <a:t>- Trouble acquiring and building test data.</a:t>
            </a:r>
            <a:br>
              <a:rPr lang="en-IN" sz="1600" dirty="0" smtClean="0"/>
            </a:br>
            <a:r>
              <a:rPr lang="en-IN" sz="1600" dirty="0" smtClean="0"/>
              <a:t>- Missing business flow information.</a:t>
            </a:r>
          </a:p>
          <a:p>
            <a:pPr algn="ctr">
              <a:spcBef>
                <a:spcPct val="50000"/>
              </a:spcBef>
            </a:pPr>
            <a:endParaRPr lang="en-US" sz="1600" b="1" dirty="0" smtClean="0">
              <a:solidFill>
                <a:schemeClr val="tx1"/>
              </a:solidFill>
            </a:endParaRPr>
          </a:p>
          <a:p>
            <a:pPr algn="ctr">
              <a:spcBef>
                <a:spcPct val="50000"/>
              </a:spcBef>
            </a:pPr>
            <a:endParaRPr lang="en-US" sz="1400" b="1" dirty="0" smtClean="0">
              <a:solidFill>
                <a:schemeClr val="tx1"/>
              </a:solidFill>
            </a:endParaRPr>
          </a:p>
          <a:p>
            <a:r>
              <a:rPr lang="en-US" sz="1400" dirty="0" smtClean="0"/>
              <a:t>	</a:t>
            </a:r>
            <a:endParaRPr lang="en-IN" sz="1800" dirty="0" smtClean="0"/>
          </a:p>
          <a:p>
            <a:pPr marL="342900" indent="-342900"/>
            <a:endParaRPr lang="en-US" sz="1400" dirty="0" smtClean="0"/>
          </a:p>
          <a:p>
            <a:pPr algn="just"/>
            <a:endParaRPr lang="en-US" sz="1400" dirty="0" smtClean="0">
              <a:solidFill>
                <a:schemeClr val="tx1"/>
              </a:solidFill>
            </a:endParaRPr>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81000" y="381000"/>
            <a:ext cx="8534400" cy="4662815"/>
          </a:xfrm>
          <a:prstGeom prst="rect">
            <a:avLst/>
          </a:prstGeom>
          <a:noFill/>
        </p:spPr>
        <p:txBody>
          <a:bodyPr wrap="square" rtlCol="0">
            <a:spAutoFit/>
          </a:bodyPr>
          <a:lstStyle/>
          <a:p>
            <a:r>
              <a:rPr lang="en-IN" sz="1100" b="1" dirty="0" smtClean="0">
                <a:hlinkClick r:id="rId2" action="ppaction://hlinkfile"/>
              </a:rPr>
              <a:t>Incremental(Delta) Load Test</a:t>
            </a:r>
            <a:endParaRPr lang="en-IN" sz="1100" b="1" dirty="0" smtClean="0"/>
          </a:p>
          <a:p>
            <a:r>
              <a:rPr lang="en-IN" sz="1100" dirty="0" err="1" smtClean="0">
                <a:hlinkClick r:id="rId3" action="ppaction://hlinkfile"/>
              </a:rPr>
              <a:t>Tootia</a:t>
            </a:r>
            <a:r>
              <a:rPr lang="en-IN" sz="1100" dirty="0" smtClean="0"/>
              <a:t> on Tue Aug 30, 2011 12:00 am</a:t>
            </a:r>
          </a:p>
          <a:p>
            <a:r>
              <a:rPr lang="en-IN" sz="1100" dirty="0" smtClean="0"/>
              <a:t>Hi all</a:t>
            </a:r>
            <a:br>
              <a:rPr lang="en-IN" sz="1100" dirty="0" smtClean="0"/>
            </a:br>
            <a:r>
              <a:rPr lang="en-IN" sz="1100" dirty="0" smtClean="0"/>
              <a:t/>
            </a:r>
            <a:br>
              <a:rPr lang="en-IN" sz="1100" dirty="0" smtClean="0"/>
            </a:br>
            <a:r>
              <a:rPr lang="en-IN" sz="1100" dirty="0" smtClean="0"/>
              <a:t>It is my first post in this forum, we have recently started to implement a dimensional data warehouse for our organisation and I am the main person in charge of implementing the ETL jobs. We use SAP BO </a:t>
            </a:r>
            <a:r>
              <a:rPr lang="en-IN" sz="1100" dirty="0" err="1" smtClean="0"/>
              <a:t>DataServices</a:t>
            </a:r>
            <a:r>
              <a:rPr lang="en-IN" sz="1100" dirty="0" smtClean="0"/>
              <a:t> as the ETL tool. My question is what is the best and efficient way of testing Delta load (whether Dimension or Fact tables)?</a:t>
            </a:r>
            <a:br>
              <a:rPr lang="en-IN" sz="1100" dirty="0" smtClean="0"/>
            </a:br>
            <a:r>
              <a:rPr lang="en-IN" sz="1100" dirty="0" smtClean="0"/>
              <a:t/>
            </a:r>
            <a:br>
              <a:rPr lang="en-IN" sz="1100" dirty="0" smtClean="0"/>
            </a:br>
            <a:r>
              <a:rPr lang="en-IN" sz="1100" dirty="0" smtClean="0"/>
              <a:t>As each table has got its corresponding SQL script (as mapping rules), it is easy to test the Initial load. We just check the target table in DW against its SQL script in a test case (written and run in MS SQL Management Studio). However testing the Delta load is time consuming and not straight forward as Initial load testing. </a:t>
            </a:r>
            <a:br>
              <a:rPr lang="en-IN" sz="1100" dirty="0" smtClean="0"/>
            </a:br>
            <a:r>
              <a:rPr lang="en-IN" sz="1100" dirty="0" smtClean="0"/>
              <a:t/>
            </a:r>
            <a:br>
              <a:rPr lang="en-IN" sz="1100" dirty="0" smtClean="0"/>
            </a:br>
            <a:r>
              <a:rPr lang="en-IN" sz="1100" dirty="0" smtClean="0"/>
              <a:t>For each job usually there are different tables which contributes in loading data into DW table. In the Delta load job, I have a condition for each source table to see if the record modified Date is greater than the last ETL load, the record should be picked up and contributed in the load, otherwise not.</a:t>
            </a:r>
            <a:br>
              <a:rPr lang="en-IN" sz="1100" dirty="0" smtClean="0"/>
            </a:br>
            <a:r>
              <a:rPr lang="en-IN" sz="1100" dirty="0" smtClean="0"/>
              <a:t/>
            </a:r>
            <a:br>
              <a:rPr lang="en-IN" sz="1100" dirty="0" smtClean="0"/>
            </a:br>
            <a:r>
              <a:rPr lang="en-IN" sz="1100" dirty="0" smtClean="0"/>
              <a:t>To fully test the job, I should insert and update a record into each source table, run the job and see whether the record has been passed through (affected the target record) or not.</a:t>
            </a:r>
            <a:br>
              <a:rPr lang="en-IN" sz="1100" dirty="0" smtClean="0"/>
            </a:br>
            <a:r>
              <a:rPr lang="en-IN" sz="1100" dirty="0" smtClean="0"/>
              <a:t/>
            </a:r>
            <a:br>
              <a:rPr lang="en-IN" sz="1100" dirty="0" smtClean="0"/>
            </a:br>
            <a:r>
              <a:rPr lang="en-IN" sz="1100" dirty="0" smtClean="0"/>
              <a:t>If we have only 4 tables as the source of a job, we need to have at least 8 test cases to test the Delta load. One test case for Insert a new record in each table and one test case for update an existing record in source table. 4 * 2 = 8 test cases.</a:t>
            </a:r>
            <a:br>
              <a:rPr lang="en-IN" sz="1100" dirty="0" smtClean="0"/>
            </a:br>
            <a:r>
              <a:rPr lang="en-IN" sz="1100" dirty="0" smtClean="0"/>
              <a:t/>
            </a:r>
            <a:br>
              <a:rPr lang="en-IN" sz="1100" dirty="0" smtClean="0"/>
            </a:br>
            <a:r>
              <a:rPr lang="en-IN" sz="1100" dirty="0" smtClean="0"/>
              <a:t>That's why I found out testing the Delta load tedious and frustrating. I'm wondering if there is any better way to fully test the ETL job for Incremental load, rather than the way I explained above.</a:t>
            </a:r>
            <a:br>
              <a:rPr lang="en-IN" sz="1100" dirty="0" smtClean="0"/>
            </a:br>
            <a:endParaRPr lang="en-IN" sz="1100" dirty="0" smtClean="0"/>
          </a:p>
          <a:p>
            <a:endParaRPr lang="en-IN" sz="1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2235200" y="1919288"/>
          <a:ext cx="4672013" cy="3019425"/>
        </p:xfrm>
        <a:graphic>
          <a:graphicData uri="http://schemas.openxmlformats.org/presentationml/2006/ole">
            <p:oleObj spid="_x0000_s2050" name="Clip" r:id="rId4" imgW="4671360" imgH="3019320" progId="">
              <p:embed/>
            </p:oleObj>
          </a:graphicData>
        </a:graphic>
      </p:graphicFrame>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381000" y="1752600"/>
            <a:ext cx="8458200" cy="3016210"/>
          </a:xfrm>
          <a:prstGeom prst="rect">
            <a:avLst/>
          </a:prstGeom>
          <a:noFill/>
          <a:ln w="9525">
            <a:noFill/>
            <a:miter lim="800000"/>
            <a:headEnd/>
            <a:tailEnd/>
          </a:ln>
        </p:spPr>
        <p:txBody>
          <a:bodyPr wrap="square">
            <a:spAutoFit/>
          </a:bodyPr>
          <a:lstStyle/>
          <a:p>
            <a:pPr algn="ctr" eaLnBrk="1" hangingPunct="1">
              <a:spcBef>
                <a:spcPct val="50000"/>
              </a:spcBef>
              <a:buClrTx/>
              <a:buSzTx/>
              <a:buFontTx/>
              <a:buNone/>
            </a:pPr>
            <a:r>
              <a:rPr lang="en-US" sz="2000" b="1" dirty="0" smtClean="0">
                <a:cs typeface="Times New Roman" pitchFamily="18" charset="0"/>
              </a:rPr>
              <a:t>Prerequisite For Learning ETL Testing</a:t>
            </a:r>
          </a:p>
          <a:p>
            <a:pPr algn="ctr" eaLnBrk="1" hangingPunct="1">
              <a:spcBef>
                <a:spcPct val="50000"/>
              </a:spcBef>
              <a:buClrTx/>
              <a:buSzTx/>
              <a:buFontTx/>
              <a:buNone/>
            </a:pPr>
            <a:endParaRPr lang="en-US" sz="2000" b="1" dirty="0" smtClean="0">
              <a:cs typeface="Times New Roman" pitchFamily="18" charset="0"/>
            </a:endParaRPr>
          </a:p>
          <a:p>
            <a:pPr marL="457200" indent="-457200" eaLnBrk="1" hangingPunct="1">
              <a:spcBef>
                <a:spcPct val="50000"/>
              </a:spcBef>
              <a:buClrTx/>
              <a:buSzTx/>
              <a:buFontTx/>
              <a:buAutoNum type="arabicPeriod"/>
            </a:pPr>
            <a:r>
              <a:rPr lang="en-US" sz="2000" dirty="0" smtClean="0">
                <a:cs typeface="Times New Roman" pitchFamily="18" charset="0"/>
              </a:rPr>
              <a:t>Experience on Software Testing</a:t>
            </a:r>
          </a:p>
          <a:p>
            <a:pPr marL="457200" indent="-457200" eaLnBrk="1" hangingPunct="1">
              <a:spcBef>
                <a:spcPct val="50000"/>
              </a:spcBef>
              <a:buClrTx/>
              <a:buSzTx/>
              <a:buFontTx/>
              <a:buAutoNum type="arabicPeriod"/>
            </a:pPr>
            <a:r>
              <a:rPr lang="en-US" sz="2000" dirty="0" smtClean="0">
                <a:cs typeface="Times New Roman" pitchFamily="18" charset="0"/>
              </a:rPr>
              <a:t>Good Knowledge on Database (Oracle or SQL Server)</a:t>
            </a:r>
          </a:p>
          <a:p>
            <a:pPr marL="457200" indent="-457200" eaLnBrk="1" hangingPunct="1">
              <a:spcBef>
                <a:spcPct val="50000"/>
              </a:spcBef>
              <a:buClrTx/>
              <a:buSzTx/>
              <a:buFontTx/>
              <a:buAutoNum type="arabicPeriod"/>
            </a:pPr>
            <a:r>
              <a:rPr lang="en-US" sz="2000" dirty="0" smtClean="0">
                <a:cs typeface="Times New Roman" pitchFamily="18" charset="0"/>
              </a:rPr>
              <a:t>Good knowledge on UNIX or LINUX commands</a:t>
            </a:r>
          </a:p>
          <a:p>
            <a:pPr marL="457200" indent="-457200" eaLnBrk="1" hangingPunct="1">
              <a:spcBef>
                <a:spcPct val="50000"/>
              </a:spcBef>
              <a:buClrTx/>
              <a:buSzTx/>
              <a:buFontTx/>
              <a:buAutoNum type="arabicPeriod"/>
            </a:pPr>
            <a:r>
              <a:rPr lang="en-US" sz="2000" dirty="0" smtClean="0">
                <a:cs typeface="Times New Roman" pitchFamily="18" charset="0"/>
              </a:rPr>
              <a:t>Basic knowledge on ETL Tool (</a:t>
            </a:r>
            <a:r>
              <a:rPr lang="en-US" sz="2000" dirty="0" err="1" smtClean="0">
                <a:cs typeface="Times New Roman" pitchFamily="18" charset="0"/>
              </a:rPr>
              <a:t>Informatica</a:t>
            </a:r>
            <a:r>
              <a:rPr lang="en-US" sz="2000" dirty="0" smtClean="0">
                <a:cs typeface="Times New Roman" pitchFamily="18" charset="0"/>
              </a:rPr>
              <a:t>, Data Stage and ODI etc…</a:t>
            </a:r>
            <a:endParaRPr lang="en-US" sz="2000" dirty="0">
              <a:cs typeface="Times New Roman" pitchFamily="18" charset="0"/>
            </a:endParaRP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457200" y="1600200"/>
            <a:ext cx="8382000" cy="2708434"/>
          </a:xfrm>
          <a:prstGeom prst="rect">
            <a:avLst/>
          </a:prstGeom>
          <a:noFill/>
          <a:ln w="9525">
            <a:noFill/>
            <a:miter lim="800000"/>
            <a:headEnd/>
            <a:tailEnd/>
          </a:ln>
        </p:spPr>
        <p:txBody>
          <a:bodyPr>
            <a:spAutoFit/>
          </a:bodyPr>
          <a:lstStyle/>
          <a:p>
            <a:pPr algn="ctr">
              <a:spcBef>
                <a:spcPct val="50000"/>
              </a:spcBef>
            </a:pPr>
            <a:r>
              <a:rPr lang="en-US" sz="2000" b="1" dirty="0" smtClean="0">
                <a:solidFill>
                  <a:schemeClr val="tx1"/>
                </a:solidFill>
              </a:rPr>
              <a:t>TESTING ENVIRONMENT FOR ETL</a:t>
            </a:r>
            <a:r>
              <a:rPr lang="en-US" sz="2000" dirty="0" smtClean="0">
                <a:solidFill>
                  <a:schemeClr val="tx1"/>
                </a:solidFill>
              </a:rPr>
              <a:t> </a:t>
            </a:r>
          </a:p>
          <a:p>
            <a:pPr marL="457200" indent="-457200">
              <a:spcBef>
                <a:spcPct val="50000"/>
              </a:spcBef>
              <a:buAutoNum type="arabicPeriod"/>
            </a:pPr>
            <a:r>
              <a:rPr lang="en-US" sz="2000" dirty="0" smtClean="0"/>
              <a:t>LINUX /UNIX Load Server</a:t>
            </a:r>
          </a:p>
          <a:p>
            <a:pPr marL="457200" indent="-457200">
              <a:spcBef>
                <a:spcPct val="50000"/>
              </a:spcBef>
              <a:buAutoNum type="arabicPeriod"/>
            </a:pPr>
            <a:r>
              <a:rPr lang="en-US" sz="2000" dirty="0" smtClean="0">
                <a:solidFill>
                  <a:schemeClr val="tx1"/>
                </a:solidFill>
              </a:rPr>
              <a:t>ETL Tool</a:t>
            </a:r>
          </a:p>
          <a:p>
            <a:pPr marL="457200" indent="-457200">
              <a:spcBef>
                <a:spcPct val="50000"/>
              </a:spcBef>
              <a:buAutoNum type="arabicPeriod"/>
            </a:pPr>
            <a:r>
              <a:rPr lang="en-US" sz="2000" dirty="0" smtClean="0"/>
              <a:t>WINSCP</a:t>
            </a:r>
          </a:p>
          <a:p>
            <a:pPr marL="457200" indent="-457200">
              <a:spcBef>
                <a:spcPct val="50000"/>
              </a:spcBef>
              <a:buAutoNum type="arabicPeriod"/>
            </a:pPr>
            <a:r>
              <a:rPr lang="en-US" sz="2000" dirty="0" smtClean="0">
                <a:solidFill>
                  <a:schemeClr val="tx1"/>
                </a:solidFill>
              </a:rPr>
              <a:t>PUTTY</a:t>
            </a:r>
          </a:p>
          <a:p>
            <a:pPr marL="457200" indent="-457200">
              <a:spcBef>
                <a:spcPct val="50000"/>
              </a:spcBef>
            </a:pPr>
            <a:r>
              <a:rPr lang="en-US" sz="2000" dirty="0" smtClean="0">
                <a:solidFill>
                  <a:schemeClr val="tx1"/>
                </a:solidFill>
              </a:rPr>
              <a:t>5.  Data Warehouse DB (NETEZZA/TERA DATA)</a:t>
            </a: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152400" y="838201"/>
            <a:ext cx="8991600" cy="5370701"/>
          </a:xfrm>
          <a:prstGeom prst="rect">
            <a:avLst/>
          </a:prstGeom>
          <a:noFill/>
          <a:ln w="9525">
            <a:noFill/>
            <a:miter lim="800000"/>
            <a:headEnd/>
            <a:tailEnd/>
          </a:ln>
        </p:spPr>
        <p:txBody>
          <a:bodyPr wrap="square">
            <a:spAutoFit/>
          </a:bodyPr>
          <a:lstStyle/>
          <a:p>
            <a:pPr algn="ctr">
              <a:spcBef>
                <a:spcPct val="50000"/>
              </a:spcBef>
            </a:pPr>
            <a:r>
              <a:rPr lang="en-US" sz="1400" b="1" dirty="0" smtClean="0">
                <a:solidFill>
                  <a:schemeClr val="tx1"/>
                </a:solidFill>
              </a:rPr>
              <a:t>TEST DATA PREPARATION</a:t>
            </a:r>
          </a:p>
          <a:p>
            <a:pPr algn="ctr">
              <a:spcBef>
                <a:spcPct val="50000"/>
              </a:spcBef>
            </a:pPr>
            <a:endParaRPr lang="en-US" sz="1400" b="1" dirty="0" smtClean="0">
              <a:solidFill>
                <a:schemeClr val="tx1"/>
              </a:solidFill>
            </a:endParaRPr>
          </a:p>
          <a:p>
            <a:pPr>
              <a:buFont typeface="Wingdings" pitchFamily="2" charset="2"/>
              <a:buChar char="Ø"/>
            </a:pPr>
            <a:r>
              <a:rPr lang="en-US" sz="1400" dirty="0" smtClean="0"/>
              <a:t> MISSING DATA (NULL VALUES)</a:t>
            </a:r>
          </a:p>
          <a:p>
            <a:endParaRPr lang="en-US" sz="1400" dirty="0" smtClean="0"/>
          </a:p>
          <a:p>
            <a:pPr>
              <a:buFont typeface="Wingdings" pitchFamily="2" charset="2"/>
              <a:buChar char="Ø"/>
            </a:pPr>
            <a:r>
              <a:rPr lang="en-US" sz="1400" dirty="0" smtClean="0"/>
              <a:t> DATA TYPE VALIDATION ( PASSING NON NUMERIC ON NUMERIC FIELD)</a:t>
            </a:r>
          </a:p>
          <a:p>
            <a:endParaRPr lang="en-US" sz="1400" dirty="0" smtClean="0"/>
          </a:p>
          <a:p>
            <a:pPr>
              <a:buFont typeface="Wingdings" pitchFamily="2" charset="2"/>
              <a:buChar char="Ø"/>
            </a:pPr>
            <a:r>
              <a:rPr lang="en-US" sz="1400" dirty="0" smtClean="0"/>
              <a:t> FIELD LENGTH VALIDATAIONS ( PASSING VALUE FIELD LENGTH &gt; DEFINED </a:t>
            </a:r>
          </a:p>
          <a:p>
            <a:r>
              <a:rPr lang="en-US" sz="1400" dirty="0" smtClean="0"/>
              <a:t>    FIELD LENGH)</a:t>
            </a:r>
          </a:p>
          <a:p>
            <a:endParaRPr lang="en-US" sz="1400" dirty="0" smtClean="0"/>
          </a:p>
          <a:p>
            <a:pPr>
              <a:buFont typeface="Wingdings" pitchFamily="2" charset="2"/>
              <a:buChar char="Ø"/>
            </a:pPr>
            <a:r>
              <a:rPr lang="en-US" sz="1400" dirty="0" smtClean="0"/>
              <a:t> NO.OF COLUMNS VALIDATION ( PASSING RECORD WITH MORE NO.OF COLUMN </a:t>
            </a:r>
          </a:p>
          <a:p>
            <a:r>
              <a:rPr lang="en-US" sz="1400" dirty="0" smtClean="0"/>
              <a:t>    VALUES THAN DEFINED COLUMNS ON TABLE)</a:t>
            </a:r>
          </a:p>
          <a:p>
            <a:endParaRPr lang="en-US" sz="1400" dirty="0" smtClean="0"/>
          </a:p>
          <a:p>
            <a:pPr>
              <a:buFont typeface="Wingdings" pitchFamily="2" charset="2"/>
              <a:buChar char="Ø"/>
            </a:pPr>
            <a:r>
              <a:rPr lang="en-US" sz="1400" dirty="0" smtClean="0"/>
              <a:t> DATE FORMATS (ACTUAL DATE :DD/MM/YYYY) DATA PASSED AS YYYY/DD/MM</a:t>
            </a:r>
          </a:p>
          <a:p>
            <a:endParaRPr lang="en-US" sz="1400" dirty="0" smtClean="0"/>
          </a:p>
          <a:p>
            <a:pPr>
              <a:buFont typeface="Wingdings" pitchFamily="2" charset="2"/>
              <a:buChar char="Ø"/>
            </a:pPr>
            <a:r>
              <a:rPr lang="en-US" sz="1400" dirty="0" smtClean="0"/>
              <a:t> SSN WITH SEPERATORS AND DATA PASSED WITH OUT SEPERATORS 123-45- 2389  DATA PASSED AS 123452389)</a:t>
            </a:r>
          </a:p>
          <a:p>
            <a:endParaRPr lang="en-US" sz="1400" dirty="0" smtClean="0"/>
          </a:p>
          <a:p>
            <a:pPr>
              <a:buFont typeface="Wingdings" pitchFamily="2" charset="2"/>
              <a:buChar char="Ø"/>
            </a:pPr>
            <a:r>
              <a:rPr lang="en-US" sz="1400" dirty="0" smtClean="0"/>
              <a:t> PADDING OF DATA</a:t>
            </a:r>
          </a:p>
          <a:p>
            <a:endParaRPr lang="en-US" sz="1400" dirty="0" smtClean="0"/>
          </a:p>
          <a:p>
            <a:pPr>
              <a:buFont typeface="Wingdings" pitchFamily="2" charset="2"/>
              <a:buChar char="Ø"/>
            </a:pPr>
            <a:r>
              <a:rPr lang="en-US" sz="1400" dirty="0" smtClean="0"/>
              <a:t> ORDER OF SEQUENCE FOR COLUMNS</a:t>
            </a:r>
          </a:p>
          <a:p>
            <a:endParaRPr lang="en-US" sz="1400" dirty="0" smtClean="0"/>
          </a:p>
          <a:p>
            <a:pPr>
              <a:buFont typeface="Wingdings" pitchFamily="2" charset="2"/>
              <a:buChar char="Ø"/>
            </a:pPr>
            <a:r>
              <a:rPr lang="en-US" sz="1400" dirty="0" smtClean="0"/>
              <a:t>  JUNK DATA (?,'' and special characters)</a:t>
            </a:r>
          </a:p>
          <a:p>
            <a:pPr>
              <a:buFont typeface="Wingdings" pitchFamily="2" charset="2"/>
              <a:buChar char="Ø"/>
            </a:pPr>
            <a:endParaRPr lang="en-US" sz="1400" dirty="0" smtClean="0"/>
          </a:p>
          <a:p>
            <a:pPr>
              <a:buFont typeface="Wingdings" pitchFamily="2" charset="2"/>
              <a:buChar char="Ø"/>
            </a:pPr>
            <a:r>
              <a:rPr lang="en-US" sz="1400" dirty="0" smtClean="0"/>
              <a:t> DATE FIELD SAYS DOB NOT &gt; CURRENT DATE . BUT WE PASS TOMORROW'S DATE.</a:t>
            </a:r>
            <a:endParaRPr lang="en-US" sz="1400" dirty="0" smtClean="0">
              <a:solidFill>
                <a:schemeClr val="tx1"/>
              </a:solidFill>
            </a:endParaRP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228600" y="1219200"/>
            <a:ext cx="8763000" cy="3616375"/>
          </a:xfrm>
          <a:prstGeom prst="rect">
            <a:avLst/>
          </a:prstGeom>
          <a:noFill/>
          <a:ln w="9525">
            <a:noFill/>
            <a:miter lim="800000"/>
            <a:headEnd/>
            <a:tailEnd/>
          </a:ln>
        </p:spPr>
        <p:txBody>
          <a:bodyPr wrap="square">
            <a:spAutoFit/>
          </a:bodyPr>
          <a:lstStyle/>
          <a:p>
            <a:pPr algn="ctr">
              <a:spcBef>
                <a:spcPct val="50000"/>
              </a:spcBef>
            </a:pPr>
            <a:r>
              <a:rPr lang="en-US" sz="1400" b="1" dirty="0" smtClean="0"/>
              <a:t>CONSTRAINT TESTING</a:t>
            </a:r>
            <a:endParaRPr lang="en-US" sz="1400" b="1" dirty="0" smtClean="0">
              <a:solidFill>
                <a:schemeClr val="tx1"/>
              </a:solidFill>
            </a:endParaRPr>
          </a:p>
          <a:p>
            <a:pPr algn="ctr">
              <a:spcBef>
                <a:spcPct val="50000"/>
              </a:spcBef>
            </a:pPr>
            <a:endParaRPr lang="en-US" sz="1400" b="1" dirty="0" smtClean="0">
              <a:solidFill>
                <a:schemeClr val="tx1"/>
              </a:solidFill>
            </a:endParaRPr>
          </a:p>
          <a:p>
            <a:pPr algn="just"/>
            <a:r>
              <a:rPr lang="en-US" sz="1400" dirty="0" smtClean="0"/>
              <a:t>	</a:t>
            </a:r>
            <a:r>
              <a:rPr lang="en-US" sz="1800" dirty="0" smtClean="0"/>
              <a:t> During constraint testing, the objective is to validate unique constraints, primary keys, foreign keys, indexes, and relationships. The test script should include these validation points. Some ETL processes can be developed to validate constraints during the loading of the warehouse.</a:t>
            </a:r>
          </a:p>
          <a:p>
            <a:endParaRPr lang="en-US" sz="1800" dirty="0" smtClean="0">
              <a:solidFill>
                <a:schemeClr val="tx1"/>
              </a:solidFill>
            </a:endParaRPr>
          </a:p>
          <a:p>
            <a:pPr lvl="1">
              <a:buFont typeface="Wingdings" pitchFamily="2" charset="2"/>
              <a:buChar char="§"/>
            </a:pPr>
            <a:r>
              <a:rPr lang="en-US" sz="1800" dirty="0" smtClean="0">
                <a:sym typeface="Wingdings" pitchFamily="2" charset="2"/>
              </a:rPr>
              <a:t> All table names</a:t>
            </a:r>
          </a:p>
          <a:p>
            <a:pPr lvl="1">
              <a:buFont typeface="Wingdings" pitchFamily="2" charset="2"/>
              <a:buChar char="§"/>
            </a:pPr>
            <a:r>
              <a:rPr lang="en-US" sz="1800" dirty="0" smtClean="0">
                <a:sym typeface="Wingdings" pitchFamily="2" charset="2"/>
              </a:rPr>
              <a:t> Column names for each table.</a:t>
            </a:r>
          </a:p>
          <a:p>
            <a:pPr lvl="1">
              <a:buFont typeface="Wingdings" pitchFamily="2" charset="2"/>
              <a:buChar char="§"/>
            </a:pPr>
            <a:r>
              <a:rPr lang="en-US" sz="1800" dirty="0" smtClean="0">
                <a:sym typeface="Wingdings" pitchFamily="2" charset="2"/>
              </a:rPr>
              <a:t> Column types for each table.</a:t>
            </a:r>
          </a:p>
          <a:p>
            <a:pPr lvl="1">
              <a:buFont typeface="Wingdings" pitchFamily="2" charset="2"/>
              <a:buChar char="§"/>
            </a:pPr>
            <a:r>
              <a:rPr lang="en-US" sz="1800" dirty="0" smtClean="0">
                <a:sym typeface="Wingdings" pitchFamily="2" charset="2"/>
              </a:rPr>
              <a:t> Whether a column allows NULL or not.</a:t>
            </a:r>
          </a:p>
          <a:p>
            <a:pPr lvl="1">
              <a:buFont typeface="Wingdings" pitchFamily="2" charset="2"/>
              <a:buChar char="§"/>
            </a:pPr>
            <a:r>
              <a:rPr lang="en-US" sz="1800" dirty="0" smtClean="0">
                <a:sym typeface="Wingdings" pitchFamily="2" charset="2"/>
              </a:rPr>
              <a:t> Default definitions.</a:t>
            </a:r>
          </a:p>
          <a:p>
            <a:endParaRPr lang="en-US" sz="1400" dirty="0" smtClean="0">
              <a:solidFill>
                <a:schemeClr val="tx1"/>
              </a:solidFill>
            </a:endParaRPr>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381000" y="990600"/>
            <a:ext cx="8458200" cy="4647426"/>
          </a:xfrm>
          <a:prstGeom prst="rect">
            <a:avLst/>
          </a:prstGeom>
          <a:noFill/>
          <a:ln w="9525">
            <a:noFill/>
            <a:miter lim="800000"/>
            <a:headEnd/>
            <a:tailEnd/>
          </a:ln>
        </p:spPr>
        <p:txBody>
          <a:bodyPr wrap="square">
            <a:spAutoFit/>
          </a:bodyPr>
          <a:lstStyle/>
          <a:p>
            <a:pPr algn="ctr">
              <a:spcBef>
                <a:spcPct val="50000"/>
              </a:spcBef>
            </a:pPr>
            <a:r>
              <a:rPr lang="en-US" sz="1600" b="1" dirty="0" smtClean="0"/>
              <a:t>SOURCE TO TARGET COUNT TESTING</a:t>
            </a:r>
            <a:endParaRPr lang="en-US" sz="1600" b="1" dirty="0" smtClean="0">
              <a:solidFill>
                <a:schemeClr val="tx1"/>
              </a:solidFill>
            </a:endParaRPr>
          </a:p>
          <a:p>
            <a:pPr algn="ctr">
              <a:spcBef>
                <a:spcPct val="50000"/>
              </a:spcBef>
            </a:pPr>
            <a:endParaRPr lang="en-US" sz="1600" b="1" dirty="0" smtClean="0">
              <a:solidFill>
                <a:schemeClr val="tx1"/>
              </a:solidFill>
            </a:endParaRPr>
          </a:p>
          <a:p>
            <a:pPr algn="just"/>
            <a:r>
              <a:rPr lang="en-US" sz="1600" dirty="0" smtClean="0"/>
              <a:t>	 The objective of the count test scripts is to determine if the record counts in the source match the record counts in the target. Some ETL processes are capable of capturing record count information such as records read, records written, records in error, etc. If the ETL process used can capture that level of detail and create a list of the counts, allow it to do so. This will save time during the validation process. It is always a good practice to use queries to double check the source to target counts.</a:t>
            </a:r>
          </a:p>
          <a:p>
            <a:pPr algn="just"/>
            <a:endParaRPr lang="en-US" sz="1600" dirty="0" smtClean="0">
              <a:solidFill>
                <a:schemeClr val="tx1"/>
              </a:solidFill>
            </a:endParaRPr>
          </a:p>
          <a:p>
            <a:pPr algn="just"/>
            <a:r>
              <a:rPr lang="en-US" sz="1600" dirty="0" smtClean="0"/>
              <a:t>Example:</a:t>
            </a:r>
            <a:endParaRPr lang="en-US" sz="1600" dirty="0" smtClean="0">
              <a:solidFill>
                <a:schemeClr val="tx1"/>
              </a:solidFill>
            </a:endParaRPr>
          </a:p>
          <a:p>
            <a:pPr marL="342900" indent="-342900">
              <a:buFontTx/>
              <a:buAutoNum type="arabicPeriod"/>
            </a:pPr>
            <a:r>
              <a:rPr lang="en-US" sz="1600" dirty="0" smtClean="0"/>
              <a:t>Record count verification in Source as per the business rule.</a:t>
            </a:r>
          </a:p>
          <a:p>
            <a:pPr marL="342900" indent="-342900"/>
            <a:r>
              <a:rPr lang="en-US" sz="1600" dirty="0" smtClean="0"/>
              <a:t>	SELECT COUNT(*) FROM </a:t>
            </a:r>
          </a:p>
          <a:p>
            <a:pPr marL="342900" indent="-342900"/>
            <a:r>
              <a:rPr lang="en-US" sz="1600" dirty="0" smtClean="0"/>
              <a:t>	(SELECT DEPTNO,AVG(SAL),MAX(SAL),MIN(SAL),SUM(SAL) FROM EMP</a:t>
            </a:r>
          </a:p>
          <a:p>
            <a:pPr marL="342900" indent="-342900"/>
            <a:r>
              <a:rPr lang="en-US" sz="1600" dirty="0" smtClean="0"/>
              <a:t>	GROUP BY DEPTNO)	</a:t>
            </a:r>
          </a:p>
          <a:p>
            <a:pPr marL="342900" indent="-342900"/>
            <a:r>
              <a:rPr lang="en-US" sz="1600" dirty="0" smtClean="0"/>
              <a:t>2. Record count verification in Target</a:t>
            </a:r>
          </a:p>
          <a:p>
            <a:pPr marL="342900" indent="-342900"/>
            <a:r>
              <a:rPr lang="en-US" sz="1600" dirty="0" smtClean="0"/>
              <a:t>	SELECT  COUNT(* ) FROM TRG_AGGR</a:t>
            </a:r>
          </a:p>
          <a:p>
            <a:pPr algn="just"/>
            <a:endParaRPr lang="en-US" sz="1600" dirty="0" smtClean="0">
              <a:solidFill>
                <a:schemeClr val="tx1"/>
              </a:solidFill>
            </a:endParaRP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381000" y="990600"/>
            <a:ext cx="8458200" cy="5586145"/>
          </a:xfrm>
          <a:prstGeom prst="rect">
            <a:avLst/>
          </a:prstGeom>
          <a:noFill/>
          <a:ln w="9525">
            <a:noFill/>
            <a:miter lim="800000"/>
            <a:headEnd/>
            <a:tailEnd/>
          </a:ln>
        </p:spPr>
        <p:txBody>
          <a:bodyPr wrap="square">
            <a:spAutoFit/>
          </a:bodyPr>
          <a:lstStyle/>
          <a:p>
            <a:pPr algn="ctr">
              <a:spcBef>
                <a:spcPct val="50000"/>
              </a:spcBef>
            </a:pPr>
            <a:r>
              <a:rPr lang="en-US" sz="1600" b="1" dirty="0" smtClean="0"/>
              <a:t>SOURCE TO TARGET DATA VALIDATION TESTING</a:t>
            </a:r>
            <a:endParaRPr lang="en-US" sz="1600" b="1" dirty="0" smtClean="0">
              <a:solidFill>
                <a:schemeClr val="tx1"/>
              </a:solidFill>
            </a:endParaRPr>
          </a:p>
          <a:p>
            <a:pPr algn="ctr">
              <a:spcBef>
                <a:spcPct val="50000"/>
              </a:spcBef>
            </a:pPr>
            <a:endParaRPr lang="en-US" sz="1400" b="1" dirty="0" smtClean="0">
              <a:solidFill>
                <a:schemeClr val="tx1"/>
              </a:solidFill>
            </a:endParaRPr>
          </a:p>
          <a:p>
            <a:pPr algn="just"/>
            <a:r>
              <a:rPr lang="en-US" sz="1400" dirty="0" smtClean="0"/>
              <a:t>	 No ETL process is smart enough to perform source to target field-to-field validation. This piece of the testing cycle is the most intensive and requires the most thorough analysis of the data. </a:t>
            </a:r>
          </a:p>
          <a:p>
            <a:pPr algn="just"/>
            <a:endParaRPr lang="en-US" sz="1400" dirty="0" smtClean="0">
              <a:solidFill>
                <a:schemeClr val="tx1"/>
              </a:solidFill>
            </a:endParaRPr>
          </a:p>
          <a:p>
            <a:pPr algn="just"/>
            <a:r>
              <a:rPr lang="en-US" sz="1400" dirty="0" smtClean="0"/>
              <a:t>Example:</a:t>
            </a:r>
            <a:endParaRPr lang="en-US" sz="1400" dirty="0" smtClean="0">
              <a:solidFill>
                <a:schemeClr val="tx1"/>
              </a:solidFill>
            </a:endParaRPr>
          </a:p>
          <a:p>
            <a:pPr marL="342900" indent="-342900"/>
            <a:endParaRPr lang="en-US" sz="1400" dirty="0" smtClean="0"/>
          </a:p>
          <a:p>
            <a:pPr marL="342900" indent="-342900"/>
            <a:r>
              <a:rPr lang="en-US" sz="1400" dirty="0" smtClean="0"/>
              <a:t>Data verification in Source as per the business rule.</a:t>
            </a:r>
          </a:p>
          <a:p>
            <a:pPr marL="342900" indent="-342900"/>
            <a:r>
              <a:rPr lang="en-US" sz="1400" dirty="0" smtClean="0"/>
              <a:t>	SELECT DEPTNO,AVG(SAL),MAX(SAL),MIN(SAL),SUM(SAL) FROM EMP</a:t>
            </a:r>
          </a:p>
          <a:p>
            <a:pPr marL="342900" indent="-342900"/>
            <a:r>
              <a:rPr lang="en-US" sz="1400" dirty="0" smtClean="0"/>
              <a:t>	GROUP BY DEPTNO</a:t>
            </a:r>
          </a:p>
          <a:p>
            <a:pPr marL="342900" indent="-342900"/>
            <a:endParaRPr lang="en-US" sz="1400" dirty="0" smtClean="0"/>
          </a:p>
          <a:p>
            <a:pPr marL="342900" indent="-342900"/>
            <a:endParaRPr lang="en-US" sz="1400" dirty="0" smtClean="0"/>
          </a:p>
          <a:p>
            <a:pPr marL="342900" indent="-342900"/>
            <a:r>
              <a:rPr lang="en-US" sz="1400" dirty="0" smtClean="0"/>
              <a:t>Data verification in Target</a:t>
            </a:r>
          </a:p>
          <a:p>
            <a:pPr marL="342900" indent="-342900"/>
            <a:r>
              <a:rPr lang="en-US" sz="1400" dirty="0" smtClean="0"/>
              <a:t>	SELECT * FROM TRG_AGGR</a:t>
            </a:r>
          </a:p>
          <a:p>
            <a:pPr marL="342900" indent="-342900"/>
            <a:endParaRPr lang="en-US" sz="1400" dirty="0" smtClean="0"/>
          </a:p>
          <a:p>
            <a:pPr marL="342900" indent="-342900"/>
            <a:r>
              <a:rPr lang="en-US" sz="1400" dirty="0" smtClean="0"/>
              <a:t>SELECT * FROM EMP</a:t>
            </a:r>
          </a:p>
          <a:p>
            <a:pPr marL="342900" indent="-342900"/>
            <a:r>
              <a:rPr lang="en-US" sz="1400" dirty="0" smtClean="0"/>
              <a:t>MINUS </a:t>
            </a:r>
          </a:p>
          <a:p>
            <a:pPr marL="342900" indent="-342900"/>
            <a:r>
              <a:rPr lang="en-US" sz="1400" dirty="0" smtClean="0"/>
              <a:t>SELECT * FROM  TRG_EMP;</a:t>
            </a:r>
          </a:p>
          <a:p>
            <a:pPr marL="342900" indent="-342900"/>
            <a:endParaRPr lang="en-US" sz="1400" dirty="0" smtClean="0"/>
          </a:p>
          <a:p>
            <a:pPr marL="342900" indent="-342900"/>
            <a:r>
              <a:rPr lang="en-US" sz="1400" dirty="0" smtClean="0"/>
              <a:t>SELECT COUNT(*) FROM EMP</a:t>
            </a:r>
          </a:p>
          <a:p>
            <a:pPr marL="342900" indent="-342900"/>
            <a:r>
              <a:rPr lang="en-US" sz="1400" dirty="0" smtClean="0"/>
              <a:t>MINUS</a:t>
            </a:r>
          </a:p>
          <a:p>
            <a:pPr marL="342900" indent="-342900"/>
            <a:r>
              <a:rPr lang="en-US" sz="1400" dirty="0" smtClean="0"/>
              <a:t>SELECT COUNT(*) FROM TRG_EMP;</a:t>
            </a:r>
          </a:p>
          <a:p>
            <a:pPr marL="342900" indent="-342900"/>
            <a:endParaRPr lang="en-US" sz="1400" dirty="0" smtClean="0"/>
          </a:p>
          <a:p>
            <a:pPr algn="just"/>
            <a:endParaRPr lang="en-US" sz="1400" dirty="0" smtClean="0">
              <a:solidFill>
                <a:schemeClr val="tx1"/>
              </a:solidFill>
            </a:endParaRP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304800" y="1371600"/>
            <a:ext cx="8458200" cy="4201150"/>
          </a:xfrm>
          <a:prstGeom prst="rect">
            <a:avLst/>
          </a:prstGeom>
          <a:noFill/>
          <a:ln w="9525">
            <a:noFill/>
            <a:miter lim="800000"/>
            <a:headEnd/>
            <a:tailEnd/>
          </a:ln>
        </p:spPr>
        <p:txBody>
          <a:bodyPr wrap="square">
            <a:spAutoFit/>
          </a:bodyPr>
          <a:lstStyle/>
          <a:p>
            <a:pPr algn="ctr">
              <a:spcBef>
                <a:spcPct val="50000"/>
              </a:spcBef>
            </a:pPr>
            <a:r>
              <a:rPr lang="en-US" sz="1600" b="1" dirty="0" smtClean="0"/>
              <a:t>DATA VALIDATION TESTING</a:t>
            </a:r>
            <a:endParaRPr lang="en-US" sz="1600" b="1" dirty="0" smtClean="0">
              <a:solidFill>
                <a:schemeClr val="tx1"/>
              </a:solidFill>
            </a:endParaRPr>
          </a:p>
          <a:p>
            <a:pPr algn="ctr">
              <a:spcBef>
                <a:spcPct val="50000"/>
              </a:spcBef>
            </a:pPr>
            <a:endParaRPr lang="en-US" sz="1400" b="1" dirty="0" smtClean="0">
              <a:solidFill>
                <a:schemeClr val="tx1"/>
              </a:solidFill>
            </a:endParaRPr>
          </a:p>
          <a:p>
            <a:pPr marL="342900" indent="-342900" algn="just">
              <a:buAutoNum type="arabicPeriod"/>
            </a:pPr>
            <a:r>
              <a:rPr lang="en-IN" sz="1800" dirty="0" smtClean="0"/>
              <a:t>Verify that data is transformed correctly according to various business requirements and rules.</a:t>
            </a:r>
          </a:p>
          <a:p>
            <a:pPr marL="342900" indent="-342900" algn="just">
              <a:buAutoNum type="arabicPeriod"/>
            </a:pPr>
            <a:endParaRPr lang="en-IN" sz="1800" dirty="0" smtClean="0"/>
          </a:p>
          <a:p>
            <a:pPr marL="342900" indent="-342900" algn="just"/>
            <a:r>
              <a:rPr lang="en-IN" sz="1800" dirty="0" smtClean="0"/>
              <a:t>2. Make sure that all projected data is loaded into the data warehouse without any data loss and truncation.</a:t>
            </a:r>
          </a:p>
          <a:p>
            <a:pPr marL="342900" indent="-342900" algn="just"/>
            <a:endParaRPr lang="en-IN" sz="1800" dirty="0" smtClean="0"/>
          </a:p>
          <a:p>
            <a:pPr marL="342900" indent="-342900" algn="just"/>
            <a:r>
              <a:rPr lang="en-IN" sz="1800" dirty="0" smtClean="0"/>
              <a:t>3. Make sure that ETL application appropriately rejects, replaces with default values and reports invalid data.</a:t>
            </a:r>
          </a:p>
          <a:p>
            <a:pPr marL="342900" indent="-342900" algn="just"/>
            <a:endParaRPr lang="en-IN" sz="1800" dirty="0" smtClean="0"/>
          </a:p>
          <a:p>
            <a:pPr marL="342900" indent="-342900" algn="just"/>
            <a:r>
              <a:rPr lang="en-IN" sz="1800" dirty="0" smtClean="0"/>
              <a:t>4. Make sure that data is loaded in data warehouse within prescribed and expected time frames to confirm improved performance and scalability.</a:t>
            </a:r>
            <a:endParaRPr lang="en-US" sz="1400" dirty="0" smtClean="0"/>
          </a:p>
          <a:p>
            <a:pPr algn="just"/>
            <a:endParaRPr lang="en-US" sz="1400" dirty="0" smtClean="0">
              <a:solidFill>
                <a:schemeClr val="tx1"/>
              </a:solidFill>
            </a:endParaRP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457200" y="1371600"/>
            <a:ext cx="8458200" cy="4078039"/>
          </a:xfrm>
          <a:prstGeom prst="rect">
            <a:avLst/>
          </a:prstGeom>
          <a:noFill/>
          <a:ln w="9525">
            <a:noFill/>
            <a:miter lim="800000"/>
            <a:headEnd/>
            <a:tailEnd/>
          </a:ln>
        </p:spPr>
        <p:txBody>
          <a:bodyPr wrap="square">
            <a:spAutoFit/>
          </a:bodyPr>
          <a:lstStyle/>
          <a:p>
            <a:pPr algn="ctr">
              <a:spcBef>
                <a:spcPct val="50000"/>
              </a:spcBef>
            </a:pPr>
            <a:r>
              <a:rPr lang="en-US" sz="1600" b="1" dirty="0" smtClean="0"/>
              <a:t>BATCH SEQUENCE &amp; DEPENDENCY TESTING</a:t>
            </a:r>
            <a:endParaRPr lang="en-US" sz="1600" b="1" dirty="0" smtClean="0">
              <a:solidFill>
                <a:schemeClr val="tx1"/>
              </a:solidFill>
            </a:endParaRPr>
          </a:p>
          <a:p>
            <a:pPr algn="ctr">
              <a:spcBef>
                <a:spcPct val="50000"/>
              </a:spcBef>
            </a:pPr>
            <a:endParaRPr lang="en-US" sz="1400" b="1" dirty="0" smtClean="0">
              <a:solidFill>
                <a:schemeClr val="tx1"/>
              </a:solidFill>
            </a:endParaRPr>
          </a:p>
          <a:p>
            <a:pPr algn="just"/>
            <a:r>
              <a:rPr lang="en-US" sz="1400" dirty="0" smtClean="0"/>
              <a:t>	</a:t>
            </a:r>
            <a:r>
              <a:rPr lang="en-US" sz="1800" dirty="0" smtClean="0"/>
              <a:t> ETL’s in DW are essentially a sequence of processes that execute in a particular sequence. Dependencies do exist among various processes and the same is critical to maintain the integrity of the data. Executing the sequences in a wrong order might result in inaccurate data in the warehouse. The testing process must include at least 2 iterations of the end–end execution of the whole batch sequence. Data must be checked for its integrity during this testing. The most common type of errors caused because of incorrect sequence is the referential integrity failures, incorrect end-dating (if applicable) etc, reject</a:t>
            </a:r>
            <a:br>
              <a:rPr lang="en-US" sz="1800" dirty="0" smtClean="0"/>
            </a:br>
            <a:r>
              <a:rPr lang="en-US" sz="1800" dirty="0" smtClean="0"/>
              <a:t>records etc.</a:t>
            </a:r>
            <a:endParaRPr lang="en-IN" sz="1800" dirty="0" smtClean="0"/>
          </a:p>
          <a:p>
            <a:pPr marL="342900" indent="-342900"/>
            <a:endParaRPr lang="en-US" sz="1400" dirty="0" smtClean="0"/>
          </a:p>
          <a:p>
            <a:pPr marL="342900" indent="-342900"/>
            <a:endParaRPr lang="en-US" sz="1400" dirty="0" smtClean="0"/>
          </a:p>
          <a:p>
            <a:pPr algn="just"/>
            <a:endParaRPr lang="en-US" sz="1400" dirty="0" smtClean="0">
              <a:solidFill>
                <a:schemeClr val="tx1"/>
              </a:solidFill>
            </a:endParaRPr>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Theme2">
  <a:themeElements>
    <a:clrScheme name="VL_Corp_0309">
      <a:dk1>
        <a:sysClr val="windowText" lastClr="000000"/>
      </a:dk1>
      <a:lt1>
        <a:sysClr val="window" lastClr="FFFFFF"/>
      </a:lt1>
      <a:dk2>
        <a:srgbClr val="1F497D"/>
      </a:dk2>
      <a:lt2>
        <a:srgbClr val="EEECE1"/>
      </a:lt2>
      <a:accent1>
        <a:srgbClr val="4F81BD"/>
      </a:accent1>
      <a:accent2>
        <a:srgbClr val="B6B6B6"/>
      </a:accent2>
      <a:accent3>
        <a:srgbClr val="FFFFA7"/>
      </a:accent3>
      <a:accent4>
        <a:srgbClr val="86BCCF"/>
      </a:accent4>
      <a:accent5>
        <a:srgbClr val="AC0000"/>
      </a:accent5>
      <a:accent6>
        <a:srgbClr val="85AB5C"/>
      </a:accent6>
      <a:hlink>
        <a:srgbClr val="0000FF"/>
      </a:hlink>
      <a:folHlink>
        <a:srgbClr val="800080"/>
      </a:folHlink>
    </a:clrScheme>
    <a:fontScheme name="3_Dinesh_TEST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321</TotalTime>
  <Words>391</Words>
  <Application>Microsoft Office PowerPoint</Application>
  <PresentationFormat>On-screen Show (4:3)</PresentationFormat>
  <Paragraphs>143</Paragraphs>
  <Slides>17</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Theme2</vt:lpstr>
      <vt:lpstr>Clip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Valuelabs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SubbaRao</cp:lastModifiedBy>
  <cp:revision>79</cp:revision>
  <dcterms:created xsi:type="dcterms:W3CDTF">2013-01-29T06:32:21Z</dcterms:created>
  <dcterms:modified xsi:type="dcterms:W3CDTF">2013-03-17T09:55:39Z</dcterms:modified>
</cp:coreProperties>
</file>