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1" r:id="rId2"/>
    <p:sldId id="396" r:id="rId3"/>
    <p:sldId id="397" r:id="rId4"/>
    <p:sldId id="399" r:id="rId5"/>
    <p:sldId id="398" r:id="rId6"/>
    <p:sldId id="400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10" r:id="rId15"/>
    <p:sldId id="409" r:id="rId16"/>
    <p:sldId id="411" r:id="rId17"/>
    <p:sldId id="412" r:id="rId18"/>
    <p:sldId id="413" r:id="rId19"/>
    <p:sldId id="390" r:id="rId20"/>
    <p:sldId id="371" r:id="rId21"/>
    <p:sldId id="332" r:id="rId22"/>
    <p:sldId id="381" r:id="rId23"/>
    <p:sldId id="375" r:id="rId24"/>
    <p:sldId id="379" r:id="rId25"/>
    <p:sldId id="376" r:id="rId26"/>
    <p:sldId id="380" r:id="rId27"/>
    <p:sldId id="383" r:id="rId28"/>
    <p:sldId id="384" r:id="rId29"/>
    <p:sldId id="385" r:id="rId30"/>
    <p:sldId id="395" r:id="rId31"/>
    <p:sldId id="41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uniformity: one</a:t>
            </a:r>
            <a:r>
              <a:rPr lang="en-US" baseline="0" dirty="0" smtClean="0"/>
              <a:t> each 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connection between application and chunk nodes depends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53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type</a:t>
            </a:r>
            <a:r>
              <a:rPr lang="en-US" baseline="0" dirty="0" smtClean="0"/>
              <a:t> of parallelism is pipelining.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Input and output of M/R program</a:t>
            </a:r>
            <a:r>
              <a:rPr lang="en-US" sz="1200" baseline="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may have different keys.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System applies the map function in parallel to all (input key, value) pairs in the input file.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/>
                <a:cs typeface="Times New Roman"/>
              </a:rPr>
              <a:t>System groups all pairs with the same intermediate key, and passes the bag of values to the REDUCE function 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implementation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6566183" indent="-36125442" defTabSz="913619"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4074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8148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22222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7629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fld id="{9C7E8219-0372-E745-838C-B2A5CD15A8DA}" type="slidenum">
              <a:rPr lang="en-US" sz="1200">
                <a:ea typeface="MS Mincho" charset="0"/>
                <a:cs typeface="MS Mincho" charset="0"/>
              </a:rPr>
              <a:pPr/>
              <a:t>24</a:t>
            </a:fld>
            <a:endParaRPr lang="en-US" sz="1200">
              <a:ea typeface="MS Mincho" charset="0"/>
              <a:cs typeface="MS Mincho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F64025-2467-3940-B767-734713D6726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en-US" dirty="0" smtClean="0">
                <a:cs typeface="+mn-cs"/>
              </a:rPr>
              <a:t>Intuitions for both pipeline and partition:</a:t>
            </a:r>
          </a:p>
          <a:p>
            <a:pPr lvl="1">
              <a:buFontTx/>
              <a:buChar char="-"/>
              <a:defRPr/>
            </a:pPr>
            <a:r>
              <a:rPr lang="en-US" dirty="0" smtClean="0"/>
              <a:t>horizontal </a:t>
            </a:r>
            <a:r>
              <a:rPr lang="en-US" dirty="0" smtClean="0"/>
              <a:t>decomposition (</a:t>
            </a:r>
            <a:r>
              <a:rPr lang="en-US" dirty="0" smtClean="0"/>
              <a:t>to single tuples or small chunks), and processed in sequence or </a:t>
            </a:r>
            <a:r>
              <a:rPr lang="en-US" dirty="0" smtClean="0"/>
              <a:t>concurrently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5AFB77-11BC-9D4D-8B83-6B1E2F23C3B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B80AEF-2F47-004E-BBC3-3E8E444C74E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886200" y="8685576"/>
            <a:ext cx="2971800" cy="45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defRPr/>
            </a:pPr>
            <a:r>
              <a:rPr lang="en-US" sz="1000" i="1">
                <a:cs typeface="+mn-cs"/>
              </a:rPr>
              <a:t>36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8685576"/>
            <a:ext cx="2971800" cy="45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2971800" cy="4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68350"/>
            <a:ext cx="4341812" cy="3257550"/>
          </a:xfrm>
          <a:ln cap="flat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- Shared nothing: Good for DB applications– Data centers, Web servers. Relatively independent tasks (queries).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30FA6B-1DFD-1947-832F-750B45346B7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1A073-030B-DE41-A619-CE9D7C5E0050}" type="slidenum">
              <a:rPr lang="en-US"/>
              <a:pPr/>
              <a:t>14</a:t>
            </a:fld>
            <a:endParaRPr lang="en-US"/>
          </a:p>
        </p:txBody>
      </p:sp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3885681" y="0"/>
            <a:ext cx="2972319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endParaRPr lang="en-US"/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3885681" y="8687425"/>
            <a:ext cx="2972319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8" tIns="0" rIns="19048" bIns="0" anchor="b"/>
          <a:lstStyle/>
          <a:p>
            <a:pPr algn="r" defTabSz="915018" eaLnBrk="0" hangingPunct="0"/>
            <a:r>
              <a:rPr lang="en-US" sz="1000" i="1"/>
              <a:t>14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" y="8687425"/>
            <a:ext cx="2972320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endParaRPr lang="en-US"/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1" y="0"/>
            <a:ext cx="2972320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endParaRPr lang="en-US"/>
          </a:p>
        </p:txBody>
      </p:sp>
      <p:sp>
        <p:nvSpPr>
          <p:cNvPr id="594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8" tIns="46034" rIns="92068" bIns="460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2C6D0-52AE-1144-85DD-0B03B706DB1F}" type="slidenum">
              <a:rPr lang="en-US"/>
              <a:pPr/>
              <a:t>15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Review original Hybrid Hash Join: build R, build S, do (Ri, Si)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704B4-6902-4A41-B3B9-F10C5FA585F0}" type="slidenum">
              <a:rPr lang="en-US"/>
              <a:pPr/>
              <a:t>16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Piecewise not always possible: e.g. Median(), </a:t>
            </a:r>
            <a:r>
              <a:rPr lang="en-US" dirty="0" err="1"/>
              <a:t>MaxN</a:t>
            </a:r>
            <a:r>
              <a:rPr lang="en-US" dirty="0"/>
              <a:t>, </a:t>
            </a:r>
            <a:r>
              <a:rPr lang="en-US" dirty="0" err="1"/>
              <a:t>MinN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EF45B-7A63-5347-83E4-701A55EA37EF}" type="slidenum">
              <a:rPr lang="en-US"/>
              <a:pPr/>
              <a:t>17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insensitive to data skew: only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amount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of data matters for equijoin (can partition right)</a:t>
            </a:r>
          </a:p>
          <a:p>
            <a:r>
              <a:rPr lang="en-US" dirty="0"/>
              <a:t>	if arbitrary predicates would be different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66FC6E-DEB3-074D-8500-72EE9D5EE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</a:t>
            </a:r>
            <a:r>
              <a:rPr lang="en-US" dirty="0" smtClean="0">
                <a:latin typeface="Times New Roman"/>
                <a:cs typeface="Times New Roman"/>
              </a:rPr>
              <a:t>540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Lecture </a:t>
            </a:r>
            <a:r>
              <a:rPr lang="en-US" dirty="0" smtClean="0">
                <a:latin typeface="Times New Roman"/>
                <a:cs typeface="Times New Roman"/>
              </a:rPr>
              <a:t>11: </a:t>
            </a:r>
            <a:r>
              <a:rPr lang="en-US" dirty="0" smtClean="0">
                <a:latin typeface="Times New Roman"/>
                <a:cs typeface="Times New Roman"/>
              </a:rPr>
              <a:t>Parallel DB &amp; Map</a:t>
            </a:r>
            <a:r>
              <a:rPr lang="en-US" dirty="0" smtClean="0">
                <a:latin typeface="Times New Roman"/>
                <a:cs typeface="Times New Roman"/>
              </a:rPr>
              <a:t>/</a:t>
            </a:r>
            <a:r>
              <a:rPr lang="en-US" dirty="0" smtClean="0">
                <a:latin typeface="Times New Roman"/>
                <a:cs typeface="Times New Roman"/>
              </a:rPr>
              <a:t>Reduce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Some slides from Kevin Chang’s 511 slides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Horizontal Data Partitioning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Round robin</a:t>
            </a: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query: no direction. </a:t>
            </a:r>
            <a:endParaRPr lang="en-US" sz="2200" dirty="0">
              <a:latin typeface="Times New Roman"/>
              <a:cs typeface="Times New Roman"/>
            </a:endParaRP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load: uniform distribution.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Hash based on attribute A  </a:t>
            </a: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query: can direct </a:t>
            </a:r>
            <a:r>
              <a:rPr lang="en-US" sz="2200" dirty="0" smtClean="0">
                <a:latin typeface="Times New Roman"/>
                <a:cs typeface="Times New Roman"/>
              </a:rPr>
              <a:t>equality</a:t>
            </a: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load</a:t>
            </a:r>
            <a:r>
              <a:rPr lang="en-US" sz="2200" dirty="0" smtClean="0">
                <a:latin typeface="Times New Roman"/>
                <a:cs typeface="Times New Roman"/>
              </a:rPr>
              <a:t>: somehow randomized.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Range based on attribute A</a:t>
            </a:r>
            <a:endParaRPr lang="en-US" sz="2400" dirty="0">
              <a:latin typeface="Times New Roman"/>
              <a:cs typeface="Times New Roman"/>
            </a:endParaRP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query: range queries, equijoin, group by.</a:t>
            </a: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l</a:t>
            </a:r>
            <a:r>
              <a:rPr lang="en-US" sz="2200" dirty="0" smtClean="0">
                <a:latin typeface="Times New Roman"/>
                <a:cs typeface="Times New Roman"/>
              </a:rPr>
              <a:t>oad: depending on the query’s range 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   of interest</a:t>
            </a:r>
            <a:r>
              <a:rPr lang="en-US" sz="2200" dirty="0" smtClean="0">
                <a:latin typeface="Times New Roman"/>
                <a:cs typeface="Times New Roman"/>
              </a:rPr>
              <a:t>.</a:t>
            </a:r>
          </a:p>
          <a:p>
            <a:pPr marL="514350" indent="-457200"/>
            <a:r>
              <a:rPr lang="en-US" sz="2400" dirty="0" smtClean="0">
                <a:latin typeface="Times New Roman"/>
                <a:cs typeface="Times New Roman"/>
              </a:rPr>
              <a:t>Index:</a:t>
            </a:r>
          </a:p>
          <a:p>
            <a:pPr marL="914400" lvl="1" indent="-457200"/>
            <a:r>
              <a:rPr lang="en-US" sz="2200" dirty="0" smtClean="0">
                <a:latin typeface="Times New Roman"/>
                <a:cs typeface="Times New Roman"/>
              </a:rPr>
              <a:t>c</a:t>
            </a:r>
            <a:r>
              <a:rPr lang="en-US" sz="2200" dirty="0" smtClean="0">
                <a:latin typeface="Times New Roman"/>
                <a:cs typeface="Times New Roman"/>
              </a:rPr>
              <a:t>reated at all sites</a:t>
            </a:r>
          </a:p>
          <a:p>
            <a:pPr marL="914400" lvl="1" indent="-457200"/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dirty="0" smtClean="0">
                <a:latin typeface="Times New Roman"/>
                <a:cs typeface="Times New Roman"/>
              </a:rPr>
              <a:t>rimary index records where a tuple resides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914400" lvl="1" indent="-457200"/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880" y="3761194"/>
            <a:ext cx="1612920" cy="107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63" y="2414874"/>
            <a:ext cx="1628162" cy="100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26" y="1066117"/>
            <a:ext cx="1749474" cy="11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12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Query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execution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Query manager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arse and optimize query, generate operator tree.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Send to site (if a single site query), or dispatcher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Dispatcher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dirty="0" smtClean="0">
                <a:latin typeface="Times New Roman"/>
                <a:cs typeface="Times New Roman"/>
              </a:rPr>
              <a:t>ive query to a scheduler (simple load balancing)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Scheduler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ass pieces to operator processes at sites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Site query processor with query processes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results sent through scheduler to query manager.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Control Messages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3-times as many as operators in query tree</a:t>
            </a: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Scheduler </a:t>
            </a:r>
            <a:r>
              <a:rPr lang="en-US" dirty="0" smtClean="0">
                <a:latin typeface="Times New Roman"/>
                <a:cs typeface="Times New Roman"/>
                <a:sym typeface="Wingdings" charset="0"/>
              </a:rPr>
              <a:t> Processor: initiate</a:t>
            </a: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  <a:sym typeface="Wingdings" charset="0"/>
              </a:rPr>
              <a:t>Processor  Scheduler: ID or port to talk to</a:t>
            </a:r>
          </a:p>
          <a:p>
            <a:pPr lvl="1">
              <a:defRPr/>
            </a:pPr>
            <a:r>
              <a:rPr lang="en-US" dirty="0" smtClean="0">
                <a:latin typeface="Times New Roman"/>
                <a:cs typeface="Times New Roman"/>
                <a:sym typeface="Wingdings" charset="0"/>
              </a:rPr>
              <a:t>e.g., for later data movement</a:t>
            </a: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  <a:sym typeface="Wingdings" charset="0"/>
              </a:rPr>
              <a:t>Operator  Scheduler: Done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39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Selection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Selection(R) =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Union (Selection R1, …, Selection </a:t>
            </a:r>
            <a:r>
              <a:rPr lang="en-US" dirty="0" err="1" smtClean="0">
                <a:latin typeface="Times New Roman"/>
                <a:cs typeface="Times New Roman"/>
              </a:rPr>
              <a:t>Rn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Initiate selection operator at each relevant site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If predicate on partitioning attributes (range or hash)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Send the operator to the </a:t>
            </a:r>
            <a:r>
              <a:rPr lang="en-US" b="1" dirty="0" smtClean="0">
                <a:latin typeface="Times New Roman"/>
                <a:cs typeface="Times New Roman"/>
              </a:rPr>
              <a:t>overlapping sites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Otherwise send to all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4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738-7ED7-C94D-A3A3-3F250E1DF510}" type="slidenum">
              <a:rPr lang="en-US"/>
              <a:pPr/>
              <a:t>14</a:t>
            </a:fld>
            <a:endParaRPr lang="en-US"/>
          </a:p>
        </p:txBody>
      </p:sp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5400"/>
            <a:ext cx="8229600" cy="6985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l"/>
            <a:r>
              <a:rPr lang="en-US" sz="3200" dirty="0">
                <a:solidFill>
                  <a:srgbClr val="000090"/>
                </a:solidFill>
                <a:latin typeface="Times New Roman"/>
                <a:cs typeface="Times New Roman"/>
              </a:rPr>
              <a:t>Hash</a:t>
            </a:r>
            <a:r>
              <a:rPr lang="en-US" sz="32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-</a:t>
            </a:r>
            <a:r>
              <a:rPr lang="en-US" sz="3200" dirty="0">
                <a:solidFill>
                  <a:srgbClr val="000090"/>
                </a:solidFill>
                <a:latin typeface="Times New Roman"/>
                <a:cs typeface="Times New Roman"/>
              </a:rPr>
              <a:t>j</a:t>
            </a:r>
            <a:r>
              <a:rPr lang="en-US" sz="32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oin: centralized</a:t>
            </a:r>
            <a:endParaRPr lang="en-US" sz="32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3505200" cy="2286000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>
                <a:latin typeface="Times New Roman"/>
                <a:cs typeface="Times New Roman"/>
              </a:rPr>
              <a:t>Partition </a:t>
            </a:r>
            <a:r>
              <a:rPr lang="en-US" sz="2400" dirty="0" smtClean="0">
                <a:latin typeface="Times New Roman"/>
                <a:cs typeface="Times New Roman"/>
              </a:rPr>
              <a:t>relations R and S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R tuples </a:t>
            </a:r>
            <a:r>
              <a:rPr lang="en-US" sz="2000" dirty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bucket </a:t>
            </a: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will only match S tuples in </a:t>
            </a:r>
            <a:r>
              <a:rPr lang="en-US" sz="2000" dirty="0" smtClean="0">
                <a:latin typeface="Times New Roman"/>
                <a:cs typeface="Times New Roman"/>
              </a:rPr>
              <a:t>bucket </a:t>
            </a: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0" y="4114800"/>
            <a:ext cx="3276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Read in a partition of </a:t>
            </a:r>
            <a:r>
              <a:rPr lang="en-US" sz="2400" dirty="0" smtClean="0">
                <a:latin typeface="Times New Roman"/>
                <a:cs typeface="Times New Roman"/>
              </a:rPr>
              <a:t>R. </a:t>
            </a:r>
            <a:r>
              <a:rPr lang="en-US" sz="2400" dirty="0">
                <a:latin typeface="Times New Roman"/>
                <a:cs typeface="Times New Roman"/>
              </a:rPr>
              <a:t>Scan matching partition of S, search for matches.</a:t>
            </a: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3505200" y="3429000"/>
            <a:ext cx="5105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3928" name="Group 8"/>
          <p:cNvGrpSpPr>
            <a:grpSpLocks/>
          </p:cNvGrpSpPr>
          <p:nvPr/>
        </p:nvGrpSpPr>
        <p:grpSpPr bwMode="auto">
          <a:xfrm>
            <a:off x="3422650" y="3560763"/>
            <a:ext cx="5494338" cy="3030537"/>
            <a:chOff x="2156" y="2243"/>
            <a:chExt cx="3461" cy="1909"/>
          </a:xfrm>
        </p:grpSpPr>
        <p:sp>
          <p:nvSpPr>
            <p:cNvPr id="593929" name="Rectangle 9"/>
            <p:cNvSpPr>
              <a:spLocks noChangeArrowheads="1"/>
            </p:cNvSpPr>
            <p:nvPr/>
          </p:nvSpPr>
          <p:spPr bwMode="auto">
            <a:xfrm>
              <a:off x="2172" y="2243"/>
              <a:ext cx="7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Partitions</a:t>
              </a:r>
            </a:p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of R &amp; S</a:t>
              </a:r>
            </a:p>
          </p:txBody>
        </p:sp>
        <p:sp>
          <p:nvSpPr>
            <p:cNvPr id="593930" name="Rectangle 10"/>
            <p:cNvSpPr>
              <a:spLocks noChangeArrowheads="1"/>
            </p:cNvSpPr>
            <p:nvPr/>
          </p:nvSpPr>
          <p:spPr bwMode="auto">
            <a:xfrm>
              <a:off x="3266" y="3607"/>
              <a:ext cx="68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>
                  <a:solidFill>
                    <a:srgbClr val="000000"/>
                  </a:solidFill>
                </a:rPr>
                <a:t>Input buffer</a:t>
              </a:r>
            </a:p>
            <a:p>
              <a:pPr algn="ctr" eaLnBrk="0" hangingPunct="0"/>
              <a:r>
                <a:rPr lang="en-US" sz="1400" b="1" dirty="0" smtClean="0">
                  <a:solidFill>
                    <a:srgbClr val="000000"/>
                  </a:solidFill>
                </a:rPr>
                <a:t>For Si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93931" name="Rectangle 11"/>
            <p:cNvSpPr>
              <a:spLocks noChangeArrowheads="1"/>
            </p:cNvSpPr>
            <p:nvPr/>
          </p:nvSpPr>
          <p:spPr bwMode="auto">
            <a:xfrm>
              <a:off x="3487" y="2525"/>
              <a:ext cx="101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b="1" dirty="0" smtClean="0">
                  <a:solidFill>
                    <a:srgbClr val="000000"/>
                  </a:solidFill>
                </a:rPr>
                <a:t>Blocks of bucket</a:t>
              </a:r>
              <a:endParaRPr lang="en-US" sz="1600" b="1" dirty="0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en-US" sz="1600" b="1" dirty="0" err="1" smtClean="0">
                  <a:solidFill>
                    <a:srgbClr val="000000"/>
                  </a:solidFill>
                </a:rPr>
                <a:t>Ri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</a:rPr>
                <a:t>( &lt; M-1 pages)</a:t>
              </a:r>
            </a:p>
          </p:txBody>
        </p:sp>
        <p:sp>
          <p:nvSpPr>
            <p:cNvPr id="593933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34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35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36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37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38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39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45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46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47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48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49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50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3951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593952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53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54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55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56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57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3958" name="Rectangle 38"/>
            <p:cNvSpPr>
              <a:spLocks noChangeArrowheads="1"/>
            </p:cNvSpPr>
            <p:nvPr/>
          </p:nvSpPr>
          <p:spPr bwMode="auto">
            <a:xfrm>
              <a:off x="3198" y="3885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 dirty="0" smtClean="0">
                  <a:solidFill>
                    <a:srgbClr val="000000"/>
                  </a:solidFill>
                </a:rPr>
                <a:t>M </a:t>
              </a:r>
              <a:r>
                <a:rPr lang="en-US" sz="1800" b="1" dirty="0">
                  <a:solidFill>
                    <a:srgbClr val="000000"/>
                  </a:solidFill>
                </a:rPr>
                <a:t>main memory buffers</a:t>
              </a:r>
            </a:p>
          </p:txBody>
        </p:sp>
        <p:sp>
          <p:nvSpPr>
            <p:cNvPr id="593959" name="Rectangle 39"/>
            <p:cNvSpPr>
              <a:spLocks noChangeArrowheads="1"/>
            </p:cNvSpPr>
            <p:nvPr/>
          </p:nvSpPr>
          <p:spPr bwMode="auto">
            <a:xfrm>
              <a:off x="2322" y="3921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593960" name="Rectangle 40"/>
            <p:cNvSpPr>
              <a:spLocks noChangeArrowheads="1"/>
            </p:cNvSpPr>
            <p:nvPr/>
          </p:nvSpPr>
          <p:spPr bwMode="auto">
            <a:xfrm>
              <a:off x="4130" y="3549"/>
              <a:ext cx="4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Output 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 buffer</a:t>
              </a:r>
            </a:p>
          </p:txBody>
        </p:sp>
        <p:sp>
          <p:nvSpPr>
            <p:cNvPr id="593961" name="Rectangle 41"/>
            <p:cNvSpPr>
              <a:spLocks noChangeArrowheads="1"/>
            </p:cNvSpPr>
            <p:nvPr/>
          </p:nvSpPr>
          <p:spPr bwMode="auto">
            <a:xfrm>
              <a:off x="5001" y="3885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593962" name="Rectangle 42"/>
            <p:cNvSpPr>
              <a:spLocks noChangeArrowheads="1"/>
            </p:cNvSpPr>
            <p:nvPr/>
          </p:nvSpPr>
          <p:spPr bwMode="auto">
            <a:xfrm>
              <a:off x="4809" y="2355"/>
              <a:ext cx="8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Join Result</a:t>
              </a:r>
            </a:p>
          </p:txBody>
        </p:sp>
        <p:grpSp>
          <p:nvGrpSpPr>
            <p:cNvPr id="593967" name="Group 47"/>
            <p:cNvGrpSpPr>
              <a:grpSpLocks/>
            </p:cNvGrpSpPr>
            <p:nvPr/>
          </p:nvGrpSpPr>
          <p:grpSpPr bwMode="auto">
            <a:xfrm>
              <a:off x="2156" y="2644"/>
              <a:ext cx="676" cy="1277"/>
              <a:chOff x="2156" y="2644"/>
              <a:chExt cx="676" cy="1277"/>
            </a:xfrm>
          </p:grpSpPr>
          <p:sp>
            <p:nvSpPr>
              <p:cNvPr id="593968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9" name="Line 49"/>
              <p:cNvSpPr>
                <a:spLocks noChangeShapeType="1"/>
              </p:cNvSpPr>
              <p:nvPr/>
            </p:nvSpPr>
            <p:spPr bwMode="auto">
              <a:xfrm>
                <a:off x="2161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0" name="Line 50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1" name="Arc 51"/>
              <p:cNvSpPr>
                <a:spLocks/>
              </p:cNvSpPr>
              <p:nvPr/>
            </p:nvSpPr>
            <p:spPr bwMode="auto">
              <a:xfrm>
                <a:off x="2156" y="3843"/>
                <a:ext cx="671" cy="78"/>
              </a:xfrm>
              <a:custGeom>
                <a:avLst/>
                <a:gdLst>
                  <a:gd name="G0" fmla="+- 21600 0 0"/>
                  <a:gd name="G1" fmla="+- 571 0 0"/>
                  <a:gd name="G2" fmla="+- 21600 0 0"/>
                  <a:gd name="T0" fmla="*/ 43192 w 43200"/>
                  <a:gd name="T1" fmla="*/ 0 h 22171"/>
                  <a:gd name="T2" fmla="*/ 0 w 43200"/>
                  <a:gd name="T3" fmla="*/ 571 h 22171"/>
                  <a:gd name="T4" fmla="*/ 21600 w 43200"/>
                  <a:gd name="T5" fmla="*/ 571 h 22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71" fill="none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</a:path>
                  <a:path w="43200" h="22171" stroke="0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  <a:lnTo>
                      <a:pt x="21600" y="57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72" name="Group 52"/>
            <p:cNvGrpSpPr>
              <a:grpSpLocks/>
            </p:cNvGrpSpPr>
            <p:nvPr/>
          </p:nvGrpSpPr>
          <p:grpSpPr bwMode="auto">
            <a:xfrm>
              <a:off x="4940" y="2692"/>
              <a:ext cx="532" cy="1182"/>
              <a:chOff x="4940" y="2692"/>
              <a:chExt cx="532" cy="1182"/>
            </a:xfrm>
          </p:grpSpPr>
          <p:sp>
            <p:nvSpPr>
              <p:cNvPr id="593973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Line 54"/>
              <p:cNvSpPr>
                <a:spLocks noChangeShapeType="1"/>
              </p:cNvSpPr>
              <p:nvPr/>
            </p:nvSpPr>
            <p:spPr bwMode="auto">
              <a:xfrm>
                <a:off x="4944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5" name="Line 55"/>
              <p:cNvSpPr>
                <a:spLocks noChangeShapeType="1"/>
              </p:cNvSpPr>
              <p:nvPr/>
            </p:nvSpPr>
            <p:spPr bwMode="auto">
              <a:xfrm>
                <a:off x="5472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6" name="Arc 56"/>
              <p:cNvSpPr>
                <a:spLocks/>
              </p:cNvSpPr>
              <p:nvPr/>
            </p:nvSpPr>
            <p:spPr bwMode="auto">
              <a:xfrm>
                <a:off x="4940" y="3801"/>
                <a:ext cx="528" cy="73"/>
              </a:xfrm>
              <a:custGeom>
                <a:avLst/>
                <a:gdLst>
                  <a:gd name="G0" fmla="+- 21600 0 0"/>
                  <a:gd name="G1" fmla="+- 615 0 0"/>
                  <a:gd name="G2" fmla="+- 21600 0 0"/>
                  <a:gd name="T0" fmla="*/ 43191 w 43200"/>
                  <a:gd name="T1" fmla="*/ 0 h 22215"/>
                  <a:gd name="T2" fmla="*/ 2 w 43200"/>
                  <a:gd name="T3" fmla="*/ 309 h 22215"/>
                  <a:gd name="T4" fmla="*/ 21600 w 43200"/>
                  <a:gd name="T5" fmla="*/ 615 h 2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15" fill="none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</a:path>
                  <a:path w="43200" h="22215" stroke="0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  <a:lnTo>
                      <a:pt x="21600" y="61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7" name="Line 57"/>
            <p:cNvSpPr>
              <a:spLocks noChangeShapeType="1"/>
            </p:cNvSpPr>
            <p:nvPr/>
          </p:nvSpPr>
          <p:spPr bwMode="auto">
            <a:xfrm>
              <a:off x="2832" y="3168"/>
              <a:ext cx="5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>
              <a:off x="2832" y="3504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9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80" name="Line 60"/>
            <p:cNvSpPr>
              <a:spLocks noChangeShapeType="1"/>
            </p:cNvSpPr>
            <p:nvPr/>
          </p:nvSpPr>
          <p:spPr bwMode="auto">
            <a:xfrm>
              <a:off x="4416" y="3504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3981" name="Group 61"/>
          <p:cNvGrpSpPr>
            <a:grpSpLocks/>
          </p:cNvGrpSpPr>
          <p:nvPr/>
        </p:nvGrpSpPr>
        <p:grpSpPr bwMode="auto">
          <a:xfrm>
            <a:off x="3590170" y="328613"/>
            <a:ext cx="5661025" cy="2971800"/>
            <a:chOff x="2204" y="207"/>
            <a:chExt cx="3566" cy="1872"/>
          </a:xfrm>
        </p:grpSpPr>
        <p:sp>
          <p:nvSpPr>
            <p:cNvPr id="593982" name="Rectangle 62"/>
            <p:cNvSpPr>
              <a:spLocks noChangeArrowheads="1"/>
            </p:cNvSpPr>
            <p:nvPr/>
          </p:nvSpPr>
          <p:spPr bwMode="auto">
            <a:xfrm>
              <a:off x="2936" y="1833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 dirty="0" smtClean="0">
                  <a:solidFill>
                    <a:srgbClr val="000000"/>
                  </a:solidFill>
                </a:rPr>
                <a:t>M </a:t>
              </a:r>
              <a:r>
                <a:rPr lang="en-US" sz="1800" b="1" dirty="0">
                  <a:solidFill>
                    <a:srgbClr val="000000"/>
                  </a:solidFill>
                </a:rPr>
                <a:t>main memory buffers</a:t>
              </a:r>
            </a:p>
          </p:txBody>
        </p:sp>
        <p:sp>
          <p:nvSpPr>
            <p:cNvPr id="593983" name="Rectangle 63"/>
            <p:cNvSpPr>
              <a:spLocks noChangeArrowheads="1"/>
            </p:cNvSpPr>
            <p:nvPr/>
          </p:nvSpPr>
          <p:spPr bwMode="auto">
            <a:xfrm>
              <a:off x="4910" y="1847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593984" name="Rectangle 64"/>
            <p:cNvSpPr>
              <a:spLocks noChangeArrowheads="1"/>
            </p:cNvSpPr>
            <p:nvPr/>
          </p:nvSpPr>
          <p:spPr bwMode="auto">
            <a:xfrm>
              <a:off x="2317" y="1848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593985" name="Rectangle 65"/>
            <p:cNvSpPr>
              <a:spLocks noChangeArrowheads="1"/>
            </p:cNvSpPr>
            <p:nvPr/>
          </p:nvSpPr>
          <p:spPr bwMode="auto">
            <a:xfrm>
              <a:off x="2420" y="207"/>
              <a:ext cx="199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 dirty="0" smtClean="0">
                  <a:solidFill>
                    <a:srgbClr val="000000"/>
                  </a:solidFill>
                </a:rPr>
                <a:t> </a:t>
              </a:r>
              <a:endParaRPr lang="en-US" sz="1800" b="1" dirty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sz="1800" b="1" dirty="0" smtClean="0">
                  <a:solidFill>
                    <a:srgbClr val="000000"/>
                  </a:solidFill>
                </a:rPr>
                <a:t>R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93986" name="Rectangle 66"/>
            <p:cNvSpPr>
              <a:spLocks noChangeArrowheads="1"/>
            </p:cNvSpPr>
            <p:nvPr/>
          </p:nvSpPr>
          <p:spPr bwMode="auto">
            <a:xfrm>
              <a:off x="3916" y="398"/>
              <a:ext cx="5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593987" name="Freeform 67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88" name="Freeform 68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89" name="Freeform 69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90" name="Freeform 70"/>
            <p:cNvSpPr>
              <a:spLocks/>
            </p:cNvSpPr>
            <p:nvPr/>
          </p:nvSpPr>
          <p:spPr bwMode="auto">
            <a:xfrm>
              <a:off x="3054" y="1215"/>
              <a:ext cx="164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3991" name="Group 71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593992" name="Freeform 72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93" name="Freeform 73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994" name="Freeform 74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3995" name="Freeform 75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96" name="Freeform 76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97" name="Freeform 77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98" name="Freeform 78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99" name="Freeform 79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00" name="Freeform 80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01" name="Rectangle 81"/>
            <p:cNvSpPr>
              <a:spLocks noChangeArrowheads="1"/>
            </p:cNvSpPr>
            <p:nvPr/>
          </p:nvSpPr>
          <p:spPr bwMode="auto">
            <a:xfrm>
              <a:off x="4150" y="91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94002" name="Freeform 82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03" name="Freeform 83"/>
            <p:cNvSpPr>
              <a:spLocks/>
            </p:cNvSpPr>
            <p:nvPr/>
          </p:nvSpPr>
          <p:spPr bwMode="auto">
            <a:xfrm>
              <a:off x="4128" y="1584"/>
              <a:ext cx="194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04" name="Rectangle 84"/>
            <p:cNvSpPr>
              <a:spLocks noChangeArrowheads="1"/>
            </p:cNvSpPr>
            <p:nvPr/>
          </p:nvSpPr>
          <p:spPr bwMode="auto">
            <a:xfrm>
              <a:off x="2907" y="954"/>
              <a:ext cx="4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INPUT</a:t>
              </a:r>
            </a:p>
          </p:txBody>
        </p:sp>
        <p:sp useBgFill="1">
          <p:nvSpPr>
            <p:cNvPr id="594005" name="Rectangle 85"/>
            <p:cNvSpPr>
              <a:spLocks noChangeArrowheads="1"/>
            </p:cNvSpPr>
            <p:nvPr/>
          </p:nvSpPr>
          <p:spPr bwMode="auto">
            <a:xfrm>
              <a:off x="4150" y="565"/>
              <a:ext cx="172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94006" name="Rectangle 86"/>
            <p:cNvSpPr>
              <a:spLocks noChangeArrowheads="1"/>
            </p:cNvSpPr>
            <p:nvPr/>
          </p:nvSpPr>
          <p:spPr bwMode="auto">
            <a:xfrm>
              <a:off x="3271" y="1109"/>
              <a:ext cx="509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400" b="1" dirty="0" smtClean="0">
                  <a:solidFill>
                    <a:srgbClr val="000000"/>
                  </a:solidFill>
                </a:rPr>
                <a:t>hash</a:t>
              </a:r>
              <a:endParaRPr lang="en-US" sz="1400" b="1" dirty="0">
                <a:solidFill>
                  <a:srgbClr val="000000"/>
                </a:solidFill>
              </a:endParaRP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</a:rPr>
                <a:t>function</a:t>
              </a:r>
              <a:endParaRPr lang="en-US" sz="1400" b="1" dirty="0">
                <a:solidFill>
                  <a:srgbClr val="000000"/>
                </a:solidFill>
              </a:endParaRPr>
            </a:p>
            <a:p>
              <a:pPr algn="ctr" eaLnBrk="0" hangingPunct="0"/>
              <a:endParaRPr 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94007" name="Rectangle 87"/>
            <p:cNvSpPr>
              <a:spLocks noChangeArrowheads="1"/>
            </p:cNvSpPr>
            <p:nvPr/>
          </p:nvSpPr>
          <p:spPr bwMode="auto">
            <a:xfrm>
              <a:off x="4090" y="1405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M-1</a:t>
              </a:r>
            </a:p>
          </p:txBody>
        </p:sp>
        <p:sp>
          <p:nvSpPr>
            <p:cNvPr id="594008" name="Rectangle 88"/>
            <p:cNvSpPr>
              <a:spLocks noChangeArrowheads="1"/>
            </p:cNvSpPr>
            <p:nvPr/>
          </p:nvSpPr>
          <p:spPr bwMode="auto">
            <a:xfrm>
              <a:off x="4697" y="391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rgbClr val="000000"/>
                  </a:solidFill>
                </a:rPr>
                <a:t>Partitions</a:t>
              </a:r>
            </a:p>
          </p:txBody>
        </p:sp>
        <p:sp>
          <p:nvSpPr>
            <p:cNvPr id="594009" name="Rectangle 89"/>
            <p:cNvSpPr>
              <a:spLocks noChangeArrowheads="1"/>
            </p:cNvSpPr>
            <p:nvPr/>
          </p:nvSpPr>
          <p:spPr bwMode="auto">
            <a:xfrm>
              <a:off x="5424" y="77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94010" name="Rectangle 90"/>
            <p:cNvSpPr>
              <a:spLocks noChangeArrowheads="1"/>
            </p:cNvSpPr>
            <p:nvPr/>
          </p:nvSpPr>
          <p:spPr bwMode="auto">
            <a:xfrm>
              <a:off x="5418" y="104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94011" name="Rectangle 91"/>
            <p:cNvSpPr>
              <a:spLocks noChangeArrowheads="1"/>
            </p:cNvSpPr>
            <p:nvPr/>
          </p:nvSpPr>
          <p:spPr bwMode="auto">
            <a:xfrm>
              <a:off x="5398" y="1542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M-1</a:t>
              </a:r>
            </a:p>
          </p:txBody>
        </p:sp>
        <p:grpSp>
          <p:nvGrpSpPr>
            <p:cNvPr id="594012" name="Group 92"/>
            <p:cNvGrpSpPr>
              <a:grpSpLocks/>
            </p:cNvGrpSpPr>
            <p:nvPr/>
          </p:nvGrpSpPr>
          <p:grpSpPr bwMode="auto">
            <a:xfrm>
              <a:off x="2204" y="628"/>
              <a:ext cx="580" cy="1230"/>
              <a:chOff x="2204" y="628"/>
              <a:chExt cx="580" cy="1230"/>
            </a:xfrm>
          </p:grpSpPr>
          <p:sp>
            <p:nvSpPr>
              <p:cNvPr id="594013" name="Oval 93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14" name="Line 94"/>
              <p:cNvSpPr>
                <a:spLocks noChangeShapeType="1"/>
              </p:cNvSpPr>
              <p:nvPr/>
            </p:nvSpPr>
            <p:spPr bwMode="auto">
              <a:xfrm>
                <a:off x="2209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15" name="Line 95"/>
              <p:cNvSpPr>
                <a:spLocks noChangeShapeType="1"/>
              </p:cNvSpPr>
              <p:nvPr/>
            </p:nvSpPr>
            <p:spPr bwMode="auto">
              <a:xfrm>
                <a:off x="2784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16" name="Arc 96"/>
              <p:cNvSpPr>
                <a:spLocks/>
              </p:cNvSpPr>
              <p:nvPr/>
            </p:nvSpPr>
            <p:spPr bwMode="auto">
              <a:xfrm>
                <a:off x="2204" y="1782"/>
                <a:ext cx="575" cy="76"/>
              </a:xfrm>
              <a:custGeom>
                <a:avLst/>
                <a:gdLst>
                  <a:gd name="G0" fmla="+- 21600 0 0"/>
                  <a:gd name="G1" fmla="+- 591 0 0"/>
                  <a:gd name="G2" fmla="+- 21600 0 0"/>
                  <a:gd name="T0" fmla="*/ 43192 w 43200"/>
                  <a:gd name="T1" fmla="*/ 0 h 22191"/>
                  <a:gd name="T2" fmla="*/ 2 w 43200"/>
                  <a:gd name="T3" fmla="*/ 298 h 22191"/>
                  <a:gd name="T4" fmla="*/ 21600 w 43200"/>
                  <a:gd name="T5" fmla="*/ 591 h 22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91" fill="none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</a:path>
                  <a:path w="43200" h="22191" stroke="0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  <a:lnTo>
                      <a:pt x="21600" y="59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17" name="Rectangle 97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8" name="Rectangle 98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9" name="Rectangle 99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0" name="Rectangle 100"/>
            <p:cNvSpPr>
              <a:spLocks noChangeArrowheads="1"/>
            </p:cNvSpPr>
            <p:nvPr/>
          </p:nvSpPr>
          <p:spPr bwMode="auto">
            <a:xfrm>
              <a:off x="2292" y="1182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Book Antiqua" charset="0"/>
                </a:rPr>
                <a:t>. . .</a:t>
              </a:r>
            </a:p>
          </p:txBody>
        </p:sp>
        <p:grpSp>
          <p:nvGrpSpPr>
            <p:cNvPr id="594021" name="Group 101"/>
            <p:cNvGrpSpPr>
              <a:grpSpLocks/>
            </p:cNvGrpSpPr>
            <p:nvPr/>
          </p:nvGrpSpPr>
          <p:grpSpPr bwMode="auto">
            <a:xfrm>
              <a:off x="4748" y="636"/>
              <a:ext cx="676" cy="1236"/>
              <a:chOff x="4748" y="636"/>
              <a:chExt cx="676" cy="1236"/>
            </a:xfrm>
          </p:grpSpPr>
          <p:sp>
            <p:nvSpPr>
              <p:cNvPr id="594022" name="Oval 102"/>
              <p:cNvSpPr>
                <a:spLocks noChangeArrowheads="1"/>
              </p:cNvSpPr>
              <p:nvPr/>
            </p:nvSpPr>
            <p:spPr bwMode="auto">
              <a:xfrm>
                <a:off x="4757" y="636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23" name="Line 103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24" name="Line 104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25" name="Arc 105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G0" fmla="+- 21600 0 0"/>
                  <a:gd name="G1" fmla="+- 586 0 0"/>
                  <a:gd name="G2" fmla="+- 21600 0 0"/>
                  <a:gd name="T0" fmla="*/ 43192 w 43200"/>
                  <a:gd name="T1" fmla="*/ 0 h 22186"/>
                  <a:gd name="T2" fmla="*/ 0 w 43200"/>
                  <a:gd name="T3" fmla="*/ 586 h 22186"/>
                  <a:gd name="T4" fmla="*/ 21600 w 43200"/>
                  <a:gd name="T5" fmla="*/ 586 h 2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  <a:lnTo>
                      <a:pt x="21600" y="58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26" name="Line 106"/>
            <p:cNvSpPr>
              <a:spLocks noChangeShapeType="1"/>
            </p:cNvSpPr>
            <p:nvPr/>
          </p:nvSpPr>
          <p:spPr bwMode="auto">
            <a:xfrm>
              <a:off x="2784" y="1296"/>
              <a:ext cx="2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7" name="Line 107"/>
            <p:cNvSpPr>
              <a:spLocks noChangeShapeType="1"/>
            </p:cNvSpPr>
            <p:nvPr/>
          </p:nvSpPr>
          <p:spPr bwMode="auto">
            <a:xfrm flipV="1">
              <a:off x="3792" y="912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8" name="Line 108"/>
            <p:cNvSpPr>
              <a:spLocks noChangeShapeType="1"/>
            </p:cNvSpPr>
            <p:nvPr/>
          </p:nvSpPr>
          <p:spPr bwMode="auto">
            <a:xfrm flipV="1">
              <a:off x="3792" y="1200"/>
              <a:ext cx="336" cy="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9" name="Line 109"/>
            <p:cNvSpPr>
              <a:spLocks noChangeShapeType="1"/>
            </p:cNvSpPr>
            <p:nvPr/>
          </p:nvSpPr>
          <p:spPr bwMode="auto">
            <a:xfrm>
              <a:off x="3792" y="1296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0" name="Line 110"/>
            <p:cNvSpPr>
              <a:spLocks noChangeShapeType="1"/>
            </p:cNvSpPr>
            <p:nvPr/>
          </p:nvSpPr>
          <p:spPr bwMode="auto">
            <a:xfrm>
              <a:off x="4416" y="864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1" name="Line 111"/>
            <p:cNvSpPr>
              <a:spLocks noChangeShapeType="1"/>
            </p:cNvSpPr>
            <p:nvPr/>
          </p:nvSpPr>
          <p:spPr bwMode="auto">
            <a:xfrm>
              <a:off x="4416" y="1152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2" name="Line 112"/>
            <p:cNvSpPr>
              <a:spLocks noChangeShapeType="1"/>
            </p:cNvSpPr>
            <p:nvPr/>
          </p:nvSpPr>
          <p:spPr bwMode="auto">
            <a:xfrm>
              <a:off x="4416" y="1680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3" name="Freeform 113"/>
            <p:cNvSpPr>
              <a:spLocks/>
            </p:cNvSpPr>
            <p:nvPr/>
          </p:nvSpPr>
          <p:spPr bwMode="auto">
            <a:xfrm>
              <a:off x="4128" y="1043"/>
              <a:ext cx="194" cy="194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4" name="Freeform 114"/>
            <p:cNvSpPr>
              <a:spLocks/>
            </p:cNvSpPr>
            <p:nvPr/>
          </p:nvSpPr>
          <p:spPr bwMode="auto">
            <a:xfrm>
              <a:off x="4128" y="713"/>
              <a:ext cx="194" cy="188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35" name="Rectangle 115"/>
          <p:cNvSpPr>
            <a:spLocks noChangeArrowheads="1"/>
          </p:cNvSpPr>
          <p:nvPr/>
        </p:nvSpPr>
        <p:spPr bwMode="auto">
          <a:xfrm>
            <a:off x="0" y="4038600"/>
            <a:ext cx="3276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22"/>
          <p:cNvSpPr>
            <a:spLocks/>
          </p:cNvSpPr>
          <p:nvPr/>
        </p:nvSpPr>
        <p:spPr bwMode="auto">
          <a:xfrm>
            <a:off x="3529168" y="5819519"/>
            <a:ext cx="228600" cy="247650"/>
          </a:xfrm>
          <a:custGeom>
            <a:avLst/>
            <a:gdLst>
              <a:gd name="T0" fmla="*/ 0 w 144"/>
              <a:gd name="T1" fmla="*/ 155 h 156"/>
              <a:gd name="T2" fmla="*/ 0 w 144"/>
              <a:gd name="T3" fmla="*/ 0 h 156"/>
              <a:gd name="T4" fmla="*/ 143 w 144"/>
              <a:gd name="T5" fmla="*/ 0 h 156"/>
              <a:gd name="T6" fmla="*/ 143 w 144"/>
              <a:gd name="T7" fmla="*/ 155 h 156"/>
              <a:gd name="T8" fmla="*/ 0 w 144"/>
              <a:gd name="T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3"/>
          <p:cNvSpPr>
            <a:spLocks/>
          </p:cNvSpPr>
          <p:nvPr/>
        </p:nvSpPr>
        <p:spPr bwMode="auto">
          <a:xfrm>
            <a:off x="3789363" y="5829044"/>
            <a:ext cx="230188" cy="247650"/>
          </a:xfrm>
          <a:custGeom>
            <a:avLst/>
            <a:gdLst>
              <a:gd name="T0" fmla="*/ 0 w 145"/>
              <a:gd name="T1" fmla="*/ 155 h 156"/>
              <a:gd name="T2" fmla="*/ 0 w 145"/>
              <a:gd name="T3" fmla="*/ 0 h 156"/>
              <a:gd name="T4" fmla="*/ 144 w 145"/>
              <a:gd name="T5" fmla="*/ 0 h 156"/>
              <a:gd name="T6" fmla="*/ 144 w 145"/>
              <a:gd name="T7" fmla="*/ 155 h 156"/>
              <a:gd name="T8" fmla="*/ 0 w 145"/>
              <a:gd name="T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22"/>
          <p:cNvSpPr>
            <a:spLocks/>
          </p:cNvSpPr>
          <p:nvPr/>
        </p:nvSpPr>
        <p:spPr bwMode="auto">
          <a:xfrm>
            <a:off x="5571215" y="5464888"/>
            <a:ext cx="228600" cy="247650"/>
          </a:xfrm>
          <a:custGeom>
            <a:avLst/>
            <a:gdLst>
              <a:gd name="T0" fmla="*/ 0 w 144"/>
              <a:gd name="T1" fmla="*/ 155 h 156"/>
              <a:gd name="T2" fmla="*/ 0 w 144"/>
              <a:gd name="T3" fmla="*/ 0 h 156"/>
              <a:gd name="T4" fmla="*/ 143 w 144"/>
              <a:gd name="T5" fmla="*/ 0 h 156"/>
              <a:gd name="T6" fmla="*/ 143 w 144"/>
              <a:gd name="T7" fmla="*/ 155 h 156"/>
              <a:gd name="T8" fmla="*/ 0 w 144"/>
              <a:gd name="T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156">
                <a:moveTo>
                  <a:pt x="0" y="155"/>
                </a:moveTo>
                <a:lnTo>
                  <a:pt x="0" y="0"/>
                </a:lnTo>
                <a:lnTo>
                  <a:pt x="143" y="0"/>
                </a:lnTo>
                <a:lnTo>
                  <a:pt x="143" y="155"/>
                </a:lnTo>
                <a:lnTo>
                  <a:pt x="0" y="155"/>
                </a:lnTo>
              </a:path>
            </a:pathLst>
          </a:custGeom>
          <a:solidFill>
            <a:srgbClr val="C0FEF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Freeform 16"/>
          <p:cNvSpPr>
            <a:spLocks/>
          </p:cNvSpPr>
          <p:nvPr/>
        </p:nvSpPr>
        <p:spPr bwMode="auto">
          <a:xfrm>
            <a:off x="5457431" y="4702175"/>
            <a:ext cx="230188" cy="247650"/>
          </a:xfrm>
          <a:custGeom>
            <a:avLst/>
            <a:gdLst>
              <a:gd name="T0" fmla="*/ 0 w 145"/>
              <a:gd name="T1" fmla="*/ 155 h 156"/>
              <a:gd name="T2" fmla="*/ 0 w 145"/>
              <a:gd name="T3" fmla="*/ 0 h 156"/>
              <a:gd name="T4" fmla="*/ 144 w 145"/>
              <a:gd name="T5" fmla="*/ 0 h 156"/>
              <a:gd name="T6" fmla="*/ 144 w 145"/>
              <a:gd name="T7" fmla="*/ 155 h 156"/>
              <a:gd name="T8" fmla="*/ 0 w 145"/>
              <a:gd name="T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16"/>
          <p:cNvSpPr>
            <a:spLocks/>
          </p:cNvSpPr>
          <p:nvPr/>
        </p:nvSpPr>
        <p:spPr bwMode="auto">
          <a:xfrm>
            <a:off x="5762747" y="4702175"/>
            <a:ext cx="230188" cy="247650"/>
          </a:xfrm>
          <a:custGeom>
            <a:avLst/>
            <a:gdLst>
              <a:gd name="T0" fmla="*/ 0 w 145"/>
              <a:gd name="T1" fmla="*/ 155 h 156"/>
              <a:gd name="T2" fmla="*/ 0 w 145"/>
              <a:gd name="T3" fmla="*/ 0 h 156"/>
              <a:gd name="T4" fmla="*/ 144 w 145"/>
              <a:gd name="T5" fmla="*/ 0 h 156"/>
              <a:gd name="T6" fmla="*/ 144 w 145"/>
              <a:gd name="T7" fmla="*/ 155 h 156"/>
              <a:gd name="T8" fmla="*/ 0 w 145"/>
              <a:gd name="T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16"/>
          <p:cNvSpPr>
            <a:spLocks/>
          </p:cNvSpPr>
          <p:nvPr/>
        </p:nvSpPr>
        <p:spPr bwMode="auto">
          <a:xfrm>
            <a:off x="6780212" y="4693226"/>
            <a:ext cx="230188" cy="247650"/>
          </a:xfrm>
          <a:custGeom>
            <a:avLst/>
            <a:gdLst>
              <a:gd name="T0" fmla="*/ 0 w 145"/>
              <a:gd name="T1" fmla="*/ 155 h 156"/>
              <a:gd name="T2" fmla="*/ 0 w 145"/>
              <a:gd name="T3" fmla="*/ 0 h 156"/>
              <a:gd name="T4" fmla="*/ 144 w 145"/>
              <a:gd name="T5" fmla="*/ 0 h 156"/>
              <a:gd name="T6" fmla="*/ 144 w 145"/>
              <a:gd name="T7" fmla="*/ 155 h 156"/>
              <a:gd name="T8" fmla="*/ 0 w 145"/>
              <a:gd name="T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697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Parallel Hybrid Hash-Join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333500" y="2209800"/>
            <a:ext cx="612775" cy="55086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200" dirty="0"/>
              <a:t>R</a:t>
            </a:r>
            <a:r>
              <a:rPr lang="en-US" sz="2200" baseline="-25000" dirty="0"/>
              <a:t>11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100388" y="2209800"/>
            <a:ext cx="612775" cy="55086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200" dirty="0"/>
              <a:t>R</a:t>
            </a:r>
            <a:r>
              <a:rPr lang="en-US" sz="2200" baseline="-25000" dirty="0"/>
              <a:t>1M</a:t>
            </a:r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2309813" y="24415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462213" y="24415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2614613" y="24415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1031875" y="1927225"/>
            <a:ext cx="1189038" cy="112871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2813050" y="1928813"/>
            <a:ext cx="1189038" cy="1128712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992188" y="1350963"/>
            <a:ext cx="2172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 Joining Processors</a:t>
            </a:r>
          </a:p>
        </p:txBody>
      </p:sp>
      <p:sp>
        <p:nvSpPr>
          <p:cNvPr id="93197" name="AutoShape 13"/>
          <p:cNvSpPr>
            <a:spLocks noChangeArrowheads="1"/>
          </p:cNvSpPr>
          <p:nvPr/>
        </p:nvSpPr>
        <p:spPr bwMode="auto">
          <a:xfrm>
            <a:off x="5386388" y="1339850"/>
            <a:ext cx="1077912" cy="2217738"/>
          </a:xfrm>
          <a:prstGeom prst="can">
            <a:avLst>
              <a:gd name="adj" fmla="val 31519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5618163" y="1860550"/>
            <a:ext cx="576262" cy="501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200" dirty="0"/>
              <a:t>R</a:t>
            </a:r>
            <a:r>
              <a:rPr lang="en-US" sz="2200" baseline="-25000" dirty="0"/>
              <a:t>21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5619750" y="2855913"/>
            <a:ext cx="576263" cy="5016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200"/>
              <a:t>R</a:t>
            </a:r>
            <a:r>
              <a:rPr lang="en-US" sz="2200" baseline="-25000"/>
              <a:t>N1</a:t>
            </a: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5880100" y="24812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5880100" y="26447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AutoShape 26"/>
          <p:cNvSpPr>
            <a:spLocks noChangeArrowheads="1"/>
          </p:cNvSpPr>
          <p:nvPr/>
        </p:nvSpPr>
        <p:spPr bwMode="auto">
          <a:xfrm>
            <a:off x="7305675" y="1362075"/>
            <a:ext cx="1077913" cy="2217738"/>
          </a:xfrm>
          <a:prstGeom prst="can">
            <a:avLst>
              <a:gd name="adj" fmla="val 31519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7537450" y="1882775"/>
            <a:ext cx="576263" cy="501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200"/>
              <a:t>R</a:t>
            </a:r>
            <a:r>
              <a:rPr lang="en-US" sz="2200" baseline="-25000"/>
              <a:t>2k</a:t>
            </a:r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7539038" y="2878138"/>
            <a:ext cx="576262" cy="5016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200"/>
              <a:t>R</a:t>
            </a:r>
            <a:r>
              <a:rPr lang="en-US" sz="2200" baseline="-25000"/>
              <a:t>Nk</a:t>
            </a: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7799388" y="2503488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7799388" y="2667000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6670675" y="24939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6823075" y="24939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6975475" y="2493963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1076325" y="4622800"/>
            <a:ext cx="828675" cy="74136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4586288" y="4622800"/>
            <a:ext cx="828675" cy="7413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/>
              <a:t>R</a:t>
            </a:r>
            <a:r>
              <a:rPr lang="en-US" baseline="-25000"/>
              <a:t>N</a:t>
            </a:r>
          </a:p>
        </p:txBody>
      </p:sp>
      <p:grpSp>
        <p:nvGrpSpPr>
          <p:cNvPr id="93228" name="Group 44"/>
          <p:cNvGrpSpPr>
            <a:grpSpLocks/>
          </p:cNvGrpSpPr>
          <p:nvPr/>
        </p:nvGrpSpPr>
        <p:grpSpPr bwMode="auto">
          <a:xfrm>
            <a:off x="3548063" y="4949825"/>
            <a:ext cx="393700" cy="88900"/>
            <a:chOff x="2373" y="3141"/>
            <a:chExt cx="248" cy="56"/>
          </a:xfrm>
        </p:grpSpPr>
        <p:sp>
          <p:nvSpPr>
            <p:cNvPr id="93224" name="Oval 40"/>
            <p:cNvSpPr>
              <a:spLocks noChangeArrowheads="1"/>
            </p:cNvSpPr>
            <p:nvPr/>
          </p:nvSpPr>
          <p:spPr bwMode="auto">
            <a:xfrm>
              <a:off x="2373" y="314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5" name="Oval 41"/>
            <p:cNvSpPr>
              <a:spLocks noChangeArrowheads="1"/>
            </p:cNvSpPr>
            <p:nvPr/>
          </p:nvSpPr>
          <p:spPr bwMode="auto">
            <a:xfrm>
              <a:off x="2469" y="314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6" name="Oval 42"/>
            <p:cNvSpPr>
              <a:spLocks noChangeArrowheads="1"/>
            </p:cNvSpPr>
            <p:nvPr/>
          </p:nvSpPr>
          <p:spPr bwMode="auto">
            <a:xfrm>
              <a:off x="2565" y="314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801688" y="4456113"/>
            <a:ext cx="4872037" cy="1065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0" name="Text Box 46"/>
          <p:cNvSpPr txBox="1">
            <a:spLocks noChangeArrowheads="1"/>
          </p:cNvSpPr>
          <p:nvPr/>
        </p:nvSpPr>
        <p:spPr bwMode="auto">
          <a:xfrm>
            <a:off x="677863" y="6094413"/>
            <a:ext cx="2917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building relation </a:t>
            </a:r>
            <a:r>
              <a:rPr lang="en-US" sz="2800" b="1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93231" name="AutoShape 47"/>
          <p:cNvSpPr>
            <a:spLocks noChangeArrowheads="1"/>
          </p:cNvSpPr>
          <p:nvPr/>
        </p:nvSpPr>
        <p:spPr bwMode="auto">
          <a:xfrm>
            <a:off x="2844800" y="5711825"/>
            <a:ext cx="525463" cy="40005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2" name="Text Box 48"/>
          <p:cNvSpPr txBox="1">
            <a:spLocks noChangeArrowheads="1"/>
          </p:cNvSpPr>
          <p:nvPr/>
        </p:nvSpPr>
        <p:spPr bwMode="auto">
          <a:xfrm>
            <a:off x="3378200" y="5645150"/>
            <a:ext cx="4308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partitioning split table</a:t>
            </a:r>
          </a:p>
          <a:p>
            <a:pPr lvl="1">
              <a:buFontTx/>
              <a:buChar char="•"/>
            </a:pPr>
            <a:r>
              <a:rPr lang="en-US" sz="2000" i="1" dirty="0"/>
              <a:t> </a:t>
            </a:r>
            <a:r>
              <a:rPr lang="en-US" sz="2000" dirty="0">
                <a:latin typeface="Tahoma" charset="0"/>
              </a:rPr>
              <a:t>so that </a:t>
            </a:r>
            <a:r>
              <a:rPr lang="en-US" sz="2000" dirty="0" err="1">
                <a:latin typeface="Tahoma" charset="0"/>
              </a:rPr>
              <a:t>R</a:t>
            </a:r>
            <a:r>
              <a:rPr lang="en-US" sz="2000" i="1" baseline="-25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fits into M processors</a:t>
            </a:r>
          </a:p>
        </p:txBody>
      </p:sp>
      <p:sp>
        <p:nvSpPr>
          <p:cNvPr id="93233" name="Text Box 49"/>
          <p:cNvSpPr txBox="1">
            <a:spLocks noChangeArrowheads="1"/>
          </p:cNvSpPr>
          <p:nvPr/>
        </p:nvSpPr>
        <p:spPr bwMode="auto">
          <a:xfrm>
            <a:off x="1790700" y="3721100"/>
            <a:ext cx="1970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joining split table</a:t>
            </a:r>
          </a:p>
        </p:txBody>
      </p:sp>
      <p:sp>
        <p:nvSpPr>
          <p:cNvPr id="93234" name="AutoShape 50"/>
          <p:cNvSpPr>
            <a:spLocks noChangeArrowheads="1"/>
          </p:cNvSpPr>
          <p:nvPr/>
        </p:nvSpPr>
        <p:spPr bwMode="auto">
          <a:xfrm>
            <a:off x="1344613" y="3457575"/>
            <a:ext cx="525462" cy="812800"/>
          </a:xfrm>
          <a:prstGeom prst="upArrow">
            <a:avLst>
              <a:gd name="adj1" fmla="val 50000"/>
              <a:gd name="adj2" fmla="val 38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5" name="AutoShape 51"/>
          <p:cNvSpPr>
            <a:spLocks noChangeArrowheads="1"/>
          </p:cNvSpPr>
          <p:nvPr/>
        </p:nvSpPr>
        <p:spPr bwMode="auto">
          <a:xfrm>
            <a:off x="3908425" y="3030538"/>
            <a:ext cx="1114425" cy="1239837"/>
          </a:xfrm>
          <a:custGeom>
            <a:avLst/>
            <a:gdLst>
              <a:gd name="G0" fmla="+- 14369 0 0"/>
              <a:gd name="G1" fmla="+- 3789 0 0"/>
              <a:gd name="G2" fmla="+- 12158 0 3789"/>
              <a:gd name="G3" fmla="+- G2 0 3789"/>
              <a:gd name="G4" fmla="*/ G3 32768 32059"/>
              <a:gd name="G5" fmla="*/ G4 1 2"/>
              <a:gd name="G6" fmla="+- 21600 0 14369"/>
              <a:gd name="G7" fmla="*/ G6 3789 6079"/>
              <a:gd name="G8" fmla="+- G7 14369 0"/>
              <a:gd name="T0" fmla="*/ 14369 w 21600"/>
              <a:gd name="T1" fmla="*/ 0 h 21600"/>
              <a:gd name="T2" fmla="*/ 14369 w 21600"/>
              <a:gd name="T3" fmla="*/ 12158 h 21600"/>
              <a:gd name="T4" fmla="*/ 234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369" y="0"/>
                </a:lnTo>
                <a:lnTo>
                  <a:pt x="14369" y="3789"/>
                </a:lnTo>
                <a:lnTo>
                  <a:pt x="12427" y="3789"/>
                </a:lnTo>
                <a:cubicBezTo>
                  <a:pt x="5564" y="3789"/>
                  <a:pt x="0" y="7536"/>
                  <a:pt x="0" y="12158"/>
                </a:cubicBezTo>
                <a:lnTo>
                  <a:pt x="0" y="21600"/>
                </a:lnTo>
                <a:lnTo>
                  <a:pt x="4681" y="21600"/>
                </a:lnTo>
                <a:lnTo>
                  <a:pt x="4681" y="12158"/>
                </a:lnTo>
                <a:cubicBezTo>
                  <a:pt x="4681" y="10065"/>
                  <a:pt x="8149" y="8369"/>
                  <a:pt x="12427" y="8369"/>
                </a:cubicBezTo>
                <a:lnTo>
                  <a:pt x="14369" y="8369"/>
                </a:lnTo>
                <a:lnTo>
                  <a:pt x="14369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6" name="AutoShape 52"/>
          <p:cNvSpPr>
            <a:spLocks noChangeArrowheads="1"/>
          </p:cNvSpPr>
          <p:nvPr/>
        </p:nvSpPr>
        <p:spPr bwMode="auto">
          <a:xfrm>
            <a:off x="4319588" y="2189163"/>
            <a:ext cx="777875" cy="539750"/>
          </a:xfrm>
          <a:prstGeom prst="leftArrow">
            <a:avLst>
              <a:gd name="adj1" fmla="val 50000"/>
              <a:gd name="adj2" fmla="val 360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7" name="Text Box 53"/>
          <p:cNvSpPr txBox="1">
            <a:spLocks noChangeArrowheads="1"/>
          </p:cNvSpPr>
          <p:nvPr/>
        </p:nvSpPr>
        <p:spPr bwMode="auto">
          <a:xfrm>
            <a:off x="4318000" y="1728788"/>
            <a:ext cx="748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(later)</a:t>
            </a:r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6065838" y="3683000"/>
            <a:ext cx="1351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K Disk Sites</a:t>
            </a:r>
          </a:p>
        </p:txBody>
      </p:sp>
      <p:sp>
        <p:nvSpPr>
          <p:cNvPr id="44" name="Rectangle 34"/>
          <p:cNvSpPr>
            <a:spLocks noChangeArrowheads="1"/>
          </p:cNvSpPr>
          <p:nvPr/>
        </p:nvSpPr>
        <p:spPr bwMode="auto">
          <a:xfrm>
            <a:off x="2014965" y="4608902"/>
            <a:ext cx="828675" cy="741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1131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Aggregate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operations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868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Aggregate functions: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Count, Sum, </a:t>
            </a:r>
            <a:r>
              <a:rPr lang="en-US" dirty="0" err="1">
                <a:latin typeface="Times New Roman"/>
                <a:cs typeface="Times New Roman"/>
              </a:rPr>
              <a:t>Avg</a:t>
            </a:r>
            <a:r>
              <a:rPr lang="en-US" dirty="0">
                <a:latin typeface="Times New Roman"/>
                <a:cs typeface="Times New Roman"/>
              </a:rPr>
              <a:t>, Max, Min, </a:t>
            </a:r>
            <a:r>
              <a:rPr lang="en-US" dirty="0" err="1">
                <a:latin typeface="Times New Roman"/>
                <a:cs typeface="Times New Roman"/>
              </a:rPr>
              <a:t>MaxN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MinN</a:t>
            </a:r>
            <a:r>
              <a:rPr lang="en-US" dirty="0">
                <a:latin typeface="Times New Roman"/>
                <a:cs typeface="Times New Roman"/>
              </a:rPr>
              <a:t>, Median</a:t>
            </a:r>
          </a:p>
          <a:p>
            <a:pPr lvl="1">
              <a:lnSpc>
                <a:spcPct val="80000"/>
              </a:lnSpc>
            </a:pPr>
            <a:r>
              <a:rPr kumimoji="0" lang="en-US" b="1" dirty="0">
                <a:latin typeface="Times New Roman"/>
                <a:cs typeface="Times New Roman"/>
              </a:rPr>
              <a:t>select</a:t>
            </a:r>
            <a:r>
              <a:rPr kumimoji="0" lang="en-US" dirty="0">
                <a:latin typeface="Times New Roman"/>
                <a:cs typeface="Times New Roman"/>
              </a:rPr>
              <a:t> Sum(sales) </a:t>
            </a:r>
            <a:r>
              <a:rPr kumimoji="0" lang="en-US" b="1" dirty="0">
                <a:latin typeface="Times New Roman"/>
                <a:cs typeface="Times New Roman"/>
              </a:rPr>
              <a:t>from</a:t>
            </a:r>
            <a:r>
              <a:rPr kumimoji="0" lang="en-US" dirty="0">
                <a:latin typeface="Times New Roman"/>
                <a:cs typeface="Times New Roman"/>
              </a:rPr>
              <a:t> Sales </a:t>
            </a:r>
            <a:r>
              <a:rPr kumimoji="0" lang="en-US" b="1" dirty="0">
                <a:latin typeface="Times New Roman"/>
                <a:cs typeface="Times New Roman"/>
              </a:rPr>
              <a:t>group by</a:t>
            </a:r>
            <a:r>
              <a:rPr kumimoji="0" lang="en-US" dirty="0">
                <a:latin typeface="Times New Roman"/>
                <a:cs typeface="Times New Roman"/>
              </a:rPr>
              <a:t> </a:t>
            </a:r>
            <a:r>
              <a:rPr kumimoji="0" lang="en-US" dirty="0" err="1">
                <a:latin typeface="Times New Roman"/>
                <a:cs typeface="Times New Roman"/>
              </a:rPr>
              <a:t>timeID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Each site computes its piece in parallel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Final results combined at a single site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Example: Average(R)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what </a:t>
            </a:r>
            <a:r>
              <a:rPr lang="en-US" dirty="0">
                <a:latin typeface="Times New Roman"/>
                <a:cs typeface="Times New Roman"/>
              </a:rPr>
              <a:t>should each </a:t>
            </a:r>
            <a:r>
              <a:rPr lang="en-US" dirty="0" err="1">
                <a:latin typeface="Times New Roman"/>
                <a:cs typeface="Times New Roman"/>
              </a:rPr>
              <a:t>Ri</a:t>
            </a:r>
            <a:r>
              <a:rPr lang="en-US" dirty="0">
                <a:latin typeface="Times New Roman"/>
                <a:cs typeface="Times New Roman"/>
              </a:rPr>
              <a:t> return?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how to combine?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Times New Roman"/>
                <a:cs typeface="Times New Roman"/>
              </a:rPr>
              <a:t>Always </a:t>
            </a:r>
            <a:r>
              <a:rPr lang="en-US" dirty="0">
                <a:latin typeface="Times New Roman"/>
                <a:cs typeface="Times New Roman"/>
              </a:rPr>
              <a:t>can do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piecewise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?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9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Performance Results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Almost linear speedup and </a:t>
            </a:r>
            <a:r>
              <a:rPr lang="en-US" dirty="0">
                <a:latin typeface="Times New Roman"/>
                <a:cs typeface="Times New Roman"/>
              </a:rPr>
              <a:t>constant </a:t>
            </a:r>
            <a:r>
              <a:rPr lang="en-US" dirty="0" err="1">
                <a:latin typeface="Times New Roman"/>
                <a:cs typeface="Times New Roman"/>
              </a:rPr>
              <a:t>scaleup</a:t>
            </a:r>
            <a:r>
              <a:rPr lang="en-US" dirty="0">
                <a:latin typeface="Times New Roman"/>
                <a:cs typeface="Times New Roman"/>
              </a:rPr>
              <a:t>!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Close to perfect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almost expected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little startup overhead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no interference among disjoint data/operations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major operations (equijoin) insensitive to data skew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0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Other research issues 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Missing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Concurrency control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2PL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centralized</a:t>
            </a:r>
            <a:r>
              <a:rPr lang="en-US" dirty="0" smtClean="0">
                <a:latin typeface="Times New Roman"/>
                <a:cs typeface="Times New Roman"/>
              </a:rPr>
              <a:t> deadlock detector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Recovery management using ARIES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Log manager in each site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Missing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query </a:t>
            </a:r>
            <a:r>
              <a:rPr lang="en-US" dirty="0">
                <a:latin typeface="Times New Roman"/>
                <a:cs typeface="Times New Roman"/>
              </a:rPr>
              <a:t>optimization for parallel execution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load </a:t>
            </a:r>
            <a:r>
              <a:rPr lang="en-US" dirty="0">
                <a:latin typeface="Times New Roman"/>
                <a:cs typeface="Times New Roman"/>
              </a:rPr>
              <a:t>balancing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skew </a:t>
            </a:r>
            <a:r>
              <a:rPr lang="en-US" dirty="0">
                <a:latin typeface="Times New Roman"/>
                <a:cs typeface="Times New Roman"/>
              </a:rPr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132222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Cluster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Large number </a:t>
            </a:r>
            <a:r>
              <a:rPr lang="en-US" sz="2200" dirty="0" smtClean="0">
                <a:latin typeface="Times New Roman"/>
                <a:cs typeface="Times New Roman"/>
              </a:rPr>
              <a:t>(100 – 100,000) of servers, i.e. nodes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connected </a:t>
            </a:r>
            <a:r>
              <a:rPr lang="en-US" sz="2000" dirty="0">
                <a:latin typeface="Times New Roman"/>
                <a:cs typeface="Times New Roman"/>
              </a:rPr>
              <a:t>by </a:t>
            </a:r>
            <a:r>
              <a:rPr lang="en-US" sz="2000" dirty="0" smtClean="0">
                <a:latin typeface="Times New Roman"/>
                <a:cs typeface="Times New Roman"/>
              </a:rPr>
              <a:t>a high speed network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many racks</a:t>
            </a:r>
          </a:p>
          <a:p>
            <a:pPr lvl="2"/>
            <a:r>
              <a:rPr lang="en-US" sz="1900" dirty="0">
                <a:latin typeface="Times New Roman"/>
                <a:cs typeface="Times New Roman"/>
              </a:rPr>
              <a:t>e</a:t>
            </a:r>
            <a:r>
              <a:rPr lang="en-US" sz="1900" dirty="0" smtClean="0">
                <a:latin typeface="Times New Roman"/>
                <a:cs typeface="Times New Roman"/>
              </a:rPr>
              <a:t>ach rack has a small </a:t>
            </a:r>
            <a:r>
              <a:rPr lang="en-US" sz="1900" dirty="0">
                <a:latin typeface="Times New Roman"/>
                <a:cs typeface="Times New Roman"/>
              </a:rPr>
              <a:t>number of </a:t>
            </a:r>
            <a:r>
              <a:rPr lang="en-US" sz="1900" dirty="0" smtClean="0">
                <a:latin typeface="Times New Roman"/>
                <a:cs typeface="Times New Roman"/>
              </a:rPr>
              <a:t>servers.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If a node crashes once a year,  #crashes in a cluster of 9000 nodes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every day?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every hour?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Crash happens frequently 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should handle crashes</a:t>
            </a:r>
            <a:endParaRPr lang="en-US" sz="2000" dirty="0"/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25" y="2912343"/>
            <a:ext cx="4122957" cy="35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Parallel vs. Distributed DB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Fully integrated system, logically a single machine</a:t>
            </a: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No notion of site autonomy</a:t>
            </a: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Centralized schema</a:t>
            </a:r>
          </a:p>
          <a:p>
            <a:pPr>
              <a:defRPr/>
            </a:pPr>
            <a:r>
              <a:rPr lang="en-US" dirty="0" smtClean="0">
                <a:latin typeface="Times New Roman"/>
                <a:cs typeface="Times New Roman"/>
              </a:rPr>
              <a:t>All queries started at a well-defined </a:t>
            </a:r>
            <a:r>
              <a:rPr lang="ja-JP" altLang="en-US" dirty="0" smtClean="0">
                <a:latin typeface="Times New Roman"/>
                <a:cs typeface="Times New Roman"/>
              </a:rPr>
              <a:t>“</a:t>
            </a:r>
            <a:r>
              <a:rPr lang="en-US" dirty="0" smtClean="0">
                <a:latin typeface="Times New Roman"/>
                <a:cs typeface="Times New Roman"/>
              </a:rPr>
              <a:t>host</a:t>
            </a:r>
            <a:r>
              <a:rPr lang="ja-JP" altLang="en-US" dirty="0" smtClean="0">
                <a:latin typeface="Times New Roman"/>
                <a:cs typeface="Times New Roman"/>
              </a:rPr>
              <a:t>”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608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Distributed File System (DFS)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/>
                <a:cs typeface="Times New Roman"/>
              </a:rPr>
              <a:t>Manage large files: TBs, PBs, …</a:t>
            </a: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file is partitioned into chunks, e.g. 64MB</a:t>
            </a: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chunk is replicated multiple times over different racks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Implementations: Google’s DFS (GFS), </a:t>
            </a:r>
            <a:r>
              <a:rPr lang="en-US" sz="2200" dirty="0" err="1" smtClean="0">
                <a:latin typeface="Times New Roman"/>
                <a:cs typeface="Times New Roman"/>
              </a:rPr>
              <a:t>Hadoop’s</a:t>
            </a:r>
            <a:r>
              <a:rPr lang="en-US" sz="2200" dirty="0" smtClean="0">
                <a:latin typeface="Times New Roman"/>
                <a:cs typeface="Times New Roman"/>
              </a:rPr>
              <a:t> DFS (HFS), 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00" y="2593632"/>
            <a:ext cx="6938514" cy="4046464"/>
          </a:xfrm>
          <a:prstGeom prst="rect">
            <a:avLst/>
          </a:prstGeom>
        </p:spPr>
      </p:pic>
      <p:pic>
        <p:nvPicPr>
          <p:cNvPr id="6" name="Picture 5" descr="Wikipedia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064" y="5775876"/>
            <a:ext cx="568499" cy="6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2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Parallel data processing in cluster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Data partitioning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partition (or repartition) the file across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/>
                <a:cs typeface="Times New Roman"/>
              </a:rPr>
              <a:t>compute the output on each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ggregate the results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Other types of parallelism?</a:t>
            </a:r>
            <a:endParaRPr lang="en-US" sz="2600" b="1" dirty="0" smtClean="0">
              <a:latin typeface="Times New Roman"/>
              <a:cs typeface="Times New Roman"/>
            </a:endParaRPr>
          </a:p>
          <a:p>
            <a:r>
              <a:rPr lang="en-US" sz="2600" b="1" dirty="0" smtClean="0">
                <a:latin typeface="Times New Roman"/>
                <a:cs typeface="Times New Roman"/>
              </a:rPr>
              <a:t>Map/Reduce: </a:t>
            </a: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programming model and framework that supports parallel data processing</a:t>
            </a: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proposed by Google </a:t>
            </a:r>
            <a:r>
              <a:rPr lang="en-US" sz="2200" dirty="0" smtClean="0">
                <a:latin typeface="Times New Roman"/>
                <a:cs typeface="Times New Roman"/>
              </a:rPr>
              <a:t>researchers; natural model for many problems</a:t>
            </a:r>
          </a:p>
          <a:p>
            <a:pPr lvl="1"/>
            <a:r>
              <a:rPr lang="en-US" sz="2200" dirty="0" smtClean="0">
                <a:latin typeface="Times New Roman"/>
                <a:cs typeface="Times New Roman"/>
              </a:rPr>
              <a:t>data model </a:t>
            </a:r>
          </a:p>
          <a:p>
            <a:pPr lvl="2"/>
            <a:r>
              <a:rPr lang="en-US" sz="2200" dirty="0" smtClean="0">
                <a:latin typeface="Times New Roman"/>
                <a:cs typeface="Times New Roman"/>
              </a:rPr>
              <a:t>bag </a:t>
            </a:r>
            <a:r>
              <a:rPr lang="en-US" sz="2200" dirty="0">
                <a:latin typeface="Times New Roman"/>
                <a:cs typeface="Times New Roman"/>
              </a:rPr>
              <a:t>of (key, value) tuples</a:t>
            </a:r>
          </a:p>
          <a:p>
            <a:pPr lvl="3"/>
            <a:r>
              <a:rPr lang="en-US" sz="1800" dirty="0">
                <a:latin typeface="Times New Roman"/>
                <a:cs typeface="Times New Roman"/>
              </a:rPr>
              <a:t>input: bag of (</a:t>
            </a:r>
            <a:r>
              <a:rPr lang="en-US" sz="1800" dirty="0" err="1">
                <a:latin typeface="Times New Roman"/>
                <a:cs typeface="Times New Roman"/>
              </a:rPr>
              <a:t>input_key</a:t>
            </a:r>
            <a:r>
              <a:rPr lang="en-US" sz="1800" dirty="0">
                <a:latin typeface="Times New Roman"/>
                <a:cs typeface="Times New Roman"/>
              </a:rPr>
              <a:t>, value)</a:t>
            </a:r>
          </a:p>
          <a:p>
            <a:pPr lvl="3"/>
            <a:r>
              <a:rPr lang="en-US" sz="1800" dirty="0">
                <a:latin typeface="Times New Roman"/>
                <a:cs typeface="Times New Roman"/>
              </a:rPr>
              <a:t>output: bag of (</a:t>
            </a:r>
            <a:r>
              <a:rPr lang="en-US" sz="1800" dirty="0" err="1">
                <a:latin typeface="Times New Roman"/>
                <a:cs typeface="Times New Roman"/>
              </a:rPr>
              <a:t>output_key</a:t>
            </a:r>
            <a:r>
              <a:rPr lang="en-US" sz="1800" dirty="0">
                <a:latin typeface="Times New Roman"/>
                <a:cs typeface="Times New Roman"/>
              </a:rPr>
              <a:t>, value)</a:t>
            </a:r>
          </a:p>
          <a:p>
            <a:pPr lvl="1"/>
            <a:endParaRPr lang="en-US" sz="2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5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Map/</a:t>
            </a:r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r</a:t>
            </a:r>
            <a:r>
              <a:rPr lang="en-US" sz="4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educe</a:t>
            </a:r>
            <a:endParaRPr lang="en-US" sz="4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M/R program has two stages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400" b="1" dirty="0">
                <a:latin typeface="Times New Roman"/>
                <a:cs typeface="Times New Roman"/>
              </a:rPr>
              <a:t>map: 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lvl="2"/>
            <a:r>
              <a:rPr lang="en-US" sz="2200" b="1" dirty="0" smtClean="0">
                <a:latin typeface="Times New Roman"/>
                <a:cs typeface="Times New Roman"/>
              </a:rPr>
              <a:t>input =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(</a:t>
            </a:r>
            <a:r>
              <a:rPr lang="en-US" sz="2200" dirty="0" err="1" smtClean="0">
                <a:latin typeface="Times New Roman"/>
                <a:cs typeface="Times New Roman"/>
              </a:rPr>
              <a:t>input_key</a:t>
            </a:r>
            <a:r>
              <a:rPr lang="en-US" sz="2200" dirty="0">
                <a:latin typeface="Times New Roman"/>
                <a:cs typeface="Times New Roman"/>
              </a:rPr>
              <a:t>, value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</a:p>
          <a:p>
            <a:pPr lvl="2"/>
            <a:r>
              <a:rPr lang="en-US" sz="2200" dirty="0" smtClean="0">
                <a:latin typeface="Times New Roman"/>
                <a:cs typeface="Times New Roman"/>
              </a:rPr>
              <a:t>extract relevant information from each input tuple.</a:t>
            </a:r>
            <a:endParaRPr lang="en-US" sz="2200" dirty="0">
              <a:latin typeface="Times New Roman"/>
              <a:cs typeface="Times New Roman"/>
            </a:endParaRPr>
          </a:p>
          <a:p>
            <a:pPr lvl="2"/>
            <a:r>
              <a:rPr lang="en-US" sz="2200" b="1" dirty="0" smtClean="0">
                <a:latin typeface="Times New Roman"/>
                <a:cs typeface="Times New Roman"/>
              </a:rPr>
              <a:t>output =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bag of (</a:t>
            </a:r>
            <a:r>
              <a:rPr lang="en-US" sz="2200" dirty="0" err="1" smtClean="0">
                <a:latin typeface="Times New Roman"/>
                <a:cs typeface="Times New Roman"/>
              </a:rPr>
              <a:t>intermediate_key</a:t>
            </a:r>
            <a:r>
              <a:rPr lang="en-US" sz="2200" dirty="0">
                <a:latin typeface="Times New Roman"/>
                <a:cs typeface="Times New Roman"/>
              </a:rPr>
              <a:t>, value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</a:p>
          <a:p>
            <a:pPr lvl="2"/>
            <a:r>
              <a:rPr lang="en-US" sz="2200" dirty="0" smtClean="0">
                <a:latin typeface="Times New Roman"/>
                <a:cs typeface="Times New Roman"/>
              </a:rPr>
              <a:t>similar to </a:t>
            </a:r>
            <a:r>
              <a:rPr lang="en-US" sz="2200" b="1" dirty="0" smtClean="0">
                <a:latin typeface="Times New Roman"/>
                <a:cs typeface="Times New Roman"/>
              </a:rPr>
              <a:t>Group By</a:t>
            </a:r>
            <a:r>
              <a:rPr lang="en-US" sz="2200" dirty="0" smtClean="0">
                <a:latin typeface="Times New Roman"/>
                <a:cs typeface="Times New Roman"/>
              </a:rPr>
              <a:t> in SQL</a:t>
            </a:r>
          </a:p>
          <a:p>
            <a:pPr lvl="1"/>
            <a:r>
              <a:rPr lang="en-US" sz="2400" b="1" dirty="0">
                <a:latin typeface="Times New Roman"/>
                <a:cs typeface="Times New Roman"/>
              </a:rPr>
              <a:t>r</a:t>
            </a:r>
            <a:r>
              <a:rPr lang="en-US" sz="2400" b="1" dirty="0" smtClean="0">
                <a:latin typeface="Times New Roman"/>
                <a:cs typeface="Times New Roman"/>
              </a:rPr>
              <a:t>educe</a:t>
            </a:r>
            <a:r>
              <a:rPr lang="en-US" sz="2400" b="1" dirty="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2"/>
            <a:r>
              <a:rPr lang="en-US" sz="2200" b="1" dirty="0" smtClean="0">
                <a:latin typeface="Times New Roman"/>
                <a:cs typeface="Times New Roman"/>
              </a:rPr>
              <a:t>input =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(</a:t>
            </a:r>
            <a:r>
              <a:rPr lang="en-US" sz="2200" dirty="0" err="1" smtClean="0">
                <a:latin typeface="Times New Roman"/>
                <a:cs typeface="Times New Roman"/>
              </a:rPr>
              <a:t>intermediate_key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 smtClean="0">
                <a:latin typeface="Times New Roman"/>
                <a:cs typeface="Times New Roman"/>
              </a:rPr>
              <a:t>bag of values</a:t>
            </a:r>
            <a:r>
              <a:rPr lang="en-US" sz="2200" dirty="0">
                <a:latin typeface="Times New Roman"/>
                <a:cs typeface="Times New Roman"/>
              </a:rPr>
              <a:t>)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</a:rPr>
              <a:t>aggregate the information over a bag of tuples</a:t>
            </a:r>
          </a:p>
          <a:p>
            <a:pPr lvl="3"/>
            <a:r>
              <a:rPr lang="en-US" sz="1800" dirty="0" smtClean="0">
                <a:latin typeface="Times New Roman"/>
                <a:cs typeface="Times New Roman"/>
              </a:rPr>
              <a:t>summarize</a:t>
            </a:r>
            <a:r>
              <a:rPr lang="en-US" sz="1800" dirty="0">
                <a:latin typeface="Times New Roman"/>
                <a:cs typeface="Times New Roman"/>
              </a:rPr>
              <a:t>, filter, </a:t>
            </a:r>
            <a:r>
              <a:rPr lang="en-US" sz="1800" dirty="0" smtClean="0">
                <a:latin typeface="Times New Roman"/>
                <a:cs typeface="Times New Roman"/>
              </a:rPr>
              <a:t>transform, …</a:t>
            </a:r>
            <a:endParaRPr lang="en-US" sz="2200" b="1" dirty="0" smtClean="0">
              <a:latin typeface="Times New Roman"/>
              <a:cs typeface="Times New Roman"/>
            </a:endParaRPr>
          </a:p>
          <a:p>
            <a:pPr lvl="2"/>
            <a:r>
              <a:rPr lang="en-US" sz="2200" b="1" dirty="0" smtClean="0">
                <a:latin typeface="Times New Roman"/>
                <a:cs typeface="Times New Roman"/>
              </a:rPr>
              <a:t>output =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bag of (</a:t>
            </a:r>
            <a:r>
              <a:rPr lang="en-US" sz="2200" dirty="0" err="1">
                <a:latin typeface="Times New Roman"/>
                <a:cs typeface="Times New Roman"/>
              </a:rPr>
              <a:t>output_key</a:t>
            </a:r>
            <a:r>
              <a:rPr lang="en-US" sz="2200" dirty="0">
                <a:latin typeface="Times New Roman"/>
                <a:cs typeface="Times New Roman"/>
              </a:rPr>
              <a:t>, value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</a:rPr>
              <a:t>similar to </a:t>
            </a:r>
            <a:r>
              <a:rPr lang="en-US" sz="2200" b="1" dirty="0" smtClean="0">
                <a:latin typeface="Times New Roman"/>
                <a:cs typeface="Times New Roman"/>
              </a:rPr>
              <a:t>aggregation function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in SQL</a:t>
            </a:r>
          </a:p>
          <a:p>
            <a:pPr lvl="2"/>
            <a:endParaRPr lang="en-US" sz="2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Counting the number of occurrences of each word in a large collection of documents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23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1580" y="1941498"/>
            <a:ext cx="4519949" cy="188178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sz="1800" dirty="0" smtClean="0">
              <a:latin typeface="Courier New"/>
              <a:ea typeface="MS Mincho" charset="0"/>
              <a:cs typeface="Courier New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b="1" dirty="0" smtClean="0">
                <a:latin typeface="Courier New"/>
                <a:ea typeface="MS Mincho" charset="0"/>
                <a:cs typeface="Courier New"/>
              </a:rPr>
              <a:t>map</a:t>
            </a:r>
            <a:r>
              <a:rPr lang="en-US" sz="1800" dirty="0" smtClean="0">
                <a:latin typeface="Courier New"/>
                <a:ea typeface="MS Mincho" charset="0"/>
                <a:cs typeface="Courier New"/>
              </a:rPr>
              <a:t>(String key, String value){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Courier New"/>
                <a:ea typeface="MS Mincho" charset="0"/>
                <a:cs typeface="Courier New"/>
              </a:rPr>
              <a:t> </a:t>
            </a:r>
            <a:r>
              <a:rPr lang="en-US" sz="1800" dirty="0" smtClean="0">
                <a:latin typeface="Courier New"/>
                <a:ea typeface="MS Mincho" charset="0"/>
                <a:cs typeface="Courier New"/>
              </a:rPr>
              <a:t>//key: document id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Courier New"/>
                <a:ea typeface="MS Mincho" charset="0"/>
                <a:cs typeface="Courier New"/>
              </a:rPr>
              <a:t> </a:t>
            </a:r>
            <a:r>
              <a:rPr lang="en-US" sz="1800" dirty="0" smtClean="0">
                <a:latin typeface="Courier New"/>
                <a:ea typeface="MS Mincho" charset="0"/>
                <a:cs typeface="Courier New"/>
              </a:rPr>
              <a:t>//value: document content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 smtClean="0">
                <a:latin typeface="Courier New"/>
                <a:ea typeface="MS Mincho" charset="0"/>
                <a:cs typeface="Courier New"/>
              </a:rPr>
              <a:t>   for each word w in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Courier New"/>
                <a:ea typeface="MS Mincho" charset="0"/>
                <a:cs typeface="Courier New"/>
              </a:rPr>
              <a:t> </a:t>
            </a:r>
            <a:r>
              <a:rPr lang="en-US" sz="1800" dirty="0" smtClean="0">
                <a:latin typeface="Courier New"/>
                <a:ea typeface="MS Mincho" charset="0"/>
                <a:cs typeface="Courier New"/>
              </a:rPr>
              <a:t>    Output-interim(w, ‘1’);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latin typeface="Courier New"/>
                <a:ea typeface="MS Mincho" charset="0"/>
                <a:cs typeface="Courier New"/>
              </a:rPr>
              <a:t>}</a:t>
            </a:r>
            <a:r>
              <a:rPr lang="en-US" sz="2000" dirty="0" smtClean="0">
                <a:latin typeface="Courier New"/>
                <a:ea typeface="MS Mincho" charset="0"/>
                <a:cs typeface="Courier New"/>
              </a:rPr>
              <a:t>	</a:t>
            </a:r>
            <a:endParaRPr lang="en-US" sz="2000" dirty="0">
              <a:latin typeface="Courier New"/>
              <a:ea typeface="MS Mincho" charset="0"/>
              <a:cs typeface="Courier New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30837" y="4076052"/>
            <a:ext cx="4903799" cy="216409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defTabSz="2092325"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sz="1800" dirty="0" smtClean="0">
              <a:latin typeface="Courier New"/>
              <a:ea typeface="MS Mincho" charset="0"/>
              <a:cs typeface="Courier New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700" b="1" dirty="0" smtClean="0">
                <a:latin typeface="Courier New"/>
                <a:ea typeface="MS Mincho" charset="0"/>
                <a:cs typeface="Courier New"/>
              </a:rPr>
              <a:t>reduce</a:t>
            </a: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(</a:t>
            </a:r>
            <a:r>
              <a:rPr lang="en-US" sz="1700" dirty="0">
                <a:latin typeface="Courier New"/>
                <a:ea typeface="MS Mincho" charset="0"/>
                <a:cs typeface="Courier New"/>
              </a:rPr>
              <a:t>String key</a:t>
            </a: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, Iterator values){</a:t>
            </a:r>
            <a:endParaRPr lang="en-US" sz="1700" dirty="0">
              <a:latin typeface="Courier New"/>
              <a:ea typeface="MS Mincho" charset="0"/>
              <a:cs typeface="Courier New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700" dirty="0">
                <a:latin typeface="Courier New"/>
                <a:ea typeface="MS Mincho" charset="0"/>
                <a:cs typeface="Courier New"/>
              </a:rPr>
              <a:t>  </a:t>
            </a: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/</a:t>
            </a:r>
            <a:r>
              <a:rPr lang="en-US" sz="1700" dirty="0">
                <a:latin typeface="Courier New"/>
                <a:ea typeface="MS Mincho" charset="0"/>
                <a:cs typeface="Courier New"/>
              </a:rPr>
              <a:t>/key: </a:t>
            </a: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a word</a:t>
            </a:r>
            <a:endParaRPr lang="en-US" sz="1700" dirty="0">
              <a:latin typeface="Courier New"/>
              <a:ea typeface="MS Mincho" charset="0"/>
              <a:cs typeface="Courier New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700" dirty="0">
                <a:latin typeface="Courier New"/>
                <a:ea typeface="MS Mincho" charset="0"/>
                <a:cs typeface="Courier New"/>
              </a:rPr>
              <a:t>  </a:t>
            </a: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//values: a bag of counts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  for </a:t>
            </a:r>
            <a:r>
              <a:rPr lang="en-US" sz="1700" dirty="0">
                <a:latin typeface="Courier New"/>
                <a:ea typeface="MS Mincho" charset="0"/>
                <a:cs typeface="Courier New"/>
              </a:rPr>
              <a:t>each </a:t>
            </a: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v in values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         result += </a:t>
            </a:r>
            <a:r>
              <a:rPr lang="en-US" sz="1700" dirty="0" err="1" smtClean="0">
                <a:latin typeface="Courier New"/>
                <a:ea typeface="MS Mincho" charset="0"/>
                <a:cs typeface="Courier New"/>
              </a:rPr>
              <a:t>parseInt</a:t>
            </a: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(v);</a:t>
            </a:r>
            <a:endParaRPr lang="en-US" sz="1700" dirty="0">
              <a:latin typeface="Courier New"/>
              <a:ea typeface="MS Mincho" charset="0"/>
              <a:cs typeface="Courier New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700" dirty="0">
                <a:latin typeface="Courier New"/>
                <a:ea typeface="MS Mincho" charset="0"/>
                <a:cs typeface="Courier New"/>
              </a:rPr>
              <a:t>  </a:t>
            </a: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Output(</a:t>
            </a:r>
            <a:r>
              <a:rPr lang="en-US" sz="1700" dirty="0" err="1" smtClean="0">
                <a:latin typeface="Courier New"/>
                <a:ea typeface="MS Mincho" charset="0"/>
                <a:cs typeface="Courier New"/>
              </a:rPr>
              <a:t>String.valueOf</a:t>
            </a:r>
            <a:r>
              <a:rPr lang="en-US" sz="1700" dirty="0" smtClean="0">
                <a:latin typeface="Courier New"/>
                <a:ea typeface="MS Mincho" charset="0"/>
                <a:cs typeface="Courier New"/>
              </a:rPr>
              <a:t>(result));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700" dirty="0">
                <a:latin typeface="Courier New"/>
                <a:ea typeface="MS Mincho" charset="0"/>
                <a:cs typeface="Courier New"/>
              </a:rPr>
              <a:t>}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sz="1800" dirty="0" smtClean="0">
              <a:solidFill>
                <a:srgbClr val="000090"/>
              </a:solidFill>
              <a:latin typeface="Courier New"/>
              <a:ea typeface="MS Mincho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85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0226" y="51532"/>
            <a:ext cx="7272388" cy="76774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Example: word count</a:t>
            </a:r>
            <a:endParaRPr lang="en-US" dirty="0">
              <a:solidFill>
                <a:srgbClr val="00009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 descr="dis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9" y="4704138"/>
            <a:ext cx="1133173" cy="11331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964" y="5782691"/>
            <a:ext cx="10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DFS</a:t>
            </a:r>
            <a:endParaRPr lang="en-US" dirty="0"/>
          </a:p>
        </p:txBody>
      </p:sp>
      <p:pic>
        <p:nvPicPr>
          <p:cNvPr id="30" name="Picture 29" descr="dis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49" y="5000212"/>
            <a:ext cx="980774" cy="9807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40997" y="5985979"/>
            <a:ext cx="172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Storage</a:t>
            </a:r>
            <a:endParaRPr lang="en-US" dirty="0"/>
          </a:p>
        </p:txBody>
      </p:sp>
      <p:pic>
        <p:nvPicPr>
          <p:cNvPr id="34" name="Picture 33" descr="dis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27" y="4704138"/>
            <a:ext cx="1133173" cy="113317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64368" y="5875792"/>
            <a:ext cx="10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DFS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938745"/>
            <a:ext cx="8801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7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Inside M/R framework</a:t>
            </a:r>
            <a:endParaRPr lang="en-US" sz="4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Times New Roman"/>
                <a:cs typeface="Times New Roman"/>
              </a:rPr>
              <a:t>Master node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partitions </a:t>
            </a:r>
            <a:r>
              <a:rPr lang="en-US" dirty="0">
                <a:latin typeface="Times New Roman"/>
                <a:cs typeface="Times New Roman"/>
              </a:rPr>
              <a:t>input file into M splits, by </a:t>
            </a:r>
            <a:r>
              <a:rPr lang="en-US" dirty="0" smtClean="0">
                <a:latin typeface="Times New Roman"/>
                <a:cs typeface="Times New Roman"/>
              </a:rPr>
              <a:t>key.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assigns </a:t>
            </a:r>
            <a:r>
              <a:rPr lang="en-US" dirty="0">
                <a:latin typeface="Times New Roman"/>
                <a:cs typeface="Times New Roman"/>
              </a:rPr>
              <a:t>workers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(nodes) </a:t>
            </a:r>
            <a:r>
              <a:rPr lang="en-US" dirty="0">
                <a:latin typeface="Times New Roman"/>
                <a:cs typeface="Times New Roman"/>
              </a:rPr>
              <a:t>to the M </a:t>
            </a:r>
            <a:r>
              <a:rPr lang="en-US" b="1" dirty="0">
                <a:latin typeface="Times New Roman"/>
                <a:cs typeface="Times New Roman"/>
              </a:rPr>
              <a:t>map </a:t>
            </a:r>
            <a:r>
              <a:rPr lang="en-US" b="1" dirty="0" smtClean="0">
                <a:latin typeface="Times New Roman"/>
                <a:cs typeface="Times New Roman"/>
              </a:rPr>
              <a:t>tasks</a:t>
            </a:r>
            <a:r>
              <a:rPr lang="en-US" i="1" dirty="0" smtClean="0">
                <a:latin typeface="Times New Roman"/>
                <a:cs typeface="Times New Roman"/>
              </a:rPr>
              <a:t>.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dirty="0" smtClean="0">
                <a:latin typeface="Times New Roman"/>
                <a:cs typeface="Times New Roman"/>
              </a:rPr>
              <a:t>sually: #workers &lt; #map tasks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keeps </a:t>
            </a:r>
            <a:r>
              <a:rPr lang="en-US" dirty="0">
                <a:latin typeface="Times New Roman"/>
                <a:cs typeface="Times New Roman"/>
              </a:rPr>
              <a:t>track of their </a:t>
            </a:r>
            <a:r>
              <a:rPr lang="en-US" dirty="0" smtClean="0">
                <a:latin typeface="Times New Roman"/>
                <a:cs typeface="Times New Roman"/>
              </a:rPr>
              <a:t>progress.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/>
                <a:cs typeface="Times New Roman"/>
              </a:rPr>
              <a:t>Workers </a:t>
            </a:r>
            <a:r>
              <a:rPr lang="en-US" sz="2600" dirty="0">
                <a:latin typeface="Times New Roman"/>
                <a:cs typeface="Times New Roman"/>
              </a:rPr>
              <a:t>write </a:t>
            </a:r>
            <a:r>
              <a:rPr lang="en-US" sz="2600" dirty="0" smtClean="0">
                <a:latin typeface="Times New Roman"/>
                <a:cs typeface="Times New Roman"/>
              </a:rPr>
              <a:t>output </a:t>
            </a:r>
            <a:r>
              <a:rPr lang="en-US" sz="2600" dirty="0">
                <a:latin typeface="Times New Roman"/>
                <a:cs typeface="Times New Roman"/>
              </a:rPr>
              <a:t>to local disk, partition into R </a:t>
            </a:r>
            <a:r>
              <a:rPr lang="en-US" sz="2600" dirty="0" smtClean="0">
                <a:latin typeface="Times New Roman"/>
                <a:cs typeface="Times New Roman"/>
              </a:rPr>
              <a:t>regions</a:t>
            </a:r>
          </a:p>
          <a:p>
            <a:pPr lvl="1" indent="-342900"/>
            <a:r>
              <a:rPr lang="en-US" sz="2200" dirty="0" smtClean="0">
                <a:latin typeface="Times New Roman"/>
                <a:cs typeface="Times New Roman"/>
              </a:rPr>
              <a:t>why local disk?</a:t>
            </a:r>
            <a:r>
              <a:rPr lang="en-US" sz="2200" i="1" dirty="0" smtClean="0">
                <a:latin typeface="Times New Roman"/>
                <a:cs typeface="Times New Roman"/>
              </a:rPr>
              <a:t> 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/>
                <a:cs typeface="Times New Roman"/>
              </a:rPr>
              <a:t>Master </a:t>
            </a:r>
            <a:r>
              <a:rPr lang="en-US" sz="2800" dirty="0">
                <a:latin typeface="Times New Roman"/>
                <a:cs typeface="Times New Roman"/>
              </a:rPr>
              <a:t>assigns workers to the R </a:t>
            </a:r>
            <a:r>
              <a:rPr lang="en-US" sz="2800" b="1" dirty="0">
                <a:latin typeface="Times New Roman"/>
                <a:cs typeface="Times New Roman"/>
              </a:rPr>
              <a:t>reduce </a:t>
            </a:r>
            <a:r>
              <a:rPr lang="en-US" sz="2800" b="1" dirty="0" smtClean="0">
                <a:latin typeface="Times New Roman"/>
                <a:cs typeface="Times New Roman"/>
              </a:rPr>
              <a:t>tasks</a:t>
            </a:r>
            <a:r>
              <a:rPr lang="en-US" sz="2800" i="1" dirty="0" smtClean="0">
                <a:latin typeface="Times New Roman"/>
                <a:cs typeface="Times New Roman"/>
              </a:rPr>
              <a:t>.</a:t>
            </a:r>
          </a:p>
          <a:p>
            <a:pPr lvl="2" indent="-342900"/>
            <a:r>
              <a:rPr lang="en-US" sz="2000" i="1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usually: #workers &lt; </a:t>
            </a:r>
            <a:r>
              <a:rPr lang="en-US" dirty="0" smtClean="0">
                <a:latin typeface="Times New Roman"/>
                <a:cs typeface="Times New Roman"/>
              </a:rPr>
              <a:t>#reduce tasks</a:t>
            </a:r>
            <a:endParaRPr lang="en-US" sz="2400" dirty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Times New Roman"/>
                <a:cs typeface="Times New Roman"/>
              </a:rPr>
              <a:t>Reduce </a:t>
            </a:r>
            <a:r>
              <a:rPr lang="en-US" sz="2600" dirty="0">
                <a:latin typeface="Times New Roman"/>
                <a:cs typeface="Times New Roman"/>
              </a:rPr>
              <a:t>workers read regions from the </a:t>
            </a:r>
            <a:r>
              <a:rPr lang="en-US" sz="2600" dirty="0" smtClean="0">
                <a:latin typeface="Times New Roman"/>
                <a:cs typeface="Times New Roman"/>
              </a:rPr>
              <a:t>map workers</a:t>
            </a:r>
            <a:r>
              <a:rPr lang="en-US" sz="2600" dirty="0">
                <a:latin typeface="Times New Roman"/>
                <a:cs typeface="Times New Roman"/>
              </a:rPr>
              <a:t>’ local </a:t>
            </a:r>
            <a:r>
              <a:rPr lang="en-US" sz="2600" dirty="0" smtClean="0">
                <a:latin typeface="Times New Roman"/>
                <a:cs typeface="Times New Roman"/>
              </a:rPr>
              <a:t>disks. </a:t>
            </a:r>
            <a:endParaRPr lang="en-US" sz="2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Fault tolerance</a:t>
            </a:r>
            <a:endParaRPr lang="en-US" sz="4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Master pings workers </a:t>
            </a:r>
            <a:r>
              <a:rPr lang="en-US" sz="2800" dirty="0" smtClean="0">
                <a:latin typeface="Times New Roman"/>
                <a:cs typeface="Times New Roman"/>
              </a:rPr>
              <a:t>periodically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If </a:t>
            </a:r>
            <a:r>
              <a:rPr lang="en-US" dirty="0">
                <a:latin typeface="Times New Roman"/>
                <a:cs typeface="Times New Roman"/>
              </a:rPr>
              <a:t>down then reassigns the task to another </a:t>
            </a:r>
            <a:r>
              <a:rPr lang="en-US" dirty="0" smtClean="0">
                <a:latin typeface="Times New Roman"/>
                <a:cs typeface="Times New Roman"/>
              </a:rPr>
              <a:t>worker.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Straggler node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100" dirty="0" smtClean="0">
                <a:latin typeface="Times New Roman"/>
                <a:cs typeface="Times New Roman"/>
              </a:rPr>
              <a:t>takes unusually </a:t>
            </a:r>
            <a:r>
              <a:rPr lang="en-US" sz="2100" dirty="0">
                <a:latin typeface="Times New Roman"/>
                <a:cs typeface="Times New Roman"/>
              </a:rPr>
              <a:t>long time to complete one of the last </a:t>
            </a:r>
            <a:r>
              <a:rPr lang="en-US" sz="2100" dirty="0" smtClean="0">
                <a:latin typeface="Times New Roman"/>
                <a:cs typeface="Times New Roman"/>
              </a:rPr>
              <a:t>tasks, because: 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</a:rPr>
              <a:t>t</a:t>
            </a:r>
            <a:r>
              <a:rPr lang="en-US" sz="2200" dirty="0" smtClean="0">
                <a:latin typeface="Times New Roman"/>
                <a:cs typeface="Times New Roman"/>
              </a:rPr>
              <a:t>he </a:t>
            </a:r>
            <a:r>
              <a:rPr lang="en-US" sz="2200" dirty="0">
                <a:latin typeface="Times New Roman"/>
                <a:cs typeface="Times New Roman"/>
              </a:rPr>
              <a:t>cluster scheduler has </a:t>
            </a:r>
            <a:r>
              <a:rPr lang="en-US" sz="2200" dirty="0" smtClean="0">
                <a:latin typeface="Times New Roman"/>
                <a:cs typeface="Times New Roman"/>
              </a:rPr>
              <a:t>assigned other </a:t>
            </a:r>
            <a:r>
              <a:rPr lang="en-US" sz="2200" dirty="0">
                <a:latin typeface="Times New Roman"/>
                <a:cs typeface="Times New Roman"/>
              </a:rPr>
              <a:t>tasks on </a:t>
            </a:r>
            <a:r>
              <a:rPr lang="en-US" sz="2200" dirty="0" smtClean="0">
                <a:latin typeface="Times New Roman"/>
                <a:cs typeface="Times New Roman"/>
              </a:rPr>
              <a:t>the node </a:t>
            </a:r>
          </a:p>
          <a:p>
            <a:pPr lvl="2"/>
            <a:r>
              <a:rPr lang="en-US" sz="2200" dirty="0" smtClean="0">
                <a:latin typeface="Times New Roman"/>
                <a:cs typeface="Times New Roman"/>
              </a:rPr>
              <a:t>bad </a:t>
            </a:r>
            <a:r>
              <a:rPr lang="en-US" sz="2200" dirty="0">
                <a:latin typeface="Times New Roman"/>
                <a:cs typeface="Times New Roman"/>
              </a:rPr>
              <a:t>disk forces frequent correctable </a:t>
            </a:r>
            <a:r>
              <a:rPr lang="en-US" sz="2200" dirty="0" smtClean="0">
                <a:latin typeface="Times New Roman"/>
                <a:cs typeface="Times New Roman"/>
              </a:rPr>
              <a:t>errors, …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stragglers </a:t>
            </a:r>
            <a:r>
              <a:rPr lang="en-US" dirty="0">
                <a:latin typeface="Times New Roman"/>
                <a:cs typeface="Times New Roman"/>
              </a:rPr>
              <a:t>are a main reason for </a:t>
            </a:r>
            <a:r>
              <a:rPr lang="en-US" dirty="0" smtClean="0">
                <a:latin typeface="Times New Roman"/>
                <a:cs typeface="Times New Roman"/>
              </a:rPr>
              <a:t>slowdown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M/R solution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backup </a:t>
            </a:r>
            <a:r>
              <a:rPr lang="en-US" sz="2400" dirty="0">
                <a:latin typeface="Times New Roman"/>
                <a:cs typeface="Times New Roman"/>
              </a:rPr>
              <a:t>execution of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last few remaining in-progress tasks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Optimizing M/R jobs is hard!</a:t>
            </a:r>
            <a:endParaRPr lang="en-US" sz="4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Choice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dirty="0" smtClean="0">
                <a:latin typeface="Times New Roman"/>
                <a:cs typeface="Times New Roman"/>
              </a:rPr>
              <a:t>#M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dirty="0" smtClean="0">
                <a:latin typeface="Times New Roman"/>
                <a:cs typeface="Times New Roman"/>
              </a:rPr>
              <a:t>#R: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larger </a:t>
            </a:r>
            <a:r>
              <a:rPr lang="en-US" sz="2600" dirty="0">
                <a:latin typeface="Times New Roman"/>
                <a:cs typeface="Times New Roman"/>
              </a:rPr>
              <a:t>is better for load balancing </a:t>
            </a: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limitation</a:t>
            </a:r>
            <a:r>
              <a:rPr lang="en-US" sz="2600" dirty="0">
                <a:latin typeface="Times New Roman"/>
                <a:cs typeface="Times New Roman"/>
              </a:rPr>
              <a:t>: 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lvl="2"/>
            <a:r>
              <a:rPr lang="en-US" sz="2200" dirty="0" smtClean="0">
                <a:latin typeface="Times New Roman"/>
                <a:cs typeface="Times New Roman"/>
              </a:rPr>
              <a:t>master overhead for control and fault tolerance</a:t>
            </a:r>
          </a:p>
          <a:p>
            <a:pPr lvl="3"/>
            <a:r>
              <a:rPr lang="en-US" dirty="0" smtClean="0">
                <a:latin typeface="Times New Roman"/>
                <a:cs typeface="Times New Roman"/>
              </a:rPr>
              <a:t>needs </a:t>
            </a:r>
            <a:r>
              <a:rPr lang="en-US" dirty="0">
                <a:latin typeface="Times New Roman"/>
                <a:cs typeface="Times New Roman"/>
              </a:rPr>
              <a:t>O(M×R) memory 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ypical choice: 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M: number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dirty="0" smtClean="0">
                <a:latin typeface="Times New Roman"/>
                <a:cs typeface="Times New Roman"/>
              </a:rPr>
              <a:t>chunks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R: much smaller; </a:t>
            </a:r>
          </a:p>
          <a:p>
            <a:pPr lvl="3"/>
            <a:r>
              <a:rPr lang="en-US" dirty="0" smtClean="0">
                <a:latin typeface="Times New Roman"/>
                <a:cs typeface="Times New Roman"/>
              </a:rPr>
              <a:t>rule </a:t>
            </a:r>
            <a:r>
              <a:rPr lang="en-US" dirty="0">
                <a:latin typeface="Times New Roman"/>
                <a:cs typeface="Times New Roman"/>
              </a:rPr>
              <a:t>of thumb: R=1.5 * number of </a:t>
            </a:r>
            <a:r>
              <a:rPr lang="en-US" dirty="0" smtClean="0">
                <a:latin typeface="Times New Roman"/>
                <a:cs typeface="Times New Roman"/>
              </a:rPr>
              <a:t>nodes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Over 100 other parameters: 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partition function, sort factor,…. 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around 50 of them affect running time.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62536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Discussion</a:t>
            </a:r>
            <a:endParaRPr lang="en-US" sz="4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11668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Advantage of M/R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manages scheduling and fault tolerance</a:t>
            </a:r>
          </a:p>
          <a:p>
            <a:r>
              <a:rPr lang="en-US" sz="2800" b="1" dirty="0" smtClean="0">
                <a:latin typeface="Times New Roman"/>
                <a:cs typeface="Times New Roman"/>
              </a:rPr>
              <a:t>Disadvantage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of M/R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limited data model and queries</a:t>
            </a:r>
            <a:endParaRPr lang="en-US" sz="2400" dirty="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ifficult </a:t>
            </a:r>
            <a:r>
              <a:rPr lang="en-US" sz="2400" dirty="0">
                <a:latin typeface="Times New Roman"/>
                <a:cs typeface="Times New Roman"/>
              </a:rPr>
              <a:t>to write </a:t>
            </a:r>
            <a:r>
              <a:rPr lang="en-US" sz="2400" dirty="0" smtClean="0">
                <a:latin typeface="Times New Roman"/>
                <a:cs typeface="Times New Roman"/>
              </a:rPr>
              <a:t>complex programs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testing &amp; debugging, multiple map/reduce jobs, …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optimization is hard</a:t>
            </a:r>
          </a:p>
          <a:p>
            <a:r>
              <a:rPr lang="en-US" sz="2800" dirty="0">
                <a:latin typeface="Times New Roman"/>
                <a:cs typeface="Times New Roman"/>
              </a:rPr>
              <a:t>Remind you of a similar problem</a:t>
            </a:r>
            <a:r>
              <a:rPr lang="en-US" sz="2800" dirty="0" smtClean="0">
                <a:latin typeface="Times New Roman"/>
                <a:cs typeface="Times New Roman"/>
              </a:rPr>
              <a:t>?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reapply the principles of RDBMS implementation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declarative language, query processing and optimization, …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Repeats by every technological shift</a:t>
            </a:r>
          </a:p>
          <a:p>
            <a:pPr lvl="2"/>
            <a:r>
              <a:rPr lang="en-US" sz="2000" dirty="0" smtClean="0">
                <a:latin typeface="Times New Roman"/>
                <a:cs typeface="Times New Roman"/>
              </a:rPr>
              <a:t>sensor data =&gt; 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latin typeface="Times New Roman"/>
                <a:cs typeface="Times New Roman"/>
              </a:rPr>
              <a:t>tream DBMS, spreadsheets =&gt; Spreadsheet DBMS, …</a:t>
            </a:r>
          </a:p>
          <a:p>
            <a:pPr lvl="2"/>
            <a:r>
              <a:rPr lang="en-US" sz="2000" dirty="0" smtClean="0">
                <a:latin typeface="Times New Roman"/>
                <a:cs typeface="Times New Roman"/>
              </a:rPr>
              <a:t>it is important to learn the principle!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1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1100746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Parallel RDBMS / declarative languages over M/R</a:t>
            </a:r>
            <a:endParaRPr lang="en-US" sz="33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24878"/>
            <a:ext cx="8730532" cy="542349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Hive (by Facebook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</a:p>
          <a:p>
            <a:pPr lvl="1"/>
            <a:r>
              <a:rPr lang="en-US" sz="2600" dirty="0" err="1" smtClean="0">
                <a:latin typeface="Times New Roman"/>
                <a:cs typeface="Times New Roman"/>
              </a:rPr>
              <a:t>HiveQL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SQL</a:t>
            </a:r>
            <a:r>
              <a:rPr lang="en-US" dirty="0">
                <a:latin typeface="Times New Roman"/>
                <a:cs typeface="Times New Roman"/>
              </a:rPr>
              <a:t>-like language </a:t>
            </a: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open </a:t>
            </a:r>
            <a:r>
              <a:rPr lang="en-US" sz="2600" dirty="0">
                <a:latin typeface="Times New Roman"/>
                <a:cs typeface="Times New Roman"/>
              </a:rPr>
              <a:t>source </a:t>
            </a:r>
            <a:endParaRPr lang="en-US" sz="2600" dirty="0" smtClean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Pig </a:t>
            </a:r>
            <a:r>
              <a:rPr lang="en-US" sz="2800" dirty="0">
                <a:latin typeface="Times New Roman"/>
                <a:cs typeface="Times New Roman"/>
              </a:rPr>
              <a:t>Latin </a:t>
            </a:r>
            <a:r>
              <a:rPr lang="en-US" sz="2800" dirty="0" smtClean="0">
                <a:latin typeface="Times New Roman"/>
                <a:cs typeface="Times New Roman"/>
              </a:rPr>
              <a:t>(by Yahoo</a:t>
            </a:r>
            <a:r>
              <a:rPr lang="en-US" sz="2800" dirty="0">
                <a:latin typeface="Times New Roman"/>
                <a:cs typeface="Times New Roman"/>
              </a:rPr>
              <a:t>!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new </a:t>
            </a:r>
            <a:r>
              <a:rPr lang="en-US" sz="2600" dirty="0">
                <a:latin typeface="Times New Roman"/>
                <a:cs typeface="Times New Roman"/>
              </a:rPr>
              <a:t>language, </a:t>
            </a:r>
            <a:r>
              <a:rPr lang="en-US" sz="2600" dirty="0" smtClean="0">
                <a:latin typeface="Times New Roman"/>
                <a:cs typeface="Times New Roman"/>
              </a:rPr>
              <a:t>similar to </a:t>
            </a:r>
            <a:r>
              <a:rPr lang="en-US" sz="2600" dirty="0">
                <a:latin typeface="Times New Roman"/>
                <a:cs typeface="Times New Roman"/>
              </a:rPr>
              <a:t>Relational </a:t>
            </a:r>
            <a:r>
              <a:rPr lang="en-US" sz="2600" dirty="0" smtClean="0">
                <a:latin typeface="Times New Roman"/>
                <a:cs typeface="Times New Roman"/>
              </a:rPr>
              <a:t>Algebra</a:t>
            </a: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open </a:t>
            </a:r>
            <a:r>
              <a:rPr lang="en-US" sz="2600" dirty="0">
                <a:latin typeface="Times New Roman"/>
                <a:cs typeface="Times New Roman"/>
              </a:rPr>
              <a:t>source </a:t>
            </a:r>
            <a:endParaRPr lang="en-US" sz="2600" dirty="0" smtClean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Big</a:t>
            </a:r>
            <a:r>
              <a:rPr lang="en-US" sz="2800" dirty="0">
                <a:latin typeface="Times New Roman"/>
                <a:cs typeface="Times New Roman"/>
              </a:rPr>
              <a:t>-Query </a:t>
            </a:r>
            <a:r>
              <a:rPr lang="en-US" sz="2800" dirty="0" smtClean="0">
                <a:latin typeface="Times New Roman"/>
                <a:cs typeface="Times New Roman"/>
              </a:rPr>
              <a:t>(by Google)</a:t>
            </a: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SQL </a:t>
            </a:r>
            <a:r>
              <a:rPr lang="en-US" sz="2600" dirty="0">
                <a:latin typeface="Times New Roman"/>
                <a:cs typeface="Times New Roman"/>
              </a:rPr>
              <a:t>on </a:t>
            </a:r>
            <a:r>
              <a:rPr lang="en-US" sz="2600" dirty="0" smtClean="0">
                <a:latin typeface="Times New Roman"/>
                <a:cs typeface="Times New Roman"/>
              </a:rPr>
              <a:t>Map/Reduce</a:t>
            </a:r>
            <a:endParaRPr lang="en-US" sz="2600" dirty="0">
              <a:latin typeface="Times New Roman"/>
              <a:cs typeface="Times New Roman"/>
            </a:endParaRP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Proprietary </a:t>
            </a:r>
          </a:p>
          <a:p>
            <a:r>
              <a:rPr lang="en-US" sz="3000" dirty="0" smtClean="0">
                <a:latin typeface="Times New Roman"/>
                <a:cs typeface="Times New Roman"/>
              </a:rPr>
              <a:t>…</a:t>
            </a:r>
            <a:endParaRPr lang="en-US" sz="30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429890" y="124433"/>
            <a:ext cx="8229600" cy="899659"/>
          </a:xfrm>
        </p:spPr>
        <p:txBody>
          <a:bodyPr>
            <a:noAutofit/>
          </a:bodyPr>
          <a:lstStyle/>
          <a:p>
            <a:pPr algn="l"/>
            <a:r>
              <a:rPr lang="en-US" sz="34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Parallel </a:t>
            </a:r>
            <a:r>
              <a:rPr lang="en-US" sz="34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data processing: performance metrics</a:t>
            </a:r>
            <a:endParaRPr lang="en-US" sz="34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1133328"/>
            <a:ext cx="8969375" cy="5115072"/>
          </a:xfrm>
        </p:spPr>
        <p:txBody>
          <a:bodyPr/>
          <a:lstStyle/>
          <a:p>
            <a:pPr>
              <a:tabLst>
                <a:tab pos="2452688" algn="l"/>
              </a:tabLst>
              <a:defRPr/>
            </a:pPr>
            <a:r>
              <a:rPr lang="en-US" sz="2600" b="1" dirty="0" smtClean="0">
                <a:latin typeface="Times New Roman"/>
                <a:cs typeface="Times New Roman"/>
              </a:rPr>
              <a:t>Speedup:</a:t>
            </a:r>
            <a:r>
              <a:rPr lang="en-US" sz="2600" dirty="0" smtClean="0">
                <a:latin typeface="Times New Roman"/>
                <a:cs typeface="Times New Roman"/>
              </a:rPr>
              <a:t> constant problem, growing system</a:t>
            </a:r>
          </a:p>
          <a:p>
            <a:pPr>
              <a:buFont typeface="Wingdings" charset="0"/>
              <a:buNone/>
              <a:tabLst>
                <a:tab pos="2452688" algn="l"/>
              </a:tabLst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	</a:t>
            </a:r>
            <a:r>
              <a:rPr lang="en-US" sz="2200" dirty="0" smtClean="0">
                <a:latin typeface="Times New Roman"/>
                <a:cs typeface="Times New Roman"/>
              </a:rPr>
              <a:t>small-system-elapsed-time</a:t>
            </a:r>
          </a:p>
          <a:p>
            <a:pPr>
              <a:buFont typeface="Wingdings" charset="0"/>
              <a:buNone/>
              <a:tabLst>
                <a:tab pos="2452688" algn="l"/>
              </a:tabLst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	big-system-elapsed-time</a:t>
            </a:r>
          </a:p>
          <a:p>
            <a:pPr lvl="1">
              <a:tabLst>
                <a:tab pos="2452688" algn="l"/>
              </a:tabLst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linear speedup if N-system yields N-speedup</a:t>
            </a:r>
          </a:p>
          <a:p>
            <a:pPr marL="457200" lvl="1" indent="0">
              <a:buNone/>
              <a:tabLst>
                <a:tab pos="2452688" algn="l"/>
              </a:tabLst>
              <a:defRPr/>
            </a:pPr>
            <a:endParaRPr lang="en-US" sz="2200" dirty="0" smtClean="0">
              <a:latin typeface="Times New Roman"/>
              <a:cs typeface="Times New Roman"/>
            </a:endParaRPr>
          </a:p>
          <a:p>
            <a:pPr>
              <a:tabLst>
                <a:tab pos="2452688" algn="l"/>
              </a:tabLst>
              <a:defRPr/>
            </a:pPr>
            <a:r>
              <a:rPr lang="en-US" sz="2600" b="1" dirty="0" err="1" smtClean="0">
                <a:latin typeface="Times New Roman"/>
                <a:cs typeface="Times New Roman"/>
              </a:rPr>
              <a:t>Scaleup</a:t>
            </a:r>
            <a:r>
              <a:rPr lang="en-US" sz="2600" b="1" dirty="0" smtClean="0">
                <a:latin typeface="Times New Roman"/>
                <a:cs typeface="Times New Roman"/>
              </a:rPr>
              <a:t>:</a:t>
            </a:r>
            <a:r>
              <a:rPr lang="en-US" sz="2600" dirty="0" smtClean="0">
                <a:latin typeface="Times New Roman"/>
                <a:cs typeface="Times New Roman"/>
              </a:rPr>
              <a:t> ability to grow both the system/problem</a:t>
            </a:r>
          </a:p>
          <a:p>
            <a:pPr>
              <a:buFont typeface="Wingdings" charset="0"/>
              <a:buNone/>
              <a:tabLst>
                <a:tab pos="2452688" algn="l"/>
              </a:tabLst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	</a:t>
            </a:r>
            <a:r>
              <a:rPr lang="en-US" sz="2200" dirty="0" smtClean="0">
                <a:latin typeface="Times New Roman"/>
                <a:cs typeface="Times New Roman"/>
              </a:rPr>
              <a:t>1-system-elapsed-time-on-1-problem</a:t>
            </a:r>
          </a:p>
          <a:p>
            <a:pPr>
              <a:buFont typeface="Wingdings" charset="0"/>
              <a:buNone/>
              <a:tabLst>
                <a:tab pos="2452688" algn="l"/>
              </a:tabLst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	N-system-elapsed-time-on-N-problem</a:t>
            </a:r>
          </a:p>
          <a:p>
            <a:pPr lvl="1">
              <a:tabLst>
                <a:tab pos="2452688" algn="l"/>
              </a:tabLst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linear if </a:t>
            </a:r>
            <a:r>
              <a:rPr lang="en-US" sz="2000" dirty="0" err="1" smtClean="0">
                <a:latin typeface="Times New Roman"/>
                <a:cs typeface="Times New Roman"/>
              </a:rPr>
              <a:t>scaleup</a:t>
            </a:r>
            <a:r>
              <a:rPr lang="en-US" sz="2000" dirty="0" smtClean="0">
                <a:latin typeface="Times New Roman"/>
                <a:cs typeface="Times New Roman"/>
              </a:rPr>
              <a:t> = 1</a:t>
            </a:r>
          </a:p>
          <a:p>
            <a:pPr lvl="1">
              <a:tabLst>
                <a:tab pos="2452688" algn="l"/>
              </a:tabLst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some problems have super-linear increase in cost</a:t>
            </a:r>
          </a:p>
          <a:p>
            <a:pPr lvl="2">
              <a:tabLst>
                <a:tab pos="2452688" algn="l"/>
              </a:tabLst>
              <a:defRPr/>
            </a:pPr>
            <a:r>
              <a:rPr lang="en-US" sz="1800" dirty="0" smtClean="0">
                <a:latin typeface="Times New Roman"/>
                <a:cs typeface="Times New Roman"/>
              </a:rPr>
              <a:t>e.g., </a:t>
            </a:r>
            <a:r>
              <a:rPr lang="en-US" sz="1800" dirty="0" err="1" smtClean="0">
                <a:latin typeface="Times New Roman"/>
                <a:cs typeface="Times New Roman"/>
              </a:rPr>
              <a:t>nlog</a:t>
            </a:r>
            <a:r>
              <a:rPr lang="en-US" sz="1800" dirty="0" smtClean="0">
                <a:latin typeface="Times New Roman"/>
                <a:cs typeface="Times New Roman"/>
              </a:rPr>
              <a:t>(n) of sorting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V="1">
            <a:off x="522288" y="2101800"/>
            <a:ext cx="4441825" cy="111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22288" y="4262388"/>
            <a:ext cx="48085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52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1100746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What you should know</a:t>
            </a:r>
            <a:endParaRPr lang="en-US" sz="33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24878"/>
            <a:ext cx="8730532" cy="542349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Performance metrics for parallel data </a:t>
            </a:r>
            <a:r>
              <a:rPr lang="en-US" sz="2800" dirty="0" smtClean="0">
                <a:latin typeface="Times New Roman"/>
                <a:cs typeface="Times New Roman"/>
              </a:rPr>
              <a:t>processing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Parallel data processing architectures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Parallelization methods 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Query processing in Parallel DB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Cluster </a:t>
            </a:r>
            <a:r>
              <a:rPr lang="en-US" sz="2800" dirty="0" smtClean="0">
                <a:latin typeface="Times New Roman"/>
                <a:cs typeface="Times New Roman"/>
              </a:rPr>
              <a:t>computing &amp; DFS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Map/Reduce programming </a:t>
            </a:r>
            <a:r>
              <a:rPr lang="en-US" sz="2800" dirty="0" smtClean="0">
                <a:latin typeface="Times New Roman"/>
                <a:cs typeface="Times New Roman"/>
              </a:rPr>
              <a:t>model and framework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Advantages </a:t>
            </a:r>
            <a:r>
              <a:rPr lang="en-US" sz="2800" dirty="0" smtClean="0">
                <a:latin typeface="Times New Roman"/>
                <a:cs typeface="Times New Roman"/>
              </a:rPr>
              <a:t>and Disadvantages of using Map/Reduce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Carry away messages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Usability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Map</a:t>
            </a:r>
            <a:r>
              <a:rPr lang="en-US" dirty="0">
                <a:latin typeface="Times New Roman"/>
                <a:cs typeface="Times New Roman"/>
              </a:rPr>
              <a:t>/Reduce </a:t>
            </a:r>
            <a:r>
              <a:rPr lang="en-US" dirty="0" smtClean="0">
                <a:latin typeface="Times New Roman"/>
                <a:cs typeface="Times New Roman"/>
              </a:rPr>
              <a:t>was easier </a:t>
            </a:r>
            <a:r>
              <a:rPr lang="en-US" dirty="0" smtClean="0">
                <a:latin typeface="Times New Roman"/>
                <a:cs typeface="Times New Roman"/>
              </a:rPr>
              <a:t>to use </a:t>
            </a:r>
            <a:r>
              <a:rPr lang="en-US" dirty="0" smtClean="0">
                <a:latin typeface="Times New Roman"/>
                <a:cs typeface="Times New Roman"/>
              </a:rPr>
              <a:t>over new platforms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There is still a lot of space for improvement.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Sometimes, we have to re-build a </a:t>
            </a:r>
            <a:r>
              <a:rPr lang="en-US" dirty="0" smtClean="0">
                <a:latin typeface="Times New Roman"/>
                <a:cs typeface="Times New Roman"/>
              </a:rPr>
              <a:t>framework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parallel databases =&gt; M/R </a:t>
            </a:r>
            <a:r>
              <a:rPr lang="en-US" dirty="0" smtClean="0">
                <a:latin typeface="Times New Roman"/>
                <a:cs typeface="Times New Roman"/>
              </a:rPr>
              <a:t>=&gt; parallel DB over M/R</a:t>
            </a:r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398"/>
            <a:ext cx="838835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Natural</a:t>
            </a:r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parallelism</a:t>
            </a:r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: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relations in </a:t>
            </a:r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and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out</a:t>
            </a:r>
            <a:endParaRPr lang="en-US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6420"/>
            <a:ext cx="8229600" cy="495660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Pipeline: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piping the output of one op into the next</a:t>
            </a:r>
          </a:p>
          <a:p>
            <a:pPr lvl="1">
              <a:lnSpc>
                <a:spcPct val="80000"/>
              </a:lnSpc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Partition: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N op-clones, each processes 1/N input</a:t>
            </a:r>
          </a:p>
          <a:p>
            <a:pPr lvl="1">
              <a:lnSpc>
                <a:spcPct val="80000"/>
              </a:lnSpc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Observation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>
                <a:latin typeface="Times New Roman"/>
                <a:cs typeface="Times New Roman"/>
              </a:rPr>
              <a:t>essentially sequential programming</a:t>
            </a:r>
          </a:p>
        </p:txBody>
      </p:sp>
      <p:grpSp>
        <p:nvGrpSpPr>
          <p:cNvPr id="13315" name="Group 109"/>
          <p:cNvGrpSpPr>
            <a:grpSpLocks/>
          </p:cNvGrpSpPr>
          <p:nvPr/>
        </p:nvGrpSpPr>
        <p:grpSpPr bwMode="auto">
          <a:xfrm>
            <a:off x="2192338" y="2369195"/>
            <a:ext cx="6229350" cy="995363"/>
            <a:chOff x="1377" y="1612"/>
            <a:chExt cx="3924" cy="682"/>
          </a:xfrm>
        </p:grpSpPr>
        <p:grpSp>
          <p:nvGrpSpPr>
            <p:cNvPr id="13379" name="Group 23"/>
            <p:cNvGrpSpPr>
              <a:grpSpLocks/>
            </p:cNvGrpSpPr>
            <p:nvPr/>
          </p:nvGrpSpPr>
          <p:grpSpPr bwMode="auto">
            <a:xfrm>
              <a:off x="4552" y="1804"/>
              <a:ext cx="749" cy="283"/>
              <a:chOff x="5074" y="1307"/>
              <a:chExt cx="804" cy="269"/>
            </a:xfrm>
          </p:grpSpPr>
          <p:sp>
            <p:nvSpPr>
              <p:cNvPr id="100376" name="Freeform 24"/>
              <p:cNvSpPr>
                <a:spLocks/>
              </p:cNvSpPr>
              <p:nvPr/>
            </p:nvSpPr>
            <p:spPr bwMode="auto">
              <a:xfrm>
                <a:off x="5582" y="1308"/>
                <a:ext cx="296" cy="257"/>
              </a:xfrm>
              <a:custGeom>
                <a:avLst/>
                <a:gdLst>
                  <a:gd name="T0" fmla="*/ 0 w 296"/>
                  <a:gd name="T1" fmla="*/ 0 h 258"/>
                  <a:gd name="T2" fmla="*/ 295 w 296"/>
                  <a:gd name="T3" fmla="*/ 128 h 258"/>
                  <a:gd name="T4" fmla="*/ 13 w 296"/>
                  <a:gd name="T5" fmla="*/ 257 h 258"/>
                  <a:gd name="T6" fmla="*/ 6 w 296"/>
                  <a:gd name="T7" fmla="*/ 128 h 258"/>
                  <a:gd name="T8" fmla="*/ 0 w 296"/>
                  <a:gd name="T9" fmla="*/ 69 h 258"/>
                  <a:gd name="T10" fmla="*/ 0 w 296"/>
                  <a:gd name="T11" fmla="*/ 28 h 258"/>
                  <a:gd name="T12" fmla="*/ 0 w 296"/>
                  <a:gd name="T13" fmla="*/ 5 h 258"/>
                  <a:gd name="T14" fmla="*/ 0 w 296"/>
                  <a:gd name="T15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6" h="258">
                    <a:moveTo>
                      <a:pt x="0" y="0"/>
                    </a:moveTo>
                    <a:lnTo>
                      <a:pt x="295" y="128"/>
                    </a:lnTo>
                    <a:lnTo>
                      <a:pt x="13" y="257"/>
                    </a:lnTo>
                    <a:lnTo>
                      <a:pt x="6" y="128"/>
                    </a:lnTo>
                    <a:lnTo>
                      <a:pt x="0" y="69"/>
                    </a:lnTo>
                    <a:lnTo>
                      <a:pt x="0" y="2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377" name="Freeform 25"/>
              <p:cNvSpPr>
                <a:spLocks/>
              </p:cNvSpPr>
              <p:nvPr/>
            </p:nvSpPr>
            <p:spPr bwMode="auto">
              <a:xfrm>
                <a:off x="5525" y="1315"/>
                <a:ext cx="104" cy="262"/>
              </a:xfrm>
              <a:custGeom>
                <a:avLst/>
                <a:gdLst>
                  <a:gd name="T0" fmla="*/ 0 w 104"/>
                  <a:gd name="T1" fmla="*/ 133 h 262"/>
                  <a:gd name="T2" fmla="*/ 0 w 104"/>
                  <a:gd name="T3" fmla="*/ 121 h 262"/>
                  <a:gd name="T4" fmla="*/ 0 w 104"/>
                  <a:gd name="T5" fmla="*/ 97 h 262"/>
                  <a:gd name="T6" fmla="*/ 7 w 104"/>
                  <a:gd name="T7" fmla="*/ 65 h 262"/>
                  <a:gd name="T8" fmla="*/ 13 w 104"/>
                  <a:gd name="T9" fmla="*/ 47 h 262"/>
                  <a:gd name="T10" fmla="*/ 13 w 104"/>
                  <a:gd name="T11" fmla="*/ 42 h 262"/>
                  <a:gd name="T12" fmla="*/ 21 w 104"/>
                  <a:gd name="T13" fmla="*/ 30 h 262"/>
                  <a:gd name="T14" fmla="*/ 26 w 104"/>
                  <a:gd name="T15" fmla="*/ 12 h 262"/>
                  <a:gd name="T16" fmla="*/ 34 w 104"/>
                  <a:gd name="T17" fmla="*/ 0 h 262"/>
                  <a:gd name="T18" fmla="*/ 40 w 104"/>
                  <a:gd name="T19" fmla="*/ 0 h 262"/>
                  <a:gd name="T20" fmla="*/ 48 w 104"/>
                  <a:gd name="T21" fmla="*/ 0 h 262"/>
                  <a:gd name="T22" fmla="*/ 54 w 104"/>
                  <a:gd name="T23" fmla="*/ 0 h 262"/>
                  <a:gd name="T24" fmla="*/ 68 w 104"/>
                  <a:gd name="T25" fmla="*/ 5 h 262"/>
                  <a:gd name="T26" fmla="*/ 68 w 104"/>
                  <a:gd name="T27" fmla="*/ 12 h 262"/>
                  <a:gd name="T28" fmla="*/ 82 w 104"/>
                  <a:gd name="T29" fmla="*/ 30 h 262"/>
                  <a:gd name="T30" fmla="*/ 82 w 104"/>
                  <a:gd name="T31" fmla="*/ 36 h 262"/>
                  <a:gd name="T32" fmla="*/ 89 w 104"/>
                  <a:gd name="T33" fmla="*/ 47 h 262"/>
                  <a:gd name="T34" fmla="*/ 95 w 104"/>
                  <a:gd name="T35" fmla="*/ 72 h 262"/>
                  <a:gd name="T36" fmla="*/ 103 w 104"/>
                  <a:gd name="T37" fmla="*/ 97 h 262"/>
                  <a:gd name="T38" fmla="*/ 103 w 104"/>
                  <a:gd name="T39" fmla="*/ 121 h 262"/>
                  <a:gd name="T40" fmla="*/ 103 w 104"/>
                  <a:gd name="T41" fmla="*/ 133 h 262"/>
                  <a:gd name="T42" fmla="*/ 103 w 104"/>
                  <a:gd name="T43" fmla="*/ 157 h 262"/>
                  <a:gd name="T44" fmla="*/ 95 w 104"/>
                  <a:gd name="T45" fmla="*/ 206 h 262"/>
                  <a:gd name="T46" fmla="*/ 89 w 104"/>
                  <a:gd name="T47" fmla="*/ 224 h 262"/>
                  <a:gd name="T48" fmla="*/ 89 w 104"/>
                  <a:gd name="T49" fmla="*/ 231 h 262"/>
                  <a:gd name="T50" fmla="*/ 76 w 104"/>
                  <a:gd name="T51" fmla="*/ 248 h 262"/>
                  <a:gd name="T52" fmla="*/ 68 w 104"/>
                  <a:gd name="T53" fmla="*/ 261 h 262"/>
                  <a:gd name="T54" fmla="*/ 62 w 104"/>
                  <a:gd name="T55" fmla="*/ 261 h 262"/>
                  <a:gd name="T56" fmla="*/ 54 w 104"/>
                  <a:gd name="T57" fmla="*/ 261 h 262"/>
                  <a:gd name="T58" fmla="*/ 48 w 104"/>
                  <a:gd name="T59" fmla="*/ 261 h 262"/>
                  <a:gd name="T60" fmla="*/ 34 w 104"/>
                  <a:gd name="T61" fmla="*/ 255 h 262"/>
                  <a:gd name="T62" fmla="*/ 26 w 104"/>
                  <a:gd name="T63" fmla="*/ 248 h 262"/>
                  <a:gd name="T64" fmla="*/ 21 w 104"/>
                  <a:gd name="T65" fmla="*/ 237 h 262"/>
                  <a:gd name="T66" fmla="*/ 13 w 104"/>
                  <a:gd name="T67" fmla="*/ 224 h 262"/>
                  <a:gd name="T68" fmla="*/ 13 w 104"/>
                  <a:gd name="T69" fmla="*/ 218 h 262"/>
                  <a:gd name="T70" fmla="*/ 7 w 104"/>
                  <a:gd name="T71" fmla="*/ 199 h 262"/>
                  <a:gd name="T72" fmla="*/ 0 w 104"/>
                  <a:gd name="T73" fmla="*/ 169 h 262"/>
                  <a:gd name="T74" fmla="*/ 0 w 104"/>
                  <a:gd name="T75" fmla="*/ 145 h 262"/>
                  <a:gd name="T76" fmla="*/ 0 w 104"/>
                  <a:gd name="T77" fmla="*/ 133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4" h="262">
                    <a:moveTo>
                      <a:pt x="0" y="133"/>
                    </a:moveTo>
                    <a:lnTo>
                      <a:pt x="0" y="121"/>
                    </a:lnTo>
                    <a:lnTo>
                      <a:pt x="0" y="97"/>
                    </a:lnTo>
                    <a:lnTo>
                      <a:pt x="7" y="65"/>
                    </a:lnTo>
                    <a:lnTo>
                      <a:pt x="13" y="47"/>
                    </a:lnTo>
                    <a:lnTo>
                      <a:pt x="13" y="42"/>
                    </a:lnTo>
                    <a:lnTo>
                      <a:pt x="21" y="30"/>
                    </a:lnTo>
                    <a:lnTo>
                      <a:pt x="26" y="12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8" y="5"/>
                    </a:lnTo>
                    <a:lnTo>
                      <a:pt x="68" y="12"/>
                    </a:lnTo>
                    <a:lnTo>
                      <a:pt x="82" y="30"/>
                    </a:lnTo>
                    <a:lnTo>
                      <a:pt x="82" y="36"/>
                    </a:lnTo>
                    <a:lnTo>
                      <a:pt x="89" y="47"/>
                    </a:lnTo>
                    <a:lnTo>
                      <a:pt x="95" y="72"/>
                    </a:lnTo>
                    <a:lnTo>
                      <a:pt x="103" y="97"/>
                    </a:lnTo>
                    <a:lnTo>
                      <a:pt x="103" y="121"/>
                    </a:lnTo>
                    <a:lnTo>
                      <a:pt x="103" y="133"/>
                    </a:lnTo>
                    <a:lnTo>
                      <a:pt x="103" y="157"/>
                    </a:lnTo>
                    <a:lnTo>
                      <a:pt x="95" y="206"/>
                    </a:lnTo>
                    <a:lnTo>
                      <a:pt x="89" y="224"/>
                    </a:lnTo>
                    <a:lnTo>
                      <a:pt x="89" y="231"/>
                    </a:lnTo>
                    <a:lnTo>
                      <a:pt x="76" y="248"/>
                    </a:lnTo>
                    <a:lnTo>
                      <a:pt x="68" y="261"/>
                    </a:lnTo>
                    <a:lnTo>
                      <a:pt x="62" y="261"/>
                    </a:lnTo>
                    <a:lnTo>
                      <a:pt x="54" y="261"/>
                    </a:lnTo>
                    <a:lnTo>
                      <a:pt x="48" y="261"/>
                    </a:lnTo>
                    <a:lnTo>
                      <a:pt x="34" y="255"/>
                    </a:lnTo>
                    <a:lnTo>
                      <a:pt x="26" y="248"/>
                    </a:lnTo>
                    <a:lnTo>
                      <a:pt x="21" y="237"/>
                    </a:lnTo>
                    <a:lnTo>
                      <a:pt x="13" y="224"/>
                    </a:lnTo>
                    <a:lnTo>
                      <a:pt x="13" y="218"/>
                    </a:lnTo>
                    <a:lnTo>
                      <a:pt x="7" y="199"/>
                    </a:lnTo>
                    <a:lnTo>
                      <a:pt x="0" y="169"/>
                    </a:lnTo>
                    <a:lnTo>
                      <a:pt x="0" y="145"/>
                    </a:lnTo>
                    <a:lnTo>
                      <a:pt x="0" y="133"/>
                    </a:lnTo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378" name="Rectangle 26"/>
              <p:cNvSpPr>
                <a:spLocks noChangeArrowheads="1"/>
              </p:cNvSpPr>
              <p:nvPr/>
            </p:nvSpPr>
            <p:spPr bwMode="auto">
              <a:xfrm>
                <a:off x="5116" y="1375"/>
                <a:ext cx="473" cy="139"/>
              </a:xfrm>
              <a:prstGeom prst="rect">
                <a:avLst/>
              </a:pr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379" name="Freeform 27"/>
              <p:cNvSpPr>
                <a:spLocks/>
              </p:cNvSpPr>
              <p:nvPr/>
            </p:nvSpPr>
            <p:spPr bwMode="auto">
              <a:xfrm>
                <a:off x="5074" y="1375"/>
                <a:ext cx="82" cy="147"/>
              </a:xfrm>
              <a:custGeom>
                <a:avLst/>
                <a:gdLst>
                  <a:gd name="T0" fmla="*/ 0 w 82"/>
                  <a:gd name="T1" fmla="*/ 73 h 147"/>
                  <a:gd name="T2" fmla="*/ 0 w 82"/>
                  <a:gd name="T3" fmla="*/ 61 h 147"/>
                  <a:gd name="T4" fmla="*/ 6 w 82"/>
                  <a:gd name="T5" fmla="*/ 29 h 147"/>
                  <a:gd name="T6" fmla="*/ 6 w 82"/>
                  <a:gd name="T7" fmla="*/ 23 h 147"/>
                  <a:gd name="T8" fmla="*/ 13 w 82"/>
                  <a:gd name="T9" fmla="*/ 18 h 147"/>
                  <a:gd name="T10" fmla="*/ 20 w 82"/>
                  <a:gd name="T11" fmla="*/ 5 h 147"/>
                  <a:gd name="T12" fmla="*/ 34 w 82"/>
                  <a:gd name="T13" fmla="*/ 0 h 147"/>
                  <a:gd name="T14" fmla="*/ 40 w 82"/>
                  <a:gd name="T15" fmla="*/ 0 h 147"/>
                  <a:gd name="T16" fmla="*/ 54 w 82"/>
                  <a:gd name="T17" fmla="*/ 5 h 147"/>
                  <a:gd name="T18" fmla="*/ 60 w 82"/>
                  <a:gd name="T19" fmla="*/ 12 h 147"/>
                  <a:gd name="T20" fmla="*/ 68 w 82"/>
                  <a:gd name="T21" fmla="*/ 18 h 147"/>
                  <a:gd name="T22" fmla="*/ 68 w 82"/>
                  <a:gd name="T23" fmla="*/ 23 h 147"/>
                  <a:gd name="T24" fmla="*/ 74 w 82"/>
                  <a:gd name="T25" fmla="*/ 37 h 147"/>
                  <a:gd name="T26" fmla="*/ 81 w 82"/>
                  <a:gd name="T27" fmla="*/ 61 h 147"/>
                  <a:gd name="T28" fmla="*/ 81 w 82"/>
                  <a:gd name="T29" fmla="*/ 73 h 147"/>
                  <a:gd name="T30" fmla="*/ 81 w 82"/>
                  <a:gd name="T31" fmla="*/ 90 h 147"/>
                  <a:gd name="T32" fmla="*/ 74 w 82"/>
                  <a:gd name="T33" fmla="*/ 115 h 147"/>
                  <a:gd name="T34" fmla="*/ 68 w 82"/>
                  <a:gd name="T35" fmla="*/ 126 h 147"/>
                  <a:gd name="T36" fmla="*/ 60 w 82"/>
                  <a:gd name="T37" fmla="*/ 132 h 147"/>
                  <a:gd name="T38" fmla="*/ 46 w 82"/>
                  <a:gd name="T39" fmla="*/ 146 h 147"/>
                  <a:gd name="T40" fmla="*/ 40 w 82"/>
                  <a:gd name="T41" fmla="*/ 146 h 147"/>
                  <a:gd name="T42" fmla="*/ 34 w 82"/>
                  <a:gd name="T43" fmla="*/ 146 h 147"/>
                  <a:gd name="T44" fmla="*/ 26 w 82"/>
                  <a:gd name="T45" fmla="*/ 146 h 147"/>
                  <a:gd name="T46" fmla="*/ 20 w 82"/>
                  <a:gd name="T47" fmla="*/ 139 h 147"/>
                  <a:gd name="T48" fmla="*/ 13 w 82"/>
                  <a:gd name="T49" fmla="*/ 126 h 147"/>
                  <a:gd name="T50" fmla="*/ 6 w 82"/>
                  <a:gd name="T51" fmla="*/ 115 h 147"/>
                  <a:gd name="T52" fmla="*/ 0 w 82"/>
                  <a:gd name="T53" fmla="*/ 90 h 147"/>
                  <a:gd name="T54" fmla="*/ 0 w 82"/>
                  <a:gd name="T55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2" h="147">
                    <a:moveTo>
                      <a:pt x="0" y="73"/>
                    </a:moveTo>
                    <a:lnTo>
                      <a:pt x="0" y="61"/>
                    </a:lnTo>
                    <a:lnTo>
                      <a:pt x="6" y="29"/>
                    </a:lnTo>
                    <a:lnTo>
                      <a:pt x="6" y="23"/>
                    </a:lnTo>
                    <a:lnTo>
                      <a:pt x="13" y="18"/>
                    </a:lnTo>
                    <a:lnTo>
                      <a:pt x="20" y="5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54" y="5"/>
                    </a:lnTo>
                    <a:lnTo>
                      <a:pt x="60" y="12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74" y="37"/>
                    </a:lnTo>
                    <a:lnTo>
                      <a:pt x="81" y="61"/>
                    </a:lnTo>
                    <a:lnTo>
                      <a:pt x="81" y="73"/>
                    </a:lnTo>
                    <a:lnTo>
                      <a:pt x="81" y="90"/>
                    </a:lnTo>
                    <a:lnTo>
                      <a:pt x="74" y="115"/>
                    </a:lnTo>
                    <a:lnTo>
                      <a:pt x="68" y="126"/>
                    </a:lnTo>
                    <a:lnTo>
                      <a:pt x="60" y="132"/>
                    </a:lnTo>
                    <a:lnTo>
                      <a:pt x="46" y="146"/>
                    </a:lnTo>
                    <a:lnTo>
                      <a:pt x="40" y="146"/>
                    </a:lnTo>
                    <a:lnTo>
                      <a:pt x="34" y="146"/>
                    </a:lnTo>
                    <a:lnTo>
                      <a:pt x="26" y="146"/>
                    </a:lnTo>
                    <a:lnTo>
                      <a:pt x="20" y="139"/>
                    </a:lnTo>
                    <a:lnTo>
                      <a:pt x="13" y="126"/>
                    </a:lnTo>
                    <a:lnTo>
                      <a:pt x="6" y="115"/>
                    </a:lnTo>
                    <a:lnTo>
                      <a:pt x="0" y="90"/>
                    </a:lnTo>
                    <a:lnTo>
                      <a:pt x="0" y="73"/>
                    </a:lnTo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0380" name="Oval 28"/>
            <p:cNvSpPr>
              <a:spLocks noChangeArrowheads="1"/>
            </p:cNvSpPr>
            <p:nvPr/>
          </p:nvSpPr>
          <p:spPr bwMode="auto">
            <a:xfrm>
              <a:off x="3666" y="1612"/>
              <a:ext cx="1095" cy="682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4025" y="1667"/>
              <a:ext cx="4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Any </a:t>
              </a:r>
            </a:p>
          </p:txBody>
        </p:sp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3811" y="1834"/>
              <a:ext cx="84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Sequential</a:t>
              </a:r>
            </a:p>
            <a:p>
              <a:pPr>
                <a:lnSpc>
                  <a:spcPct val="90000"/>
                </a:lnSpc>
                <a:defRPr/>
              </a:pPr>
              <a:endParaRPr lang="en-US" sz="1800" b="1">
                <a:solidFill>
                  <a:srgbClr val="FFFFFF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0383" name="Rectangle 31"/>
            <p:cNvSpPr>
              <a:spLocks noChangeArrowheads="1"/>
            </p:cNvSpPr>
            <p:nvPr/>
          </p:nvSpPr>
          <p:spPr bwMode="auto">
            <a:xfrm>
              <a:off x="3832" y="2017"/>
              <a:ext cx="7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 Program</a:t>
              </a:r>
            </a:p>
          </p:txBody>
        </p:sp>
        <p:grpSp>
          <p:nvGrpSpPr>
            <p:cNvPr id="13384" name="Group 32"/>
            <p:cNvGrpSpPr>
              <a:grpSpLocks/>
            </p:cNvGrpSpPr>
            <p:nvPr/>
          </p:nvGrpSpPr>
          <p:grpSpPr bwMode="auto">
            <a:xfrm>
              <a:off x="2957" y="1812"/>
              <a:ext cx="749" cy="282"/>
              <a:chOff x="3361" y="1314"/>
              <a:chExt cx="805" cy="269"/>
            </a:xfrm>
          </p:grpSpPr>
          <p:sp>
            <p:nvSpPr>
              <p:cNvPr id="100385" name="Freeform 33"/>
              <p:cNvSpPr>
                <a:spLocks/>
              </p:cNvSpPr>
              <p:nvPr/>
            </p:nvSpPr>
            <p:spPr bwMode="auto">
              <a:xfrm>
                <a:off x="3869" y="1314"/>
                <a:ext cx="297" cy="258"/>
              </a:xfrm>
              <a:custGeom>
                <a:avLst/>
                <a:gdLst>
                  <a:gd name="T0" fmla="*/ 0 w 297"/>
                  <a:gd name="T1" fmla="*/ 0 h 259"/>
                  <a:gd name="T2" fmla="*/ 296 w 297"/>
                  <a:gd name="T3" fmla="*/ 129 h 259"/>
                  <a:gd name="T4" fmla="*/ 13 w 297"/>
                  <a:gd name="T5" fmla="*/ 258 h 259"/>
                  <a:gd name="T6" fmla="*/ 6 w 297"/>
                  <a:gd name="T7" fmla="*/ 129 h 259"/>
                  <a:gd name="T8" fmla="*/ 0 w 297"/>
                  <a:gd name="T9" fmla="*/ 69 h 259"/>
                  <a:gd name="T10" fmla="*/ 0 w 297"/>
                  <a:gd name="T11" fmla="*/ 28 h 259"/>
                  <a:gd name="T12" fmla="*/ 0 w 297"/>
                  <a:gd name="T13" fmla="*/ 5 h 259"/>
                  <a:gd name="T14" fmla="*/ 0 w 297"/>
                  <a:gd name="T15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7" h="259">
                    <a:moveTo>
                      <a:pt x="0" y="0"/>
                    </a:moveTo>
                    <a:lnTo>
                      <a:pt x="296" y="129"/>
                    </a:lnTo>
                    <a:lnTo>
                      <a:pt x="13" y="258"/>
                    </a:lnTo>
                    <a:lnTo>
                      <a:pt x="6" y="129"/>
                    </a:lnTo>
                    <a:lnTo>
                      <a:pt x="0" y="69"/>
                    </a:lnTo>
                    <a:lnTo>
                      <a:pt x="0" y="2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386" name="Freeform 34"/>
              <p:cNvSpPr>
                <a:spLocks/>
              </p:cNvSpPr>
              <p:nvPr/>
            </p:nvSpPr>
            <p:spPr bwMode="auto">
              <a:xfrm>
                <a:off x="3812" y="1322"/>
                <a:ext cx="103" cy="260"/>
              </a:xfrm>
              <a:custGeom>
                <a:avLst/>
                <a:gdLst>
                  <a:gd name="T0" fmla="*/ 0 w 104"/>
                  <a:gd name="T1" fmla="*/ 133 h 261"/>
                  <a:gd name="T2" fmla="*/ 0 w 104"/>
                  <a:gd name="T3" fmla="*/ 120 h 261"/>
                  <a:gd name="T4" fmla="*/ 0 w 104"/>
                  <a:gd name="T5" fmla="*/ 97 h 261"/>
                  <a:gd name="T6" fmla="*/ 7 w 104"/>
                  <a:gd name="T7" fmla="*/ 65 h 261"/>
                  <a:gd name="T8" fmla="*/ 13 w 104"/>
                  <a:gd name="T9" fmla="*/ 47 h 261"/>
                  <a:gd name="T10" fmla="*/ 13 w 104"/>
                  <a:gd name="T11" fmla="*/ 41 h 261"/>
                  <a:gd name="T12" fmla="*/ 21 w 104"/>
                  <a:gd name="T13" fmla="*/ 30 h 261"/>
                  <a:gd name="T14" fmla="*/ 26 w 104"/>
                  <a:gd name="T15" fmla="*/ 12 h 261"/>
                  <a:gd name="T16" fmla="*/ 34 w 104"/>
                  <a:gd name="T17" fmla="*/ 0 h 261"/>
                  <a:gd name="T18" fmla="*/ 40 w 104"/>
                  <a:gd name="T19" fmla="*/ 0 h 261"/>
                  <a:gd name="T20" fmla="*/ 48 w 104"/>
                  <a:gd name="T21" fmla="*/ 0 h 261"/>
                  <a:gd name="T22" fmla="*/ 54 w 104"/>
                  <a:gd name="T23" fmla="*/ 0 h 261"/>
                  <a:gd name="T24" fmla="*/ 68 w 104"/>
                  <a:gd name="T25" fmla="*/ 5 h 261"/>
                  <a:gd name="T26" fmla="*/ 68 w 104"/>
                  <a:gd name="T27" fmla="*/ 12 h 261"/>
                  <a:gd name="T28" fmla="*/ 82 w 104"/>
                  <a:gd name="T29" fmla="*/ 30 h 261"/>
                  <a:gd name="T30" fmla="*/ 82 w 104"/>
                  <a:gd name="T31" fmla="*/ 36 h 261"/>
                  <a:gd name="T32" fmla="*/ 89 w 104"/>
                  <a:gd name="T33" fmla="*/ 47 h 261"/>
                  <a:gd name="T34" fmla="*/ 95 w 104"/>
                  <a:gd name="T35" fmla="*/ 72 h 261"/>
                  <a:gd name="T36" fmla="*/ 103 w 104"/>
                  <a:gd name="T37" fmla="*/ 97 h 261"/>
                  <a:gd name="T38" fmla="*/ 103 w 104"/>
                  <a:gd name="T39" fmla="*/ 120 h 261"/>
                  <a:gd name="T40" fmla="*/ 103 w 104"/>
                  <a:gd name="T41" fmla="*/ 133 h 261"/>
                  <a:gd name="T42" fmla="*/ 103 w 104"/>
                  <a:gd name="T43" fmla="*/ 157 h 261"/>
                  <a:gd name="T44" fmla="*/ 95 w 104"/>
                  <a:gd name="T45" fmla="*/ 205 h 261"/>
                  <a:gd name="T46" fmla="*/ 89 w 104"/>
                  <a:gd name="T47" fmla="*/ 223 h 261"/>
                  <a:gd name="T48" fmla="*/ 89 w 104"/>
                  <a:gd name="T49" fmla="*/ 230 h 261"/>
                  <a:gd name="T50" fmla="*/ 76 w 104"/>
                  <a:gd name="T51" fmla="*/ 247 h 261"/>
                  <a:gd name="T52" fmla="*/ 68 w 104"/>
                  <a:gd name="T53" fmla="*/ 260 h 261"/>
                  <a:gd name="T54" fmla="*/ 62 w 104"/>
                  <a:gd name="T55" fmla="*/ 260 h 261"/>
                  <a:gd name="T56" fmla="*/ 54 w 104"/>
                  <a:gd name="T57" fmla="*/ 260 h 261"/>
                  <a:gd name="T58" fmla="*/ 48 w 104"/>
                  <a:gd name="T59" fmla="*/ 260 h 261"/>
                  <a:gd name="T60" fmla="*/ 34 w 104"/>
                  <a:gd name="T61" fmla="*/ 254 h 261"/>
                  <a:gd name="T62" fmla="*/ 26 w 104"/>
                  <a:gd name="T63" fmla="*/ 247 h 261"/>
                  <a:gd name="T64" fmla="*/ 21 w 104"/>
                  <a:gd name="T65" fmla="*/ 236 h 261"/>
                  <a:gd name="T66" fmla="*/ 13 w 104"/>
                  <a:gd name="T67" fmla="*/ 223 h 261"/>
                  <a:gd name="T68" fmla="*/ 13 w 104"/>
                  <a:gd name="T69" fmla="*/ 218 h 261"/>
                  <a:gd name="T70" fmla="*/ 7 w 104"/>
                  <a:gd name="T71" fmla="*/ 199 h 261"/>
                  <a:gd name="T72" fmla="*/ 0 w 104"/>
                  <a:gd name="T73" fmla="*/ 168 h 261"/>
                  <a:gd name="T74" fmla="*/ 0 w 104"/>
                  <a:gd name="T75" fmla="*/ 144 h 261"/>
                  <a:gd name="T76" fmla="*/ 0 w 104"/>
                  <a:gd name="T77" fmla="*/ 13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4" h="261">
                    <a:moveTo>
                      <a:pt x="0" y="133"/>
                    </a:moveTo>
                    <a:lnTo>
                      <a:pt x="0" y="120"/>
                    </a:lnTo>
                    <a:lnTo>
                      <a:pt x="0" y="97"/>
                    </a:lnTo>
                    <a:lnTo>
                      <a:pt x="7" y="65"/>
                    </a:lnTo>
                    <a:lnTo>
                      <a:pt x="13" y="47"/>
                    </a:lnTo>
                    <a:lnTo>
                      <a:pt x="13" y="41"/>
                    </a:lnTo>
                    <a:lnTo>
                      <a:pt x="21" y="30"/>
                    </a:lnTo>
                    <a:lnTo>
                      <a:pt x="26" y="12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8" y="5"/>
                    </a:lnTo>
                    <a:lnTo>
                      <a:pt x="68" y="12"/>
                    </a:lnTo>
                    <a:lnTo>
                      <a:pt x="82" y="30"/>
                    </a:lnTo>
                    <a:lnTo>
                      <a:pt x="82" y="36"/>
                    </a:lnTo>
                    <a:lnTo>
                      <a:pt x="89" y="47"/>
                    </a:lnTo>
                    <a:lnTo>
                      <a:pt x="95" y="72"/>
                    </a:lnTo>
                    <a:lnTo>
                      <a:pt x="103" y="97"/>
                    </a:lnTo>
                    <a:lnTo>
                      <a:pt x="103" y="120"/>
                    </a:lnTo>
                    <a:lnTo>
                      <a:pt x="103" y="133"/>
                    </a:lnTo>
                    <a:lnTo>
                      <a:pt x="103" y="157"/>
                    </a:lnTo>
                    <a:lnTo>
                      <a:pt x="95" y="205"/>
                    </a:lnTo>
                    <a:lnTo>
                      <a:pt x="89" y="223"/>
                    </a:lnTo>
                    <a:lnTo>
                      <a:pt x="89" y="230"/>
                    </a:lnTo>
                    <a:lnTo>
                      <a:pt x="76" y="247"/>
                    </a:lnTo>
                    <a:lnTo>
                      <a:pt x="68" y="260"/>
                    </a:lnTo>
                    <a:lnTo>
                      <a:pt x="62" y="260"/>
                    </a:lnTo>
                    <a:lnTo>
                      <a:pt x="54" y="260"/>
                    </a:lnTo>
                    <a:lnTo>
                      <a:pt x="48" y="260"/>
                    </a:lnTo>
                    <a:lnTo>
                      <a:pt x="34" y="254"/>
                    </a:lnTo>
                    <a:lnTo>
                      <a:pt x="26" y="247"/>
                    </a:lnTo>
                    <a:lnTo>
                      <a:pt x="21" y="236"/>
                    </a:lnTo>
                    <a:lnTo>
                      <a:pt x="13" y="223"/>
                    </a:lnTo>
                    <a:lnTo>
                      <a:pt x="13" y="218"/>
                    </a:lnTo>
                    <a:lnTo>
                      <a:pt x="7" y="199"/>
                    </a:lnTo>
                    <a:lnTo>
                      <a:pt x="0" y="168"/>
                    </a:lnTo>
                    <a:lnTo>
                      <a:pt x="0" y="144"/>
                    </a:lnTo>
                    <a:lnTo>
                      <a:pt x="0" y="133"/>
                    </a:lnTo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387" name="Rectangle 35"/>
              <p:cNvSpPr>
                <a:spLocks noChangeArrowheads="1"/>
              </p:cNvSpPr>
              <p:nvPr/>
            </p:nvSpPr>
            <p:spPr bwMode="auto">
              <a:xfrm>
                <a:off x="3403" y="1382"/>
                <a:ext cx="475" cy="138"/>
              </a:xfrm>
              <a:prstGeom prst="rect">
                <a:avLst/>
              </a:pr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388" name="Freeform 36"/>
              <p:cNvSpPr>
                <a:spLocks/>
              </p:cNvSpPr>
              <p:nvPr/>
            </p:nvSpPr>
            <p:spPr bwMode="auto">
              <a:xfrm>
                <a:off x="3361" y="1382"/>
                <a:ext cx="83" cy="147"/>
              </a:xfrm>
              <a:custGeom>
                <a:avLst/>
                <a:gdLst>
                  <a:gd name="T0" fmla="*/ 0 w 83"/>
                  <a:gd name="T1" fmla="*/ 73 h 147"/>
                  <a:gd name="T2" fmla="*/ 0 w 83"/>
                  <a:gd name="T3" fmla="*/ 61 h 147"/>
                  <a:gd name="T4" fmla="*/ 6 w 83"/>
                  <a:gd name="T5" fmla="*/ 29 h 147"/>
                  <a:gd name="T6" fmla="*/ 6 w 83"/>
                  <a:gd name="T7" fmla="*/ 23 h 147"/>
                  <a:gd name="T8" fmla="*/ 14 w 83"/>
                  <a:gd name="T9" fmla="*/ 18 h 147"/>
                  <a:gd name="T10" fmla="*/ 20 w 83"/>
                  <a:gd name="T11" fmla="*/ 5 h 147"/>
                  <a:gd name="T12" fmla="*/ 34 w 83"/>
                  <a:gd name="T13" fmla="*/ 0 h 147"/>
                  <a:gd name="T14" fmla="*/ 41 w 83"/>
                  <a:gd name="T15" fmla="*/ 0 h 147"/>
                  <a:gd name="T16" fmla="*/ 55 w 83"/>
                  <a:gd name="T17" fmla="*/ 5 h 147"/>
                  <a:gd name="T18" fmla="*/ 61 w 83"/>
                  <a:gd name="T19" fmla="*/ 12 h 147"/>
                  <a:gd name="T20" fmla="*/ 69 w 83"/>
                  <a:gd name="T21" fmla="*/ 18 h 147"/>
                  <a:gd name="T22" fmla="*/ 69 w 83"/>
                  <a:gd name="T23" fmla="*/ 23 h 147"/>
                  <a:gd name="T24" fmla="*/ 75 w 83"/>
                  <a:gd name="T25" fmla="*/ 37 h 147"/>
                  <a:gd name="T26" fmla="*/ 82 w 83"/>
                  <a:gd name="T27" fmla="*/ 61 h 147"/>
                  <a:gd name="T28" fmla="*/ 82 w 83"/>
                  <a:gd name="T29" fmla="*/ 73 h 147"/>
                  <a:gd name="T30" fmla="*/ 82 w 83"/>
                  <a:gd name="T31" fmla="*/ 90 h 147"/>
                  <a:gd name="T32" fmla="*/ 75 w 83"/>
                  <a:gd name="T33" fmla="*/ 115 h 147"/>
                  <a:gd name="T34" fmla="*/ 69 w 83"/>
                  <a:gd name="T35" fmla="*/ 126 h 147"/>
                  <a:gd name="T36" fmla="*/ 61 w 83"/>
                  <a:gd name="T37" fmla="*/ 132 h 147"/>
                  <a:gd name="T38" fmla="*/ 47 w 83"/>
                  <a:gd name="T39" fmla="*/ 146 h 147"/>
                  <a:gd name="T40" fmla="*/ 41 w 83"/>
                  <a:gd name="T41" fmla="*/ 146 h 147"/>
                  <a:gd name="T42" fmla="*/ 34 w 83"/>
                  <a:gd name="T43" fmla="*/ 146 h 147"/>
                  <a:gd name="T44" fmla="*/ 26 w 83"/>
                  <a:gd name="T45" fmla="*/ 146 h 147"/>
                  <a:gd name="T46" fmla="*/ 20 w 83"/>
                  <a:gd name="T47" fmla="*/ 139 h 147"/>
                  <a:gd name="T48" fmla="*/ 14 w 83"/>
                  <a:gd name="T49" fmla="*/ 126 h 147"/>
                  <a:gd name="T50" fmla="*/ 6 w 83"/>
                  <a:gd name="T51" fmla="*/ 115 h 147"/>
                  <a:gd name="T52" fmla="*/ 0 w 83"/>
                  <a:gd name="T53" fmla="*/ 90 h 147"/>
                  <a:gd name="T54" fmla="*/ 0 w 83"/>
                  <a:gd name="T55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47">
                    <a:moveTo>
                      <a:pt x="0" y="73"/>
                    </a:moveTo>
                    <a:lnTo>
                      <a:pt x="0" y="61"/>
                    </a:lnTo>
                    <a:lnTo>
                      <a:pt x="6" y="29"/>
                    </a:lnTo>
                    <a:lnTo>
                      <a:pt x="6" y="23"/>
                    </a:lnTo>
                    <a:lnTo>
                      <a:pt x="14" y="18"/>
                    </a:lnTo>
                    <a:lnTo>
                      <a:pt x="20" y="5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55" y="5"/>
                    </a:lnTo>
                    <a:lnTo>
                      <a:pt x="61" y="12"/>
                    </a:lnTo>
                    <a:lnTo>
                      <a:pt x="69" y="18"/>
                    </a:lnTo>
                    <a:lnTo>
                      <a:pt x="69" y="23"/>
                    </a:lnTo>
                    <a:lnTo>
                      <a:pt x="75" y="37"/>
                    </a:lnTo>
                    <a:lnTo>
                      <a:pt x="82" y="61"/>
                    </a:lnTo>
                    <a:lnTo>
                      <a:pt x="82" y="73"/>
                    </a:lnTo>
                    <a:lnTo>
                      <a:pt x="82" y="90"/>
                    </a:lnTo>
                    <a:lnTo>
                      <a:pt x="75" y="115"/>
                    </a:lnTo>
                    <a:lnTo>
                      <a:pt x="69" y="126"/>
                    </a:lnTo>
                    <a:lnTo>
                      <a:pt x="61" y="132"/>
                    </a:lnTo>
                    <a:lnTo>
                      <a:pt x="47" y="146"/>
                    </a:lnTo>
                    <a:lnTo>
                      <a:pt x="41" y="146"/>
                    </a:lnTo>
                    <a:lnTo>
                      <a:pt x="34" y="146"/>
                    </a:lnTo>
                    <a:lnTo>
                      <a:pt x="26" y="146"/>
                    </a:lnTo>
                    <a:lnTo>
                      <a:pt x="20" y="139"/>
                    </a:lnTo>
                    <a:lnTo>
                      <a:pt x="14" y="126"/>
                    </a:lnTo>
                    <a:lnTo>
                      <a:pt x="6" y="115"/>
                    </a:lnTo>
                    <a:lnTo>
                      <a:pt x="0" y="90"/>
                    </a:lnTo>
                    <a:lnTo>
                      <a:pt x="0" y="73"/>
                    </a:lnTo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00389" name="Oval 37"/>
            <p:cNvSpPr>
              <a:spLocks noChangeArrowheads="1"/>
            </p:cNvSpPr>
            <p:nvPr/>
          </p:nvSpPr>
          <p:spPr bwMode="auto">
            <a:xfrm>
              <a:off x="2086" y="1612"/>
              <a:ext cx="1096" cy="682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390" name="Rectangle 38"/>
            <p:cNvSpPr>
              <a:spLocks noChangeArrowheads="1"/>
            </p:cNvSpPr>
            <p:nvPr/>
          </p:nvSpPr>
          <p:spPr bwMode="auto">
            <a:xfrm>
              <a:off x="2445" y="1667"/>
              <a:ext cx="4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Any </a:t>
              </a:r>
            </a:p>
          </p:txBody>
        </p:sp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2231" y="1835"/>
              <a:ext cx="84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Sequential</a:t>
              </a:r>
            </a:p>
            <a:p>
              <a:pPr>
                <a:lnSpc>
                  <a:spcPct val="90000"/>
                </a:lnSpc>
                <a:defRPr/>
              </a:pPr>
              <a:endParaRPr lang="en-US" sz="1800" b="1">
                <a:solidFill>
                  <a:srgbClr val="FFFFFF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0392" name="Rectangle 40"/>
            <p:cNvSpPr>
              <a:spLocks noChangeArrowheads="1"/>
            </p:cNvSpPr>
            <p:nvPr/>
          </p:nvSpPr>
          <p:spPr bwMode="auto">
            <a:xfrm>
              <a:off x="2253" y="2018"/>
              <a:ext cx="7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 Program</a:t>
              </a:r>
            </a:p>
          </p:txBody>
        </p:sp>
        <p:grpSp>
          <p:nvGrpSpPr>
            <p:cNvPr id="13389" name="Group 41"/>
            <p:cNvGrpSpPr>
              <a:grpSpLocks/>
            </p:cNvGrpSpPr>
            <p:nvPr/>
          </p:nvGrpSpPr>
          <p:grpSpPr bwMode="auto">
            <a:xfrm>
              <a:off x="1377" y="1812"/>
              <a:ext cx="749" cy="282"/>
              <a:chOff x="1665" y="1314"/>
              <a:chExt cx="804" cy="269"/>
            </a:xfrm>
          </p:grpSpPr>
          <p:sp>
            <p:nvSpPr>
              <p:cNvPr id="100394" name="Freeform 42"/>
              <p:cNvSpPr>
                <a:spLocks/>
              </p:cNvSpPr>
              <p:nvPr/>
            </p:nvSpPr>
            <p:spPr bwMode="auto">
              <a:xfrm>
                <a:off x="2174" y="1314"/>
                <a:ext cx="295" cy="258"/>
              </a:xfrm>
              <a:custGeom>
                <a:avLst/>
                <a:gdLst>
                  <a:gd name="T0" fmla="*/ 0 w 295"/>
                  <a:gd name="T1" fmla="*/ 0 h 259"/>
                  <a:gd name="T2" fmla="*/ 294 w 295"/>
                  <a:gd name="T3" fmla="*/ 129 h 259"/>
                  <a:gd name="T4" fmla="*/ 13 w 295"/>
                  <a:gd name="T5" fmla="*/ 258 h 259"/>
                  <a:gd name="T6" fmla="*/ 6 w 295"/>
                  <a:gd name="T7" fmla="*/ 129 h 259"/>
                  <a:gd name="T8" fmla="*/ 0 w 295"/>
                  <a:gd name="T9" fmla="*/ 69 h 259"/>
                  <a:gd name="T10" fmla="*/ 0 w 295"/>
                  <a:gd name="T11" fmla="*/ 28 h 259"/>
                  <a:gd name="T12" fmla="*/ 0 w 295"/>
                  <a:gd name="T13" fmla="*/ 5 h 259"/>
                  <a:gd name="T14" fmla="*/ 0 w 295"/>
                  <a:gd name="T15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5" h="259">
                    <a:moveTo>
                      <a:pt x="0" y="0"/>
                    </a:moveTo>
                    <a:lnTo>
                      <a:pt x="294" y="129"/>
                    </a:lnTo>
                    <a:lnTo>
                      <a:pt x="13" y="258"/>
                    </a:lnTo>
                    <a:lnTo>
                      <a:pt x="6" y="129"/>
                    </a:lnTo>
                    <a:lnTo>
                      <a:pt x="0" y="69"/>
                    </a:lnTo>
                    <a:lnTo>
                      <a:pt x="0" y="28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395" name="Freeform 43"/>
              <p:cNvSpPr>
                <a:spLocks/>
              </p:cNvSpPr>
              <p:nvPr/>
            </p:nvSpPr>
            <p:spPr bwMode="auto">
              <a:xfrm>
                <a:off x="2116" y="1322"/>
                <a:ext cx="104" cy="260"/>
              </a:xfrm>
              <a:custGeom>
                <a:avLst/>
                <a:gdLst>
                  <a:gd name="T0" fmla="*/ 0 w 104"/>
                  <a:gd name="T1" fmla="*/ 133 h 261"/>
                  <a:gd name="T2" fmla="*/ 0 w 104"/>
                  <a:gd name="T3" fmla="*/ 120 h 261"/>
                  <a:gd name="T4" fmla="*/ 0 w 104"/>
                  <a:gd name="T5" fmla="*/ 97 h 261"/>
                  <a:gd name="T6" fmla="*/ 7 w 104"/>
                  <a:gd name="T7" fmla="*/ 65 h 261"/>
                  <a:gd name="T8" fmla="*/ 13 w 104"/>
                  <a:gd name="T9" fmla="*/ 47 h 261"/>
                  <a:gd name="T10" fmla="*/ 13 w 104"/>
                  <a:gd name="T11" fmla="*/ 41 h 261"/>
                  <a:gd name="T12" fmla="*/ 21 w 104"/>
                  <a:gd name="T13" fmla="*/ 30 h 261"/>
                  <a:gd name="T14" fmla="*/ 26 w 104"/>
                  <a:gd name="T15" fmla="*/ 12 h 261"/>
                  <a:gd name="T16" fmla="*/ 34 w 104"/>
                  <a:gd name="T17" fmla="*/ 0 h 261"/>
                  <a:gd name="T18" fmla="*/ 40 w 104"/>
                  <a:gd name="T19" fmla="*/ 0 h 261"/>
                  <a:gd name="T20" fmla="*/ 48 w 104"/>
                  <a:gd name="T21" fmla="*/ 0 h 261"/>
                  <a:gd name="T22" fmla="*/ 54 w 104"/>
                  <a:gd name="T23" fmla="*/ 0 h 261"/>
                  <a:gd name="T24" fmla="*/ 68 w 104"/>
                  <a:gd name="T25" fmla="*/ 5 h 261"/>
                  <a:gd name="T26" fmla="*/ 68 w 104"/>
                  <a:gd name="T27" fmla="*/ 12 h 261"/>
                  <a:gd name="T28" fmla="*/ 82 w 104"/>
                  <a:gd name="T29" fmla="*/ 30 h 261"/>
                  <a:gd name="T30" fmla="*/ 82 w 104"/>
                  <a:gd name="T31" fmla="*/ 36 h 261"/>
                  <a:gd name="T32" fmla="*/ 89 w 104"/>
                  <a:gd name="T33" fmla="*/ 47 h 261"/>
                  <a:gd name="T34" fmla="*/ 95 w 104"/>
                  <a:gd name="T35" fmla="*/ 72 h 261"/>
                  <a:gd name="T36" fmla="*/ 103 w 104"/>
                  <a:gd name="T37" fmla="*/ 97 h 261"/>
                  <a:gd name="T38" fmla="*/ 103 w 104"/>
                  <a:gd name="T39" fmla="*/ 120 h 261"/>
                  <a:gd name="T40" fmla="*/ 103 w 104"/>
                  <a:gd name="T41" fmla="*/ 133 h 261"/>
                  <a:gd name="T42" fmla="*/ 103 w 104"/>
                  <a:gd name="T43" fmla="*/ 157 h 261"/>
                  <a:gd name="T44" fmla="*/ 95 w 104"/>
                  <a:gd name="T45" fmla="*/ 205 h 261"/>
                  <a:gd name="T46" fmla="*/ 89 w 104"/>
                  <a:gd name="T47" fmla="*/ 223 h 261"/>
                  <a:gd name="T48" fmla="*/ 89 w 104"/>
                  <a:gd name="T49" fmla="*/ 230 h 261"/>
                  <a:gd name="T50" fmla="*/ 76 w 104"/>
                  <a:gd name="T51" fmla="*/ 247 h 261"/>
                  <a:gd name="T52" fmla="*/ 68 w 104"/>
                  <a:gd name="T53" fmla="*/ 260 h 261"/>
                  <a:gd name="T54" fmla="*/ 62 w 104"/>
                  <a:gd name="T55" fmla="*/ 260 h 261"/>
                  <a:gd name="T56" fmla="*/ 54 w 104"/>
                  <a:gd name="T57" fmla="*/ 260 h 261"/>
                  <a:gd name="T58" fmla="*/ 48 w 104"/>
                  <a:gd name="T59" fmla="*/ 260 h 261"/>
                  <a:gd name="T60" fmla="*/ 34 w 104"/>
                  <a:gd name="T61" fmla="*/ 254 h 261"/>
                  <a:gd name="T62" fmla="*/ 26 w 104"/>
                  <a:gd name="T63" fmla="*/ 247 h 261"/>
                  <a:gd name="T64" fmla="*/ 21 w 104"/>
                  <a:gd name="T65" fmla="*/ 236 h 261"/>
                  <a:gd name="T66" fmla="*/ 13 w 104"/>
                  <a:gd name="T67" fmla="*/ 223 h 261"/>
                  <a:gd name="T68" fmla="*/ 13 w 104"/>
                  <a:gd name="T69" fmla="*/ 218 h 261"/>
                  <a:gd name="T70" fmla="*/ 7 w 104"/>
                  <a:gd name="T71" fmla="*/ 199 h 261"/>
                  <a:gd name="T72" fmla="*/ 0 w 104"/>
                  <a:gd name="T73" fmla="*/ 168 h 261"/>
                  <a:gd name="T74" fmla="*/ 0 w 104"/>
                  <a:gd name="T75" fmla="*/ 144 h 261"/>
                  <a:gd name="T76" fmla="*/ 0 w 104"/>
                  <a:gd name="T77" fmla="*/ 13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4" h="261">
                    <a:moveTo>
                      <a:pt x="0" y="133"/>
                    </a:moveTo>
                    <a:lnTo>
                      <a:pt x="0" y="120"/>
                    </a:lnTo>
                    <a:lnTo>
                      <a:pt x="0" y="97"/>
                    </a:lnTo>
                    <a:lnTo>
                      <a:pt x="7" y="65"/>
                    </a:lnTo>
                    <a:lnTo>
                      <a:pt x="13" y="47"/>
                    </a:lnTo>
                    <a:lnTo>
                      <a:pt x="13" y="41"/>
                    </a:lnTo>
                    <a:lnTo>
                      <a:pt x="21" y="30"/>
                    </a:lnTo>
                    <a:lnTo>
                      <a:pt x="26" y="12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8" y="5"/>
                    </a:lnTo>
                    <a:lnTo>
                      <a:pt x="68" y="12"/>
                    </a:lnTo>
                    <a:lnTo>
                      <a:pt x="82" y="30"/>
                    </a:lnTo>
                    <a:lnTo>
                      <a:pt x="82" y="36"/>
                    </a:lnTo>
                    <a:lnTo>
                      <a:pt x="89" y="47"/>
                    </a:lnTo>
                    <a:lnTo>
                      <a:pt x="95" y="72"/>
                    </a:lnTo>
                    <a:lnTo>
                      <a:pt x="103" y="97"/>
                    </a:lnTo>
                    <a:lnTo>
                      <a:pt x="103" y="120"/>
                    </a:lnTo>
                    <a:lnTo>
                      <a:pt x="103" y="133"/>
                    </a:lnTo>
                    <a:lnTo>
                      <a:pt x="103" y="157"/>
                    </a:lnTo>
                    <a:lnTo>
                      <a:pt x="95" y="205"/>
                    </a:lnTo>
                    <a:lnTo>
                      <a:pt x="89" y="223"/>
                    </a:lnTo>
                    <a:lnTo>
                      <a:pt x="89" y="230"/>
                    </a:lnTo>
                    <a:lnTo>
                      <a:pt x="76" y="247"/>
                    </a:lnTo>
                    <a:lnTo>
                      <a:pt x="68" y="260"/>
                    </a:lnTo>
                    <a:lnTo>
                      <a:pt x="62" y="260"/>
                    </a:lnTo>
                    <a:lnTo>
                      <a:pt x="54" y="260"/>
                    </a:lnTo>
                    <a:lnTo>
                      <a:pt x="48" y="260"/>
                    </a:lnTo>
                    <a:lnTo>
                      <a:pt x="34" y="254"/>
                    </a:lnTo>
                    <a:lnTo>
                      <a:pt x="26" y="247"/>
                    </a:lnTo>
                    <a:lnTo>
                      <a:pt x="21" y="236"/>
                    </a:lnTo>
                    <a:lnTo>
                      <a:pt x="13" y="223"/>
                    </a:lnTo>
                    <a:lnTo>
                      <a:pt x="13" y="218"/>
                    </a:lnTo>
                    <a:lnTo>
                      <a:pt x="7" y="199"/>
                    </a:lnTo>
                    <a:lnTo>
                      <a:pt x="0" y="168"/>
                    </a:lnTo>
                    <a:lnTo>
                      <a:pt x="0" y="144"/>
                    </a:lnTo>
                    <a:lnTo>
                      <a:pt x="0" y="133"/>
                    </a:lnTo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396" name="Rectangle 44"/>
              <p:cNvSpPr>
                <a:spLocks noChangeArrowheads="1"/>
              </p:cNvSpPr>
              <p:nvPr/>
            </p:nvSpPr>
            <p:spPr bwMode="auto">
              <a:xfrm>
                <a:off x="1708" y="1382"/>
                <a:ext cx="474" cy="138"/>
              </a:xfrm>
              <a:prstGeom prst="rect">
                <a:avLst/>
              </a:pr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0397" name="Freeform 45"/>
              <p:cNvSpPr>
                <a:spLocks/>
              </p:cNvSpPr>
              <p:nvPr/>
            </p:nvSpPr>
            <p:spPr bwMode="auto">
              <a:xfrm>
                <a:off x="1665" y="1382"/>
                <a:ext cx="84" cy="147"/>
              </a:xfrm>
              <a:custGeom>
                <a:avLst/>
                <a:gdLst>
                  <a:gd name="T0" fmla="*/ 0 w 84"/>
                  <a:gd name="T1" fmla="*/ 73 h 147"/>
                  <a:gd name="T2" fmla="*/ 0 w 84"/>
                  <a:gd name="T3" fmla="*/ 61 h 147"/>
                  <a:gd name="T4" fmla="*/ 7 w 84"/>
                  <a:gd name="T5" fmla="*/ 29 h 147"/>
                  <a:gd name="T6" fmla="*/ 7 w 84"/>
                  <a:gd name="T7" fmla="*/ 23 h 147"/>
                  <a:gd name="T8" fmla="*/ 14 w 84"/>
                  <a:gd name="T9" fmla="*/ 18 h 147"/>
                  <a:gd name="T10" fmla="*/ 20 w 84"/>
                  <a:gd name="T11" fmla="*/ 5 h 147"/>
                  <a:gd name="T12" fmla="*/ 34 w 84"/>
                  <a:gd name="T13" fmla="*/ 0 h 147"/>
                  <a:gd name="T14" fmla="*/ 42 w 84"/>
                  <a:gd name="T15" fmla="*/ 0 h 147"/>
                  <a:gd name="T16" fmla="*/ 56 w 84"/>
                  <a:gd name="T17" fmla="*/ 5 h 147"/>
                  <a:gd name="T18" fmla="*/ 62 w 84"/>
                  <a:gd name="T19" fmla="*/ 12 h 147"/>
                  <a:gd name="T20" fmla="*/ 70 w 84"/>
                  <a:gd name="T21" fmla="*/ 18 h 147"/>
                  <a:gd name="T22" fmla="*/ 70 w 84"/>
                  <a:gd name="T23" fmla="*/ 23 h 147"/>
                  <a:gd name="T24" fmla="*/ 76 w 84"/>
                  <a:gd name="T25" fmla="*/ 37 h 147"/>
                  <a:gd name="T26" fmla="*/ 83 w 84"/>
                  <a:gd name="T27" fmla="*/ 61 h 147"/>
                  <a:gd name="T28" fmla="*/ 83 w 84"/>
                  <a:gd name="T29" fmla="*/ 73 h 147"/>
                  <a:gd name="T30" fmla="*/ 83 w 84"/>
                  <a:gd name="T31" fmla="*/ 90 h 147"/>
                  <a:gd name="T32" fmla="*/ 76 w 84"/>
                  <a:gd name="T33" fmla="*/ 115 h 147"/>
                  <a:gd name="T34" fmla="*/ 70 w 84"/>
                  <a:gd name="T35" fmla="*/ 126 h 147"/>
                  <a:gd name="T36" fmla="*/ 62 w 84"/>
                  <a:gd name="T37" fmla="*/ 132 h 147"/>
                  <a:gd name="T38" fmla="*/ 48 w 84"/>
                  <a:gd name="T39" fmla="*/ 146 h 147"/>
                  <a:gd name="T40" fmla="*/ 42 w 84"/>
                  <a:gd name="T41" fmla="*/ 146 h 147"/>
                  <a:gd name="T42" fmla="*/ 34 w 84"/>
                  <a:gd name="T43" fmla="*/ 146 h 147"/>
                  <a:gd name="T44" fmla="*/ 26 w 84"/>
                  <a:gd name="T45" fmla="*/ 146 h 147"/>
                  <a:gd name="T46" fmla="*/ 20 w 84"/>
                  <a:gd name="T47" fmla="*/ 139 h 147"/>
                  <a:gd name="T48" fmla="*/ 14 w 84"/>
                  <a:gd name="T49" fmla="*/ 126 h 147"/>
                  <a:gd name="T50" fmla="*/ 7 w 84"/>
                  <a:gd name="T51" fmla="*/ 115 h 147"/>
                  <a:gd name="T52" fmla="*/ 0 w 84"/>
                  <a:gd name="T53" fmla="*/ 90 h 147"/>
                  <a:gd name="T54" fmla="*/ 0 w 84"/>
                  <a:gd name="T55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4" h="147">
                    <a:moveTo>
                      <a:pt x="0" y="73"/>
                    </a:moveTo>
                    <a:lnTo>
                      <a:pt x="0" y="61"/>
                    </a:lnTo>
                    <a:lnTo>
                      <a:pt x="7" y="29"/>
                    </a:lnTo>
                    <a:lnTo>
                      <a:pt x="7" y="23"/>
                    </a:lnTo>
                    <a:lnTo>
                      <a:pt x="14" y="18"/>
                    </a:lnTo>
                    <a:lnTo>
                      <a:pt x="20" y="5"/>
                    </a:lnTo>
                    <a:lnTo>
                      <a:pt x="34" y="0"/>
                    </a:lnTo>
                    <a:lnTo>
                      <a:pt x="42" y="0"/>
                    </a:lnTo>
                    <a:lnTo>
                      <a:pt x="56" y="5"/>
                    </a:lnTo>
                    <a:lnTo>
                      <a:pt x="62" y="12"/>
                    </a:lnTo>
                    <a:lnTo>
                      <a:pt x="70" y="18"/>
                    </a:lnTo>
                    <a:lnTo>
                      <a:pt x="70" y="23"/>
                    </a:lnTo>
                    <a:lnTo>
                      <a:pt x="76" y="37"/>
                    </a:lnTo>
                    <a:lnTo>
                      <a:pt x="83" y="61"/>
                    </a:lnTo>
                    <a:lnTo>
                      <a:pt x="83" y="73"/>
                    </a:lnTo>
                    <a:lnTo>
                      <a:pt x="83" y="90"/>
                    </a:lnTo>
                    <a:lnTo>
                      <a:pt x="76" y="115"/>
                    </a:lnTo>
                    <a:lnTo>
                      <a:pt x="70" y="126"/>
                    </a:lnTo>
                    <a:lnTo>
                      <a:pt x="62" y="132"/>
                    </a:lnTo>
                    <a:lnTo>
                      <a:pt x="48" y="146"/>
                    </a:lnTo>
                    <a:lnTo>
                      <a:pt x="42" y="146"/>
                    </a:lnTo>
                    <a:lnTo>
                      <a:pt x="34" y="146"/>
                    </a:lnTo>
                    <a:lnTo>
                      <a:pt x="26" y="146"/>
                    </a:lnTo>
                    <a:lnTo>
                      <a:pt x="20" y="139"/>
                    </a:lnTo>
                    <a:lnTo>
                      <a:pt x="14" y="126"/>
                    </a:lnTo>
                    <a:lnTo>
                      <a:pt x="7" y="115"/>
                    </a:lnTo>
                    <a:lnTo>
                      <a:pt x="0" y="90"/>
                    </a:lnTo>
                    <a:lnTo>
                      <a:pt x="0" y="73"/>
                    </a:lnTo>
                  </a:path>
                </a:pathLst>
              </a:custGeom>
              <a:gradFill rotWithShape="0">
                <a:gsLst>
                  <a:gs pos="0">
                    <a:srgbClr val="FF0000">
                      <a:gamma/>
                      <a:tint val="6000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tint val="60000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13316" name="Group 108"/>
          <p:cNvGrpSpPr>
            <a:grpSpLocks/>
          </p:cNvGrpSpPr>
          <p:nvPr/>
        </p:nvGrpSpPr>
        <p:grpSpPr bwMode="auto">
          <a:xfrm>
            <a:off x="2083098" y="4056000"/>
            <a:ext cx="6653212" cy="1425575"/>
            <a:chOff x="1337" y="3135"/>
            <a:chExt cx="4191" cy="977"/>
          </a:xfrm>
        </p:grpSpPr>
        <p:sp>
          <p:nvSpPr>
            <p:cNvPr id="100398" name="Freeform 46"/>
            <p:cNvSpPr>
              <a:spLocks/>
            </p:cNvSpPr>
            <p:nvPr/>
          </p:nvSpPr>
          <p:spPr bwMode="auto">
            <a:xfrm>
              <a:off x="4984" y="3324"/>
              <a:ext cx="276" cy="271"/>
            </a:xfrm>
            <a:custGeom>
              <a:avLst/>
              <a:gdLst>
                <a:gd name="T0" fmla="*/ 0 w 296"/>
                <a:gd name="T1" fmla="*/ 0 h 259"/>
                <a:gd name="T2" fmla="*/ 295 w 296"/>
                <a:gd name="T3" fmla="*/ 129 h 259"/>
                <a:gd name="T4" fmla="*/ 13 w 296"/>
                <a:gd name="T5" fmla="*/ 258 h 259"/>
                <a:gd name="T6" fmla="*/ 6 w 296"/>
                <a:gd name="T7" fmla="*/ 129 h 259"/>
                <a:gd name="T8" fmla="*/ 0 w 296"/>
                <a:gd name="T9" fmla="*/ 69 h 259"/>
                <a:gd name="T10" fmla="*/ 0 w 296"/>
                <a:gd name="T11" fmla="*/ 28 h 259"/>
                <a:gd name="T12" fmla="*/ 0 w 296"/>
                <a:gd name="T13" fmla="*/ 5 h 259"/>
                <a:gd name="T14" fmla="*/ 0 w 296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59">
                  <a:moveTo>
                    <a:pt x="0" y="0"/>
                  </a:moveTo>
                  <a:lnTo>
                    <a:pt x="295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8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399" name="Freeform 47"/>
            <p:cNvSpPr>
              <a:spLocks/>
            </p:cNvSpPr>
            <p:nvPr/>
          </p:nvSpPr>
          <p:spPr bwMode="auto">
            <a:xfrm>
              <a:off x="4931" y="3332"/>
              <a:ext cx="97" cy="274"/>
            </a:xfrm>
            <a:custGeom>
              <a:avLst/>
              <a:gdLst>
                <a:gd name="T0" fmla="*/ 0 w 104"/>
                <a:gd name="T1" fmla="*/ 133 h 261"/>
                <a:gd name="T2" fmla="*/ 0 w 104"/>
                <a:gd name="T3" fmla="*/ 120 h 261"/>
                <a:gd name="T4" fmla="*/ 0 w 104"/>
                <a:gd name="T5" fmla="*/ 97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1 h 261"/>
                <a:gd name="T12" fmla="*/ 21 w 104"/>
                <a:gd name="T13" fmla="*/ 30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30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2 h 261"/>
                <a:gd name="T36" fmla="*/ 103 w 104"/>
                <a:gd name="T37" fmla="*/ 97 h 261"/>
                <a:gd name="T38" fmla="*/ 103 w 104"/>
                <a:gd name="T39" fmla="*/ 120 h 261"/>
                <a:gd name="T40" fmla="*/ 103 w 104"/>
                <a:gd name="T41" fmla="*/ 133 h 261"/>
                <a:gd name="T42" fmla="*/ 103 w 104"/>
                <a:gd name="T43" fmla="*/ 157 h 261"/>
                <a:gd name="T44" fmla="*/ 95 w 104"/>
                <a:gd name="T45" fmla="*/ 205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8 h 261"/>
                <a:gd name="T70" fmla="*/ 7 w 104"/>
                <a:gd name="T71" fmla="*/ 199 h 261"/>
                <a:gd name="T72" fmla="*/ 0 w 104"/>
                <a:gd name="T73" fmla="*/ 168 h 261"/>
                <a:gd name="T74" fmla="*/ 0 w 104"/>
                <a:gd name="T75" fmla="*/ 144 h 261"/>
                <a:gd name="T76" fmla="*/ 0 w 104"/>
                <a:gd name="T77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3"/>
                  </a:moveTo>
                  <a:lnTo>
                    <a:pt x="0" y="120"/>
                  </a:lnTo>
                  <a:lnTo>
                    <a:pt x="0" y="97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1"/>
                  </a:lnTo>
                  <a:lnTo>
                    <a:pt x="21" y="30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30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2"/>
                  </a:lnTo>
                  <a:lnTo>
                    <a:pt x="103" y="97"/>
                  </a:lnTo>
                  <a:lnTo>
                    <a:pt x="103" y="120"/>
                  </a:lnTo>
                  <a:lnTo>
                    <a:pt x="103" y="133"/>
                  </a:lnTo>
                  <a:lnTo>
                    <a:pt x="103" y="157"/>
                  </a:lnTo>
                  <a:lnTo>
                    <a:pt x="95" y="205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8"/>
                  </a:lnTo>
                  <a:lnTo>
                    <a:pt x="7" y="199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0" y="1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00" name="Rectangle 48"/>
            <p:cNvSpPr>
              <a:spLocks noChangeArrowheads="1"/>
            </p:cNvSpPr>
            <p:nvPr/>
          </p:nvSpPr>
          <p:spPr bwMode="auto">
            <a:xfrm>
              <a:off x="4550" y="3395"/>
              <a:ext cx="441" cy="145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01" name="Oval 49"/>
            <p:cNvSpPr>
              <a:spLocks noChangeArrowheads="1"/>
            </p:cNvSpPr>
            <p:nvPr/>
          </p:nvSpPr>
          <p:spPr bwMode="auto">
            <a:xfrm>
              <a:off x="3629" y="3135"/>
              <a:ext cx="1087" cy="675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02" name="Freeform 50"/>
            <p:cNvSpPr>
              <a:spLocks/>
            </p:cNvSpPr>
            <p:nvPr/>
          </p:nvSpPr>
          <p:spPr bwMode="auto">
            <a:xfrm>
              <a:off x="3389" y="3332"/>
              <a:ext cx="276" cy="272"/>
            </a:xfrm>
            <a:custGeom>
              <a:avLst/>
              <a:gdLst>
                <a:gd name="T0" fmla="*/ 0 w 296"/>
                <a:gd name="T1" fmla="*/ 0 h 259"/>
                <a:gd name="T2" fmla="*/ 295 w 296"/>
                <a:gd name="T3" fmla="*/ 129 h 259"/>
                <a:gd name="T4" fmla="*/ 13 w 296"/>
                <a:gd name="T5" fmla="*/ 258 h 259"/>
                <a:gd name="T6" fmla="*/ 6 w 296"/>
                <a:gd name="T7" fmla="*/ 129 h 259"/>
                <a:gd name="T8" fmla="*/ 0 w 296"/>
                <a:gd name="T9" fmla="*/ 69 h 259"/>
                <a:gd name="T10" fmla="*/ 0 w 296"/>
                <a:gd name="T11" fmla="*/ 29 h 259"/>
                <a:gd name="T12" fmla="*/ 0 w 296"/>
                <a:gd name="T13" fmla="*/ 5 h 259"/>
                <a:gd name="T14" fmla="*/ 0 w 296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59">
                  <a:moveTo>
                    <a:pt x="0" y="0"/>
                  </a:moveTo>
                  <a:lnTo>
                    <a:pt x="295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03" name="Freeform 51"/>
            <p:cNvSpPr>
              <a:spLocks/>
            </p:cNvSpPr>
            <p:nvPr/>
          </p:nvSpPr>
          <p:spPr bwMode="auto">
            <a:xfrm>
              <a:off x="3336" y="3340"/>
              <a:ext cx="97" cy="274"/>
            </a:xfrm>
            <a:custGeom>
              <a:avLst/>
              <a:gdLst>
                <a:gd name="T0" fmla="*/ 0 w 104"/>
                <a:gd name="T1" fmla="*/ 133 h 261"/>
                <a:gd name="T2" fmla="*/ 0 w 104"/>
                <a:gd name="T3" fmla="*/ 120 h 261"/>
                <a:gd name="T4" fmla="*/ 0 w 104"/>
                <a:gd name="T5" fmla="*/ 97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1 h 261"/>
                <a:gd name="T12" fmla="*/ 21 w 104"/>
                <a:gd name="T13" fmla="*/ 30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30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2 h 261"/>
                <a:gd name="T36" fmla="*/ 103 w 104"/>
                <a:gd name="T37" fmla="*/ 97 h 261"/>
                <a:gd name="T38" fmla="*/ 103 w 104"/>
                <a:gd name="T39" fmla="*/ 120 h 261"/>
                <a:gd name="T40" fmla="*/ 103 w 104"/>
                <a:gd name="T41" fmla="*/ 133 h 261"/>
                <a:gd name="T42" fmla="*/ 103 w 104"/>
                <a:gd name="T43" fmla="*/ 157 h 261"/>
                <a:gd name="T44" fmla="*/ 95 w 104"/>
                <a:gd name="T45" fmla="*/ 205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8 h 261"/>
                <a:gd name="T70" fmla="*/ 7 w 104"/>
                <a:gd name="T71" fmla="*/ 199 h 261"/>
                <a:gd name="T72" fmla="*/ 0 w 104"/>
                <a:gd name="T73" fmla="*/ 168 h 261"/>
                <a:gd name="T74" fmla="*/ 0 w 104"/>
                <a:gd name="T75" fmla="*/ 144 h 261"/>
                <a:gd name="T76" fmla="*/ 0 w 104"/>
                <a:gd name="T77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3"/>
                  </a:moveTo>
                  <a:lnTo>
                    <a:pt x="0" y="120"/>
                  </a:lnTo>
                  <a:lnTo>
                    <a:pt x="0" y="97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1"/>
                  </a:lnTo>
                  <a:lnTo>
                    <a:pt x="21" y="30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30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2"/>
                  </a:lnTo>
                  <a:lnTo>
                    <a:pt x="103" y="97"/>
                  </a:lnTo>
                  <a:lnTo>
                    <a:pt x="103" y="120"/>
                  </a:lnTo>
                  <a:lnTo>
                    <a:pt x="103" y="133"/>
                  </a:lnTo>
                  <a:lnTo>
                    <a:pt x="103" y="157"/>
                  </a:lnTo>
                  <a:lnTo>
                    <a:pt x="95" y="205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8"/>
                  </a:lnTo>
                  <a:lnTo>
                    <a:pt x="7" y="199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0" y="1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04" name="Rectangle 52"/>
            <p:cNvSpPr>
              <a:spLocks noChangeArrowheads="1"/>
            </p:cNvSpPr>
            <p:nvPr/>
          </p:nvSpPr>
          <p:spPr bwMode="auto">
            <a:xfrm>
              <a:off x="2955" y="3403"/>
              <a:ext cx="442" cy="146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05" name="Oval 53"/>
            <p:cNvSpPr>
              <a:spLocks noChangeArrowheads="1"/>
            </p:cNvSpPr>
            <p:nvPr/>
          </p:nvSpPr>
          <p:spPr bwMode="auto">
            <a:xfrm>
              <a:off x="2049" y="3135"/>
              <a:ext cx="1088" cy="675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06" name="Rectangle 54"/>
            <p:cNvSpPr>
              <a:spLocks noChangeArrowheads="1"/>
            </p:cNvSpPr>
            <p:nvPr/>
          </p:nvSpPr>
          <p:spPr bwMode="auto">
            <a:xfrm>
              <a:off x="2191" y="3355"/>
              <a:ext cx="84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latin typeface="Arial" charset="0"/>
                  <a:cs typeface="+mn-cs"/>
                </a:rPr>
                <a:t>Sequential</a:t>
              </a:r>
            </a:p>
            <a:p>
              <a:pPr>
                <a:lnSpc>
                  <a:spcPct val="90000"/>
                </a:lnSpc>
                <a:defRPr/>
              </a:pPr>
              <a:endParaRPr lang="en-US" sz="1800" b="1">
                <a:latin typeface="Arial" charset="0"/>
                <a:cs typeface="+mn-cs"/>
              </a:endParaRPr>
            </a:p>
          </p:txBody>
        </p:sp>
        <p:sp>
          <p:nvSpPr>
            <p:cNvPr id="100407" name="Freeform 55"/>
            <p:cNvSpPr>
              <a:spLocks/>
            </p:cNvSpPr>
            <p:nvPr/>
          </p:nvSpPr>
          <p:spPr bwMode="auto">
            <a:xfrm>
              <a:off x="1810" y="3332"/>
              <a:ext cx="275" cy="272"/>
            </a:xfrm>
            <a:custGeom>
              <a:avLst/>
              <a:gdLst>
                <a:gd name="T0" fmla="*/ 0 w 295"/>
                <a:gd name="T1" fmla="*/ 0 h 259"/>
                <a:gd name="T2" fmla="*/ 294 w 295"/>
                <a:gd name="T3" fmla="*/ 129 h 259"/>
                <a:gd name="T4" fmla="*/ 13 w 295"/>
                <a:gd name="T5" fmla="*/ 258 h 259"/>
                <a:gd name="T6" fmla="*/ 6 w 295"/>
                <a:gd name="T7" fmla="*/ 129 h 259"/>
                <a:gd name="T8" fmla="*/ 0 w 295"/>
                <a:gd name="T9" fmla="*/ 69 h 259"/>
                <a:gd name="T10" fmla="*/ 0 w 295"/>
                <a:gd name="T11" fmla="*/ 29 h 259"/>
                <a:gd name="T12" fmla="*/ 0 w 295"/>
                <a:gd name="T13" fmla="*/ 5 h 259"/>
                <a:gd name="T14" fmla="*/ 0 w 295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259">
                  <a:moveTo>
                    <a:pt x="0" y="0"/>
                  </a:moveTo>
                  <a:lnTo>
                    <a:pt x="294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08" name="Freeform 56"/>
            <p:cNvSpPr>
              <a:spLocks/>
            </p:cNvSpPr>
            <p:nvPr/>
          </p:nvSpPr>
          <p:spPr bwMode="auto">
            <a:xfrm>
              <a:off x="1757" y="3340"/>
              <a:ext cx="97" cy="274"/>
            </a:xfrm>
            <a:custGeom>
              <a:avLst/>
              <a:gdLst>
                <a:gd name="T0" fmla="*/ 0 w 104"/>
                <a:gd name="T1" fmla="*/ 133 h 261"/>
                <a:gd name="T2" fmla="*/ 0 w 104"/>
                <a:gd name="T3" fmla="*/ 120 h 261"/>
                <a:gd name="T4" fmla="*/ 0 w 104"/>
                <a:gd name="T5" fmla="*/ 97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1 h 261"/>
                <a:gd name="T12" fmla="*/ 21 w 104"/>
                <a:gd name="T13" fmla="*/ 30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30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2 h 261"/>
                <a:gd name="T36" fmla="*/ 103 w 104"/>
                <a:gd name="T37" fmla="*/ 97 h 261"/>
                <a:gd name="T38" fmla="*/ 103 w 104"/>
                <a:gd name="T39" fmla="*/ 120 h 261"/>
                <a:gd name="T40" fmla="*/ 103 w 104"/>
                <a:gd name="T41" fmla="*/ 133 h 261"/>
                <a:gd name="T42" fmla="*/ 103 w 104"/>
                <a:gd name="T43" fmla="*/ 157 h 261"/>
                <a:gd name="T44" fmla="*/ 95 w 104"/>
                <a:gd name="T45" fmla="*/ 205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8 h 261"/>
                <a:gd name="T70" fmla="*/ 7 w 104"/>
                <a:gd name="T71" fmla="*/ 199 h 261"/>
                <a:gd name="T72" fmla="*/ 0 w 104"/>
                <a:gd name="T73" fmla="*/ 168 h 261"/>
                <a:gd name="T74" fmla="*/ 0 w 104"/>
                <a:gd name="T75" fmla="*/ 144 h 261"/>
                <a:gd name="T76" fmla="*/ 0 w 104"/>
                <a:gd name="T77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3"/>
                  </a:moveTo>
                  <a:lnTo>
                    <a:pt x="0" y="120"/>
                  </a:lnTo>
                  <a:lnTo>
                    <a:pt x="0" y="97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1"/>
                  </a:lnTo>
                  <a:lnTo>
                    <a:pt x="21" y="30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30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2"/>
                  </a:lnTo>
                  <a:lnTo>
                    <a:pt x="103" y="97"/>
                  </a:lnTo>
                  <a:lnTo>
                    <a:pt x="103" y="120"/>
                  </a:lnTo>
                  <a:lnTo>
                    <a:pt x="103" y="133"/>
                  </a:lnTo>
                  <a:lnTo>
                    <a:pt x="103" y="157"/>
                  </a:lnTo>
                  <a:lnTo>
                    <a:pt x="95" y="205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8"/>
                  </a:lnTo>
                  <a:lnTo>
                    <a:pt x="7" y="199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0" y="1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09" name="Rectangle 57"/>
            <p:cNvSpPr>
              <a:spLocks noChangeArrowheads="1"/>
            </p:cNvSpPr>
            <p:nvPr/>
          </p:nvSpPr>
          <p:spPr bwMode="auto">
            <a:xfrm>
              <a:off x="1376" y="3403"/>
              <a:ext cx="441" cy="146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0" name="Freeform 58"/>
            <p:cNvSpPr>
              <a:spLocks/>
            </p:cNvSpPr>
            <p:nvPr/>
          </p:nvSpPr>
          <p:spPr bwMode="auto">
            <a:xfrm>
              <a:off x="1337" y="3403"/>
              <a:ext cx="77" cy="154"/>
            </a:xfrm>
            <a:custGeom>
              <a:avLst/>
              <a:gdLst>
                <a:gd name="T0" fmla="*/ 0 w 83"/>
                <a:gd name="T1" fmla="*/ 73 h 147"/>
                <a:gd name="T2" fmla="*/ 0 w 83"/>
                <a:gd name="T3" fmla="*/ 61 h 147"/>
                <a:gd name="T4" fmla="*/ 6 w 83"/>
                <a:gd name="T5" fmla="*/ 29 h 147"/>
                <a:gd name="T6" fmla="*/ 6 w 83"/>
                <a:gd name="T7" fmla="*/ 23 h 147"/>
                <a:gd name="T8" fmla="*/ 14 w 83"/>
                <a:gd name="T9" fmla="*/ 18 h 147"/>
                <a:gd name="T10" fmla="*/ 20 w 83"/>
                <a:gd name="T11" fmla="*/ 5 h 147"/>
                <a:gd name="T12" fmla="*/ 34 w 83"/>
                <a:gd name="T13" fmla="*/ 0 h 147"/>
                <a:gd name="T14" fmla="*/ 41 w 83"/>
                <a:gd name="T15" fmla="*/ 0 h 147"/>
                <a:gd name="T16" fmla="*/ 55 w 83"/>
                <a:gd name="T17" fmla="*/ 5 h 147"/>
                <a:gd name="T18" fmla="*/ 61 w 83"/>
                <a:gd name="T19" fmla="*/ 12 h 147"/>
                <a:gd name="T20" fmla="*/ 69 w 83"/>
                <a:gd name="T21" fmla="*/ 18 h 147"/>
                <a:gd name="T22" fmla="*/ 69 w 83"/>
                <a:gd name="T23" fmla="*/ 23 h 147"/>
                <a:gd name="T24" fmla="*/ 75 w 83"/>
                <a:gd name="T25" fmla="*/ 37 h 147"/>
                <a:gd name="T26" fmla="*/ 82 w 83"/>
                <a:gd name="T27" fmla="*/ 61 h 147"/>
                <a:gd name="T28" fmla="*/ 82 w 83"/>
                <a:gd name="T29" fmla="*/ 73 h 147"/>
                <a:gd name="T30" fmla="*/ 82 w 83"/>
                <a:gd name="T31" fmla="*/ 90 h 147"/>
                <a:gd name="T32" fmla="*/ 75 w 83"/>
                <a:gd name="T33" fmla="*/ 115 h 147"/>
                <a:gd name="T34" fmla="*/ 69 w 83"/>
                <a:gd name="T35" fmla="*/ 126 h 147"/>
                <a:gd name="T36" fmla="*/ 61 w 83"/>
                <a:gd name="T37" fmla="*/ 132 h 147"/>
                <a:gd name="T38" fmla="*/ 47 w 83"/>
                <a:gd name="T39" fmla="*/ 146 h 147"/>
                <a:gd name="T40" fmla="*/ 41 w 83"/>
                <a:gd name="T41" fmla="*/ 146 h 147"/>
                <a:gd name="T42" fmla="*/ 34 w 83"/>
                <a:gd name="T43" fmla="*/ 146 h 147"/>
                <a:gd name="T44" fmla="*/ 26 w 83"/>
                <a:gd name="T45" fmla="*/ 146 h 147"/>
                <a:gd name="T46" fmla="*/ 20 w 83"/>
                <a:gd name="T47" fmla="*/ 139 h 147"/>
                <a:gd name="T48" fmla="*/ 14 w 83"/>
                <a:gd name="T49" fmla="*/ 126 h 147"/>
                <a:gd name="T50" fmla="*/ 6 w 83"/>
                <a:gd name="T51" fmla="*/ 115 h 147"/>
                <a:gd name="T52" fmla="*/ 0 w 83"/>
                <a:gd name="T53" fmla="*/ 90 h 147"/>
                <a:gd name="T54" fmla="*/ 0 w 83"/>
                <a:gd name="T5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47">
                  <a:moveTo>
                    <a:pt x="0" y="73"/>
                  </a:moveTo>
                  <a:lnTo>
                    <a:pt x="0" y="61"/>
                  </a:lnTo>
                  <a:lnTo>
                    <a:pt x="6" y="29"/>
                  </a:lnTo>
                  <a:lnTo>
                    <a:pt x="6" y="23"/>
                  </a:lnTo>
                  <a:lnTo>
                    <a:pt x="14" y="18"/>
                  </a:lnTo>
                  <a:lnTo>
                    <a:pt x="20" y="5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5" y="5"/>
                  </a:lnTo>
                  <a:lnTo>
                    <a:pt x="61" y="12"/>
                  </a:lnTo>
                  <a:lnTo>
                    <a:pt x="69" y="18"/>
                  </a:lnTo>
                  <a:lnTo>
                    <a:pt x="69" y="23"/>
                  </a:lnTo>
                  <a:lnTo>
                    <a:pt x="75" y="37"/>
                  </a:lnTo>
                  <a:lnTo>
                    <a:pt x="82" y="61"/>
                  </a:lnTo>
                  <a:lnTo>
                    <a:pt x="82" y="73"/>
                  </a:lnTo>
                  <a:lnTo>
                    <a:pt x="82" y="90"/>
                  </a:lnTo>
                  <a:lnTo>
                    <a:pt x="75" y="115"/>
                  </a:lnTo>
                  <a:lnTo>
                    <a:pt x="69" y="126"/>
                  </a:lnTo>
                  <a:lnTo>
                    <a:pt x="61" y="132"/>
                  </a:lnTo>
                  <a:lnTo>
                    <a:pt x="47" y="146"/>
                  </a:lnTo>
                  <a:lnTo>
                    <a:pt x="41" y="146"/>
                  </a:lnTo>
                  <a:lnTo>
                    <a:pt x="34" y="146"/>
                  </a:lnTo>
                  <a:lnTo>
                    <a:pt x="26" y="146"/>
                  </a:lnTo>
                  <a:lnTo>
                    <a:pt x="20" y="139"/>
                  </a:lnTo>
                  <a:lnTo>
                    <a:pt x="14" y="126"/>
                  </a:lnTo>
                  <a:lnTo>
                    <a:pt x="6" y="115"/>
                  </a:lnTo>
                  <a:lnTo>
                    <a:pt x="0" y="90"/>
                  </a:lnTo>
                  <a:lnTo>
                    <a:pt x="0" y="7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1" name="Freeform 59"/>
            <p:cNvSpPr>
              <a:spLocks/>
            </p:cNvSpPr>
            <p:nvPr/>
          </p:nvSpPr>
          <p:spPr bwMode="auto">
            <a:xfrm>
              <a:off x="5073" y="3424"/>
              <a:ext cx="276" cy="272"/>
            </a:xfrm>
            <a:custGeom>
              <a:avLst/>
              <a:gdLst>
                <a:gd name="T0" fmla="*/ 0 w 296"/>
                <a:gd name="T1" fmla="*/ 0 h 259"/>
                <a:gd name="T2" fmla="*/ 295 w 296"/>
                <a:gd name="T3" fmla="*/ 129 h 259"/>
                <a:gd name="T4" fmla="*/ 13 w 296"/>
                <a:gd name="T5" fmla="*/ 258 h 259"/>
                <a:gd name="T6" fmla="*/ 6 w 296"/>
                <a:gd name="T7" fmla="*/ 129 h 259"/>
                <a:gd name="T8" fmla="*/ 0 w 296"/>
                <a:gd name="T9" fmla="*/ 69 h 259"/>
                <a:gd name="T10" fmla="*/ 0 w 296"/>
                <a:gd name="T11" fmla="*/ 29 h 259"/>
                <a:gd name="T12" fmla="*/ 0 w 296"/>
                <a:gd name="T13" fmla="*/ 5 h 259"/>
                <a:gd name="T14" fmla="*/ 0 w 296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59">
                  <a:moveTo>
                    <a:pt x="0" y="0"/>
                  </a:moveTo>
                  <a:lnTo>
                    <a:pt x="295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2" name="Freeform 60"/>
            <p:cNvSpPr>
              <a:spLocks/>
            </p:cNvSpPr>
            <p:nvPr/>
          </p:nvSpPr>
          <p:spPr bwMode="auto">
            <a:xfrm>
              <a:off x="5020" y="3433"/>
              <a:ext cx="97" cy="273"/>
            </a:xfrm>
            <a:custGeom>
              <a:avLst/>
              <a:gdLst>
                <a:gd name="T0" fmla="*/ 0 w 104"/>
                <a:gd name="T1" fmla="*/ 132 h 261"/>
                <a:gd name="T2" fmla="*/ 0 w 104"/>
                <a:gd name="T3" fmla="*/ 121 h 261"/>
                <a:gd name="T4" fmla="*/ 0 w 104"/>
                <a:gd name="T5" fmla="*/ 96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2 h 261"/>
                <a:gd name="T12" fmla="*/ 21 w 104"/>
                <a:gd name="T13" fmla="*/ 29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29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1 h 261"/>
                <a:gd name="T36" fmla="*/ 103 w 104"/>
                <a:gd name="T37" fmla="*/ 96 h 261"/>
                <a:gd name="T38" fmla="*/ 103 w 104"/>
                <a:gd name="T39" fmla="*/ 121 h 261"/>
                <a:gd name="T40" fmla="*/ 103 w 104"/>
                <a:gd name="T41" fmla="*/ 132 h 261"/>
                <a:gd name="T42" fmla="*/ 103 w 104"/>
                <a:gd name="T43" fmla="*/ 156 h 261"/>
                <a:gd name="T44" fmla="*/ 95 w 104"/>
                <a:gd name="T45" fmla="*/ 206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7 h 261"/>
                <a:gd name="T70" fmla="*/ 7 w 104"/>
                <a:gd name="T71" fmla="*/ 198 h 261"/>
                <a:gd name="T72" fmla="*/ 0 w 104"/>
                <a:gd name="T73" fmla="*/ 169 h 261"/>
                <a:gd name="T74" fmla="*/ 0 w 104"/>
                <a:gd name="T75" fmla="*/ 145 h 261"/>
                <a:gd name="T76" fmla="*/ 0 w 104"/>
                <a:gd name="T77" fmla="*/ 13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2"/>
                  </a:moveTo>
                  <a:lnTo>
                    <a:pt x="0" y="121"/>
                  </a:lnTo>
                  <a:lnTo>
                    <a:pt x="0" y="96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2"/>
                  </a:lnTo>
                  <a:lnTo>
                    <a:pt x="21" y="29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29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1"/>
                  </a:lnTo>
                  <a:lnTo>
                    <a:pt x="103" y="96"/>
                  </a:lnTo>
                  <a:lnTo>
                    <a:pt x="103" y="121"/>
                  </a:lnTo>
                  <a:lnTo>
                    <a:pt x="103" y="132"/>
                  </a:lnTo>
                  <a:lnTo>
                    <a:pt x="103" y="156"/>
                  </a:lnTo>
                  <a:lnTo>
                    <a:pt x="95" y="206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7"/>
                  </a:lnTo>
                  <a:lnTo>
                    <a:pt x="7" y="198"/>
                  </a:lnTo>
                  <a:lnTo>
                    <a:pt x="0" y="169"/>
                  </a:lnTo>
                  <a:lnTo>
                    <a:pt x="0" y="145"/>
                  </a:lnTo>
                  <a:lnTo>
                    <a:pt x="0" y="132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3" name="Rectangle 61"/>
            <p:cNvSpPr>
              <a:spLocks noChangeArrowheads="1"/>
            </p:cNvSpPr>
            <p:nvPr/>
          </p:nvSpPr>
          <p:spPr bwMode="auto">
            <a:xfrm>
              <a:off x="4639" y="3496"/>
              <a:ext cx="442" cy="144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4" name="Oval 62"/>
            <p:cNvSpPr>
              <a:spLocks noChangeArrowheads="1"/>
            </p:cNvSpPr>
            <p:nvPr/>
          </p:nvSpPr>
          <p:spPr bwMode="auto">
            <a:xfrm>
              <a:off x="3718" y="3236"/>
              <a:ext cx="1089" cy="675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5" name="Freeform 63"/>
            <p:cNvSpPr>
              <a:spLocks/>
            </p:cNvSpPr>
            <p:nvPr/>
          </p:nvSpPr>
          <p:spPr bwMode="auto">
            <a:xfrm>
              <a:off x="3479" y="3433"/>
              <a:ext cx="276" cy="271"/>
            </a:xfrm>
            <a:custGeom>
              <a:avLst/>
              <a:gdLst>
                <a:gd name="T0" fmla="*/ 0 w 296"/>
                <a:gd name="T1" fmla="*/ 0 h 259"/>
                <a:gd name="T2" fmla="*/ 295 w 296"/>
                <a:gd name="T3" fmla="*/ 129 h 259"/>
                <a:gd name="T4" fmla="*/ 13 w 296"/>
                <a:gd name="T5" fmla="*/ 258 h 259"/>
                <a:gd name="T6" fmla="*/ 6 w 296"/>
                <a:gd name="T7" fmla="*/ 129 h 259"/>
                <a:gd name="T8" fmla="*/ 0 w 296"/>
                <a:gd name="T9" fmla="*/ 69 h 259"/>
                <a:gd name="T10" fmla="*/ 0 w 296"/>
                <a:gd name="T11" fmla="*/ 28 h 259"/>
                <a:gd name="T12" fmla="*/ 0 w 296"/>
                <a:gd name="T13" fmla="*/ 5 h 259"/>
                <a:gd name="T14" fmla="*/ 0 w 296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59">
                  <a:moveTo>
                    <a:pt x="0" y="0"/>
                  </a:moveTo>
                  <a:lnTo>
                    <a:pt x="295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8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6" name="Freeform 64"/>
            <p:cNvSpPr>
              <a:spLocks/>
            </p:cNvSpPr>
            <p:nvPr/>
          </p:nvSpPr>
          <p:spPr bwMode="auto">
            <a:xfrm>
              <a:off x="3426" y="3441"/>
              <a:ext cx="97" cy="274"/>
            </a:xfrm>
            <a:custGeom>
              <a:avLst/>
              <a:gdLst>
                <a:gd name="T0" fmla="*/ 0 w 104"/>
                <a:gd name="T1" fmla="*/ 133 h 261"/>
                <a:gd name="T2" fmla="*/ 0 w 104"/>
                <a:gd name="T3" fmla="*/ 120 h 261"/>
                <a:gd name="T4" fmla="*/ 0 w 104"/>
                <a:gd name="T5" fmla="*/ 97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1 h 261"/>
                <a:gd name="T12" fmla="*/ 21 w 104"/>
                <a:gd name="T13" fmla="*/ 30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30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2 h 261"/>
                <a:gd name="T36" fmla="*/ 103 w 104"/>
                <a:gd name="T37" fmla="*/ 97 h 261"/>
                <a:gd name="T38" fmla="*/ 103 w 104"/>
                <a:gd name="T39" fmla="*/ 120 h 261"/>
                <a:gd name="T40" fmla="*/ 103 w 104"/>
                <a:gd name="T41" fmla="*/ 133 h 261"/>
                <a:gd name="T42" fmla="*/ 103 w 104"/>
                <a:gd name="T43" fmla="*/ 157 h 261"/>
                <a:gd name="T44" fmla="*/ 95 w 104"/>
                <a:gd name="T45" fmla="*/ 205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8 h 261"/>
                <a:gd name="T70" fmla="*/ 7 w 104"/>
                <a:gd name="T71" fmla="*/ 199 h 261"/>
                <a:gd name="T72" fmla="*/ 0 w 104"/>
                <a:gd name="T73" fmla="*/ 168 h 261"/>
                <a:gd name="T74" fmla="*/ 0 w 104"/>
                <a:gd name="T75" fmla="*/ 144 h 261"/>
                <a:gd name="T76" fmla="*/ 0 w 104"/>
                <a:gd name="T77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3"/>
                  </a:moveTo>
                  <a:lnTo>
                    <a:pt x="0" y="120"/>
                  </a:lnTo>
                  <a:lnTo>
                    <a:pt x="0" y="97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1"/>
                  </a:lnTo>
                  <a:lnTo>
                    <a:pt x="21" y="30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30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2"/>
                  </a:lnTo>
                  <a:lnTo>
                    <a:pt x="103" y="97"/>
                  </a:lnTo>
                  <a:lnTo>
                    <a:pt x="103" y="120"/>
                  </a:lnTo>
                  <a:lnTo>
                    <a:pt x="103" y="133"/>
                  </a:lnTo>
                  <a:lnTo>
                    <a:pt x="103" y="157"/>
                  </a:lnTo>
                  <a:lnTo>
                    <a:pt x="95" y="205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8"/>
                  </a:lnTo>
                  <a:lnTo>
                    <a:pt x="7" y="199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0" y="1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7" name="Rectangle 65"/>
            <p:cNvSpPr>
              <a:spLocks noChangeArrowheads="1"/>
            </p:cNvSpPr>
            <p:nvPr/>
          </p:nvSpPr>
          <p:spPr bwMode="auto">
            <a:xfrm>
              <a:off x="3045" y="3504"/>
              <a:ext cx="441" cy="145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8" name="Freeform 66"/>
            <p:cNvSpPr>
              <a:spLocks/>
            </p:cNvSpPr>
            <p:nvPr/>
          </p:nvSpPr>
          <p:spPr bwMode="auto">
            <a:xfrm>
              <a:off x="3006" y="3504"/>
              <a:ext cx="77" cy="154"/>
            </a:xfrm>
            <a:custGeom>
              <a:avLst/>
              <a:gdLst>
                <a:gd name="T0" fmla="*/ 0 w 83"/>
                <a:gd name="T1" fmla="*/ 73 h 147"/>
                <a:gd name="T2" fmla="*/ 0 w 83"/>
                <a:gd name="T3" fmla="*/ 61 h 147"/>
                <a:gd name="T4" fmla="*/ 6 w 83"/>
                <a:gd name="T5" fmla="*/ 29 h 147"/>
                <a:gd name="T6" fmla="*/ 6 w 83"/>
                <a:gd name="T7" fmla="*/ 23 h 147"/>
                <a:gd name="T8" fmla="*/ 14 w 83"/>
                <a:gd name="T9" fmla="*/ 18 h 147"/>
                <a:gd name="T10" fmla="*/ 20 w 83"/>
                <a:gd name="T11" fmla="*/ 5 h 147"/>
                <a:gd name="T12" fmla="*/ 34 w 83"/>
                <a:gd name="T13" fmla="*/ 0 h 147"/>
                <a:gd name="T14" fmla="*/ 41 w 83"/>
                <a:gd name="T15" fmla="*/ 0 h 147"/>
                <a:gd name="T16" fmla="*/ 55 w 83"/>
                <a:gd name="T17" fmla="*/ 5 h 147"/>
                <a:gd name="T18" fmla="*/ 61 w 83"/>
                <a:gd name="T19" fmla="*/ 12 h 147"/>
                <a:gd name="T20" fmla="*/ 69 w 83"/>
                <a:gd name="T21" fmla="*/ 18 h 147"/>
                <a:gd name="T22" fmla="*/ 69 w 83"/>
                <a:gd name="T23" fmla="*/ 23 h 147"/>
                <a:gd name="T24" fmla="*/ 75 w 83"/>
                <a:gd name="T25" fmla="*/ 37 h 147"/>
                <a:gd name="T26" fmla="*/ 82 w 83"/>
                <a:gd name="T27" fmla="*/ 61 h 147"/>
                <a:gd name="T28" fmla="*/ 82 w 83"/>
                <a:gd name="T29" fmla="*/ 73 h 147"/>
                <a:gd name="T30" fmla="*/ 82 w 83"/>
                <a:gd name="T31" fmla="*/ 90 h 147"/>
                <a:gd name="T32" fmla="*/ 75 w 83"/>
                <a:gd name="T33" fmla="*/ 115 h 147"/>
                <a:gd name="T34" fmla="*/ 69 w 83"/>
                <a:gd name="T35" fmla="*/ 126 h 147"/>
                <a:gd name="T36" fmla="*/ 61 w 83"/>
                <a:gd name="T37" fmla="*/ 132 h 147"/>
                <a:gd name="T38" fmla="*/ 47 w 83"/>
                <a:gd name="T39" fmla="*/ 146 h 147"/>
                <a:gd name="T40" fmla="*/ 41 w 83"/>
                <a:gd name="T41" fmla="*/ 146 h 147"/>
                <a:gd name="T42" fmla="*/ 34 w 83"/>
                <a:gd name="T43" fmla="*/ 146 h 147"/>
                <a:gd name="T44" fmla="*/ 26 w 83"/>
                <a:gd name="T45" fmla="*/ 146 h 147"/>
                <a:gd name="T46" fmla="*/ 20 w 83"/>
                <a:gd name="T47" fmla="*/ 139 h 147"/>
                <a:gd name="T48" fmla="*/ 14 w 83"/>
                <a:gd name="T49" fmla="*/ 126 h 147"/>
                <a:gd name="T50" fmla="*/ 6 w 83"/>
                <a:gd name="T51" fmla="*/ 115 h 147"/>
                <a:gd name="T52" fmla="*/ 0 w 83"/>
                <a:gd name="T53" fmla="*/ 90 h 147"/>
                <a:gd name="T54" fmla="*/ 0 w 83"/>
                <a:gd name="T5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47">
                  <a:moveTo>
                    <a:pt x="0" y="73"/>
                  </a:moveTo>
                  <a:lnTo>
                    <a:pt x="0" y="61"/>
                  </a:lnTo>
                  <a:lnTo>
                    <a:pt x="6" y="29"/>
                  </a:lnTo>
                  <a:lnTo>
                    <a:pt x="6" y="23"/>
                  </a:lnTo>
                  <a:lnTo>
                    <a:pt x="14" y="18"/>
                  </a:lnTo>
                  <a:lnTo>
                    <a:pt x="20" y="5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5" y="5"/>
                  </a:lnTo>
                  <a:lnTo>
                    <a:pt x="61" y="12"/>
                  </a:lnTo>
                  <a:lnTo>
                    <a:pt x="69" y="18"/>
                  </a:lnTo>
                  <a:lnTo>
                    <a:pt x="69" y="23"/>
                  </a:lnTo>
                  <a:lnTo>
                    <a:pt x="75" y="37"/>
                  </a:lnTo>
                  <a:lnTo>
                    <a:pt x="82" y="61"/>
                  </a:lnTo>
                  <a:lnTo>
                    <a:pt x="82" y="73"/>
                  </a:lnTo>
                  <a:lnTo>
                    <a:pt x="82" y="90"/>
                  </a:lnTo>
                  <a:lnTo>
                    <a:pt x="75" y="115"/>
                  </a:lnTo>
                  <a:lnTo>
                    <a:pt x="69" y="126"/>
                  </a:lnTo>
                  <a:lnTo>
                    <a:pt x="61" y="132"/>
                  </a:lnTo>
                  <a:lnTo>
                    <a:pt x="47" y="146"/>
                  </a:lnTo>
                  <a:lnTo>
                    <a:pt x="41" y="146"/>
                  </a:lnTo>
                  <a:lnTo>
                    <a:pt x="34" y="146"/>
                  </a:lnTo>
                  <a:lnTo>
                    <a:pt x="26" y="146"/>
                  </a:lnTo>
                  <a:lnTo>
                    <a:pt x="20" y="139"/>
                  </a:lnTo>
                  <a:lnTo>
                    <a:pt x="14" y="126"/>
                  </a:lnTo>
                  <a:lnTo>
                    <a:pt x="6" y="115"/>
                  </a:lnTo>
                  <a:lnTo>
                    <a:pt x="0" y="90"/>
                  </a:lnTo>
                  <a:lnTo>
                    <a:pt x="0" y="7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19" name="Oval 67"/>
            <p:cNvSpPr>
              <a:spLocks noChangeArrowheads="1"/>
            </p:cNvSpPr>
            <p:nvPr/>
          </p:nvSpPr>
          <p:spPr bwMode="auto">
            <a:xfrm>
              <a:off x="2139" y="3236"/>
              <a:ext cx="1087" cy="675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20" name="Rectangle 68"/>
            <p:cNvSpPr>
              <a:spLocks noChangeArrowheads="1"/>
            </p:cNvSpPr>
            <p:nvPr/>
          </p:nvSpPr>
          <p:spPr bwMode="auto">
            <a:xfrm>
              <a:off x="2281" y="3456"/>
              <a:ext cx="84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latin typeface="Arial" charset="0"/>
                  <a:cs typeface="+mn-cs"/>
                </a:rPr>
                <a:t>Sequential</a:t>
              </a:r>
            </a:p>
            <a:p>
              <a:pPr>
                <a:lnSpc>
                  <a:spcPct val="90000"/>
                </a:lnSpc>
                <a:defRPr/>
              </a:pPr>
              <a:endParaRPr lang="en-US" sz="1800" b="1">
                <a:latin typeface="Arial" charset="0"/>
                <a:cs typeface="+mn-cs"/>
              </a:endParaRPr>
            </a:p>
          </p:txBody>
        </p:sp>
        <p:sp>
          <p:nvSpPr>
            <p:cNvPr id="100421" name="Freeform 69"/>
            <p:cNvSpPr>
              <a:spLocks/>
            </p:cNvSpPr>
            <p:nvPr/>
          </p:nvSpPr>
          <p:spPr bwMode="auto">
            <a:xfrm>
              <a:off x="1899" y="3433"/>
              <a:ext cx="276" cy="271"/>
            </a:xfrm>
            <a:custGeom>
              <a:avLst/>
              <a:gdLst>
                <a:gd name="T0" fmla="*/ 0 w 297"/>
                <a:gd name="T1" fmla="*/ 0 h 259"/>
                <a:gd name="T2" fmla="*/ 296 w 297"/>
                <a:gd name="T3" fmla="*/ 129 h 259"/>
                <a:gd name="T4" fmla="*/ 13 w 297"/>
                <a:gd name="T5" fmla="*/ 258 h 259"/>
                <a:gd name="T6" fmla="*/ 6 w 297"/>
                <a:gd name="T7" fmla="*/ 129 h 259"/>
                <a:gd name="T8" fmla="*/ 0 w 297"/>
                <a:gd name="T9" fmla="*/ 69 h 259"/>
                <a:gd name="T10" fmla="*/ 0 w 297"/>
                <a:gd name="T11" fmla="*/ 28 h 259"/>
                <a:gd name="T12" fmla="*/ 0 w 297"/>
                <a:gd name="T13" fmla="*/ 5 h 259"/>
                <a:gd name="T14" fmla="*/ 0 w 297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59">
                  <a:moveTo>
                    <a:pt x="0" y="0"/>
                  </a:moveTo>
                  <a:lnTo>
                    <a:pt x="296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8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22" name="Freeform 70"/>
            <p:cNvSpPr>
              <a:spLocks/>
            </p:cNvSpPr>
            <p:nvPr/>
          </p:nvSpPr>
          <p:spPr bwMode="auto">
            <a:xfrm>
              <a:off x="1846" y="3441"/>
              <a:ext cx="97" cy="274"/>
            </a:xfrm>
            <a:custGeom>
              <a:avLst/>
              <a:gdLst>
                <a:gd name="T0" fmla="*/ 0 w 104"/>
                <a:gd name="T1" fmla="*/ 133 h 261"/>
                <a:gd name="T2" fmla="*/ 0 w 104"/>
                <a:gd name="T3" fmla="*/ 120 h 261"/>
                <a:gd name="T4" fmla="*/ 0 w 104"/>
                <a:gd name="T5" fmla="*/ 97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1 h 261"/>
                <a:gd name="T12" fmla="*/ 21 w 104"/>
                <a:gd name="T13" fmla="*/ 30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30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2 h 261"/>
                <a:gd name="T36" fmla="*/ 103 w 104"/>
                <a:gd name="T37" fmla="*/ 97 h 261"/>
                <a:gd name="T38" fmla="*/ 103 w 104"/>
                <a:gd name="T39" fmla="*/ 120 h 261"/>
                <a:gd name="T40" fmla="*/ 103 w 104"/>
                <a:gd name="T41" fmla="*/ 133 h 261"/>
                <a:gd name="T42" fmla="*/ 103 w 104"/>
                <a:gd name="T43" fmla="*/ 157 h 261"/>
                <a:gd name="T44" fmla="*/ 95 w 104"/>
                <a:gd name="T45" fmla="*/ 205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8 h 261"/>
                <a:gd name="T70" fmla="*/ 7 w 104"/>
                <a:gd name="T71" fmla="*/ 199 h 261"/>
                <a:gd name="T72" fmla="*/ 0 w 104"/>
                <a:gd name="T73" fmla="*/ 168 h 261"/>
                <a:gd name="T74" fmla="*/ 0 w 104"/>
                <a:gd name="T75" fmla="*/ 144 h 261"/>
                <a:gd name="T76" fmla="*/ 0 w 104"/>
                <a:gd name="T77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3"/>
                  </a:moveTo>
                  <a:lnTo>
                    <a:pt x="0" y="120"/>
                  </a:lnTo>
                  <a:lnTo>
                    <a:pt x="0" y="97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1"/>
                  </a:lnTo>
                  <a:lnTo>
                    <a:pt x="21" y="30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30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2"/>
                  </a:lnTo>
                  <a:lnTo>
                    <a:pt x="103" y="97"/>
                  </a:lnTo>
                  <a:lnTo>
                    <a:pt x="103" y="120"/>
                  </a:lnTo>
                  <a:lnTo>
                    <a:pt x="103" y="133"/>
                  </a:lnTo>
                  <a:lnTo>
                    <a:pt x="103" y="157"/>
                  </a:lnTo>
                  <a:lnTo>
                    <a:pt x="95" y="205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8"/>
                  </a:lnTo>
                  <a:lnTo>
                    <a:pt x="7" y="199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0" y="1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23" name="Rectangle 71"/>
            <p:cNvSpPr>
              <a:spLocks noChangeArrowheads="1"/>
            </p:cNvSpPr>
            <p:nvPr/>
          </p:nvSpPr>
          <p:spPr bwMode="auto">
            <a:xfrm>
              <a:off x="1465" y="3504"/>
              <a:ext cx="442" cy="145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24" name="Freeform 72"/>
            <p:cNvSpPr>
              <a:spLocks/>
            </p:cNvSpPr>
            <p:nvPr/>
          </p:nvSpPr>
          <p:spPr bwMode="auto">
            <a:xfrm>
              <a:off x="1426" y="3504"/>
              <a:ext cx="77" cy="154"/>
            </a:xfrm>
            <a:custGeom>
              <a:avLst/>
              <a:gdLst>
                <a:gd name="T0" fmla="*/ 0 w 82"/>
                <a:gd name="T1" fmla="*/ 73 h 147"/>
                <a:gd name="T2" fmla="*/ 0 w 82"/>
                <a:gd name="T3" fmla="*/ 61 h 147"/>
                <a:gd name="T4" fmla="*/ 6 w 82"/>
                <a:gd name="T5" fmla="*/ 29 h 147"/>
                <a:gd name="T6" fmla="*/ 6 w 82"/>
                <a:gd name="T7" fmla="*/ 23 h 147"/>
                <a:gd name="T8" fmla="*/ 13 w 82"/>
                <a:gd name="T9" fmla="*/ 18 h 147"/>
                <a:gd name="T10" fmla="*/ 20 w 82"/>
                <a:gd name="T11" fmla="*/ 5 h 147"/>
                <a:gd name="T12" fmla="*/ 34 w 82"/>
                <a:gd name="T13" fmla="*/ 0 h 147"/>
                <a:gd name="T14" fmla="*/ 40 w 82"/>
                <a:gd name="T15" fmla="*/ 0 h 147"/>
                <a:gd name="T16" fmla="*/ 54 w 82"/>
                <a:gd name="T17" fmla="*/ 5 h 147"/>
                <a:gd name="T18" fmla="*/ 60 w 82"/>
                <a:gd name="T19" fmla="*/ 12 h 147"/>
                <a:gd name="T20" fmla="*/ 68 w 82"/>
                <a:gd name="T21" fmla="*/ 18 h 147"/>
                <a:gd name="T22" fmla="*/ 68 w 82"/>
                <a:gd name="T23" fmla="*/ 23 h 147"/>
                <a:gd name="T24" fmla="*/ 74 w 82"/>
                <a:gd name="T25" fmla="*/ 37 h 147"/>
                <a:gd name="T26" fmla="*/ 81 w 82"/>
                <a:gd name="T27" fmla="*/ 61 h 147"/>
                <a:gd name="T28" fmla="*/ 81 w 82"/>
                <a:gd name="T29" fmla="*/ 73 h 147"/>
                <a:gd name="T30" fmla="*/ 81 w 82"/>
                <a:gd name="T31" fmla="*/ 90 h 147"/>
                <a:gd name="T32" fmla="*/ 74 w 82"/>
                <a:gd name="T33" fmla="*/ 115 h 147"/>
                <a:gd name="T34" fmla="*/ 68 w 82"/>
                <a:gd name="T35" fmla="*/ 126 h 147"/>
                <a:gd name="T36" fmla="*/ 60 w 82"/>
                <a:gd name="T37" fmla="*/ 132 h 147"/>
                <a:gd name="T38" fmla="*/ 46 w 82"/>
                <a:gd name="T39" fmla="*/ 146 h 147"/>
                <a:gd name="T40" fmla="*/ 40 w 82"/>
                <a:gd name="T41" fmla="*/ 146 h 147"/>
                <a:gd name="T42" fmla="*/ 34 w 82"/>
                <a:gd name="T43" fmla="*/ 146 h 147"/>
                <a:gd name="T44" fmla="*/ 26 w 82"/>
                <a:gd name="T45" fmla="*/ 146 h 147"/>
                <a:gd name="T46" fmla="*/ 20 w 82"/>
                <a:gd name="T47" fmla="*/ 139 h 147"/>
                <a:gd name="T48" fmla="*/ 13 w 82"/>
                <a:gd name="T49" fmla="*/ 126 h 147"/>
                <a:gd name="T50" fmla="*/ 6 w 82"/>
                <a:gd name="T51" fmla="*/ 115 h 147"/>
                <a:gd name="T52" fmla="*/ 0 w 82"/>
                <a:gd name="T53" fmla="*/ 90 h 147"/>
                <a:gd name="T54" fmla="*/ 0 w 82"/>
                <a:gd name="T5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147">
                  <a:moveTo>
                    <a:pt x="0" y="73"/>
                  </a:moveTo>
                  <a:lnTo>
                    <a:pt x="0" y="61"/>
                  </a:lnTo>
                  <a:lnTo>
                    <a:pt x="6" y="29"/>
                  </a:lnTo>
                  <a:lnTo>
                    <a:pt x="6" y="23"/>
                  </a:lnTo>
                  <a:lnTo>
                    <a:pt x="13" y="18"/>
                  </a:lnTo>
                  <a:lnTo>
                    <a:pt x="20" y="5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54" y="5"/>
                  </a:lnTo>
                  <a:lnTo>
                    <a:pt x="60" y="12"/>
                  </a:lnTo>
                  <a:lnTo>
                    <a:pt x="68" y="18"/>
                  </a:lnTo>
                  <a:lnTo>
                    <a:pt x="68" y="23"/>
                  </a:lnTo>
                  <a:lnTo>
                    <a:pt x="74" y="37"/>
                  </a:lnTo>
                  <a:lnTo>
                    <a:pt x="81" y="61"/>
                  </a:lnTo>
                  <a:lnTo>
                    <a:pt x="81" y="73"/>
                  </a:lnTo>
                  <a:lnTo>
                    <a:pt x="81" y="90"/>
                  </a:lnTo>
                  <a:lnTo>
                    <a:pt x="74" y="115"/>
                  </a:lnTo>
                  <a:lnTo>
                    <a:pt x="68" y="126"/>
                  </a:lnTo>
                  <a:lnTo>
                    <a:pt x="60" y="132"/>
                  </a:lnTo>
                  <a:lnTo>
                    <a:pt x="46" y="146"/>
                  </a:lnTo>
                  <a:lnTo>
                    <a:pt x="40" y="146"/>
                  </a:lnTo>
                  <a:lnTo>
                    <a:pt x="34" y="146"/>
                  </a:lnTo>
                  <a:lnTo>
                    <a:pt x="26" y="146"/>
                  </a:lnTo>
                  <a:lnTo>
                    <a:pt x="20" y="139"/>
                  </a:lnTo>
                  <a:lnTo>
                    <a:pt x="13" y="126"/>
                  </a:lnTo>
                  <a:lnTo>
                    <a:pt x="6" y="115"/>
                  </a:lnTo>
                  <a:lnTo>
                    <a:pt x="0" y="90"/>
                  </a:lnTo>
                  <a:lnTo>
                    <a:pt x="0" y="7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25" name="Freeform 73"/>
            <p:cNvSpPr>
              <a:spLocks/>
            </p:cNvSpPr>
            <p:nvPr/>
          </p:nvSpPr>
          <p:spPr bwMode="auto">
            <a:xfrm>
              <a:off x="5163" y="3524"/>
              <a:ext cx="276" cy="273"/>
            </a:xfrm>
            <a:custGeom>
              <a:avLst/>
              <a:gdLst>
                <a:gd name="T0" fmla="*/ 0 w 296"/>
                <a:gd name="T1" fmla="*/ 0 h 260"/>
                <a:gd name="T2" fmla="*/ 295 w 296"/>
                <a:gd name="T3" fmla="*/ 129 h 260"/>
                <a:gd name="T4" fmla="*/ 13 w 296"/>
                <a:gd name="T5" fmla="*/ 259 h 260"/>
                <a:gd name="T6" fmla="*/ 6 w 296"/>
                <a:gd name="T7" fmla="*/ 129 h 260"/>
                <a:gd name="T8" fmla="*/ 0 w 296"/>
                <a:gd name="T9" fmla="*/ 69 h 260"/>
                <a:gd name="T10" fmla="*/ 0 w 296"/>
                <a:gd name="T11" fmla="*/ 29 h 260"/>
                <a:gd name="T12" fmla="*/ 0 w 296"/>
                <a:gd name="T13" fmla="*/ 5 h 260"/>
                <a:gd name="T14" fmla="*/ 0 w 296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60">
                  <a:moveTo>
                    <a:pt x="0" y="0"/>
                  </a:moveTo>
                  <a:lnTo>
                    <a:pt x="295" y="129"/>
                  </a:lnTo>
                  <a:lnTo>
                    <a:pt x="13" y="259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26" name="Freeform 74"/>
            <p:cNvSpPr>
              <a:spLocks/>
            </p:cNvSpPr>
            <p:nvPr/>
          </p:nvSpPr>
          <p:spPr bwMode="auto">
            <a:xfrm>
              <a:off x="5110" y="3533"/>
              <a:ext cx="97" cy="274"/>
            </a:xfrm>
            <a:custGeom>
              <a:avLst/>
              <a:gdLst>
                <a:gd name="T0" fmla="*/ 0 w 104"/>
                <a:gd name="T1" fmla="*/ 133 h 261"/>
                <a:gd name="T2" fmla="*/ 0 w 104"/>
                <a:gd name="T3" fmla="*/ 120 h 261"/>
                <a:gd name="T4" fmla="*/ 0 w 104"/>
                <a:gd name="T5" fmla="*/ 97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1 h 261"/>
                <a:gd name="T12" fmla="*/ 21 w 104"/>
                <a:gd name="T13" fmla="*/ 30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30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2 h 261"/>
                <a:gd name="T36" fmla="*/ 103 w 104"/>
                <a:gd name="T37" fmla="*/ 97 h 261"/>
                <a:gd name="T38" fmla="*/ 103 w 104"/>
                <a:gd name="T39" fmla="*/ 120 h 261"/>
                <a:gd name="T40" fmla="*/ 103 w 104"/>
                <a:gd name="T41" fmla="*/ 133 h 261"/>
                <a:gd name="T42" fmla="*/ 103 w 104"/>
                <a:gd name="T43" fmla="*/ 157 h 261"/>
                <a:gd name="T44" fmla="*/ 95 w 104"/>
                <a:gd name="T45" fmla="*/ 205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8 h 261"/>
                <a:gd name="T70" fmla="*/ 7 w 104"/>
                <a:gd name="T71" fmla="*/ 199 h 261"/>
                <a:gd name="T72" fmla="*/ 0 w 104"/>
                <a:gd name="T73" fmla="*/ 168 h 261"/>
                <a:gd name="T74" fmla="*/ 0 w 104"/>
                <a:gd name="T75" fmla="*/ 144 h 261"/>
                <a:gd name="T76" fmla="*/ 0 w 104"/>
                <a:gd name="T77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3"/>
                  </a:moveTo>
                  <a:lnTo>
                    <a:pt x="0" y="120"/>
                  </a:lnTo>
                  <a:lnTo>
                    <a:pt x="0" y="97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1"/>
                  </a:lnTo>
                  <a:lnTo>
                    <a:pt x="21" y="30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30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2"/>
                  </a:lnTo>
                  <a:lnTo>
                    <a:pt x="103" y="97"/>
                  </a:lnTo>
                  <a:lnTo>
                    <a:pt x="103" y="120"/>
                  </a:lnTo>
                  <a:lnTo>
                    <a:pt x="103" y="133"/>
                  </a:lnTo>
                  <a:lnTo>
                    <a:pt x="103" y="157"/>
                  </a:lnTo>
                  <a:lnTo>
                    <a:pt x="95" y="205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8"/>
                  </a:lnTo>
                  <a:lnTo>
                    <a:pt x="7" y="199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0" y="1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27" name="Rectangle 75"/>
            <p:cNvSpPr>
              <a:spLocks noChangeArrowheads="1"/>
            </p:cNvSpPr>
            <p:nvPr/>
          </p:nvSpPr>
          <p:spPr bwMode="auto">
            <a:xfrm>
              <a:off x="4729" y="3596"/>
              <a:ext cx="441" cy="145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28" name="Freeform 76"/>
            <p:cNvSpPr>
              <a:spLocks/>
            </p:cNvSpPr>
            <p:nvPr/>
          </p:nvSpPr>
          <p:spPr bwMode="auto">
            <a:xfrm>
              <a:off x="4690" y="3596"/>
              <a:ext cx="77" cy="153"/>
            </a:xfrm>
            <a:custGeom>
              <a:avLst/>
              <a:gdLst>
                <a:gd name="T0" fmla="*/ 0 w 83"/>
                <a:gd name="T1" fmla="*/ 73 h 147"/>
                <a:gd name="T2" fmla="*/ 0 w 83"/>
                <a:gd name="T3" fmla="*/ 61 h 147"/>
                <a:gd name="T4" fmla="*/ 6 w 83"/>
                <a:gd name="T5" fmla="*/ 29 h 147"/>
                <a:gd name="T6" fmla="*/ 6 w 83"/>
                <a:gd name="T7" fmla="*/ 23 h 147"/>
                <a:gd name="T8" fmla="*/ 14 w 83"/>
                <a:gd name="T9" fmla="*/ 18 h 147"/>
                <a:gd name="T10" fmla="*/ 20 w 83"/>
                <a:gd name="T11" fmla="*/ 5 h 147"/>
                <a:gd name="T12" fmla="*/ 34 w 83"/>
                <a:gd name="T13" fmla="*/ 0 h 147"/>
                <a:gd name="T14" fmla="*/ 41 w 83"/>
                <a:gd name="T15" fmla="*/ 0 h 147"/>
                <a:gd name="T16" fmla="*/ 55 w 83"/>
                <a:gd name="T17" fmla="*/ 5 h 147"/>
                <a:gd name="T18" fmla="*/ 61 w 83"/>
                <a:gd name="T19" fmla="*/ 12 h 147"/>
                <a:gd name="T20" fmla="*/ 69 w 83"/>
                <a:gd name="T21" fmla="*/ 18 h 147"/>
                <a:gd name="T22" fmla="*/ 69 w 83"/>
                <a:gd name="T23" fmla="*/ 23 h 147"/>
                <a:gd name="T24" fmla="*/ 75 w 83"/>
                <a:gd name="T25" fmla="*/ 37 h 147"/>
                <a:gd name="T26" fmla="*/ 82 w 83"/>
                <a:gd name="T27" fmla="*/ 61 h 147"/>
                <a:gd name="T28" fmla="*/ 82 w 83"/>
                <a:gd name="T29" fmla="*/ 73 h 147"/>
                <a:gd name="T30" fmla="*/ 82 w 83"/>
                <a:gd name="T31" fmla="*/ 90 h 147"/>
                <a:gd name="T32" fmla="*/ 75 w 83"/>
                <a:gd name="T33" fmla="*/ 115 h 147"/>
                <a:gd name="T34" fmla="*/ 69 w 83"/>
                <a:gd name="T35" fmla="*/ 126 h 147"/>
                <a:gd name="T36" fmla="*/ 61 w 83"/>
                <a:gd name="T37" fmla="*/ 132 h 147"/>
                <a:gd name="T38" fmla="*/ 47 w 83"/>
                <a:gd name="T39" fmla="*/ 146 h 147"/>
                <a:gd name="T40" fmla="*/ 41 w 83"/>
                <a:gd name="T41" fmla="*/ 146 h 147"/>
                <a:gd name="T42" fmla="*/ 34 w 83"/>
                <a:gd name="T43" fmla="*/ 146 h 147"/>
                <a:gd name="T44" fmla="*/ 26 w 83"/>
                <a:gd name="T45" fmla="*/ 146 h 147"/>
                <a:gd name="T46" fmla="*/ 20 w 83"/>
                <a:gd name="T47" fmla="*/ 139 h 147"/>
                <a:gd name="T48" fmla="*/ 14 w 83"/>
                <a:gd name="T49" fmla="*/ 126 h 147"/>
                <a:gd name="T50" fmla="*/ 6 w 83"/>
                <a:gd name="T51" fmla="*/ 115 h 147"/>
                <a:gd name="T52" fmla="*/ 0 w 83"/>
                <a:gd name="T53" fmla="*/ 90 h 147"/>
                <a:gd name="T54" fmla="*/ 0 w 83"/>
                <a:gd name="T5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47">
                  <a:moveTo>
                    <a:pt x="0" y="73"/>
                  </a:moveTo>
                  <a:lnTo>
                    <a:pt x="0" y="61"/>
                  </a:lnTo>
                  <a:lnTo>
                    <a:pt x="6" y="29"/>
                  </a:lnTo>
                  <a:lnTo>
                    <a:pt x="6" y="23"/>
                  </a:lnTo>
                  <a:lnTo>
                    <a:pt x="14" y="18"/>
                  </a:lnTo>
                  <a:lnTo>
                    <a:pt x="20" y="5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5" y="5"/>
                  </a:lnTo>
                  <a:lnTo>
                    <a:pt x="61" y="12"/>
                  </a:lnTo>
                  <a:lnTo>
                    <a:pt x="69" y="18"/>
                  </a:lnTo>
                  <a:lnTo>
                    <a:pt x="69" y="23"/>
                  </a:lnTo>
                  <a:lnTo>
                    <a:pt x="75" y="37"/>
                  </a:lnTo>
                  <a:lnTo>
                    <a:pt x="82" y="61"/>
                  </a:lnTo>
                  <a:lnTo>
                    <a:pt x="82" y="73"/>
                  </a:lnTo>
                  <a:lnTo>
                    <a:pt x="82" y="90"/>
                  </a:lnTo>
                  <a:lnTo>
                    <a:pt x="75" y="115"/>
                  </a:lnTo>
                  <a:lnTo>
                    <a:pt x="69" y="126"/>
                  </a:lnTo>
                  <a:lnTo>
                    <a:pt x="61" y="132"/>
                  </a:lnTo>
                  <a:lnTo>
                    <a:pt x="47" y="146"/>
                  </a:lnTo>
                  <a:lnTo>
                    <a:pt x="41" y="146"/>
                  </a:lnTo>
                  <a:lnTo>
                    <a:pt x="34" y="146"/>
                  </a:lnTo>
                  <a:lnTo>
                    <a:pt x="26" y="146"/>
                  </a:lnTo>
                  <a:lnTo>
                    <a:pt x="20" y="139"/>
                  </a:lnTo>
                  <a:lnTo>
                    <a:pt x="14" y="126"/>
                  </a:lnTo>
                  <a:lnTo>
                    <a:pt x="6" y="115"/>
                  </a:lnTo>
                  <a:lnTo>
                    <a:pt x="0" y="90"/>
                  </a:lnTo>
                  <a:lnTo>
                    <a:pt x="0" y="7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29" name="Oval 77"/>
            <p:cNvSpPr>
              <a:spLocks noChangeArrowheads="1"/>
            </p:cNvSpPr>
            <p:nvPr/>
          </p:nvSpPr>
          <p:spPr bwMode="auto">
            <a:xfrm>
              <a:off x="3808" y="3336"/>
              <a:ext cx="1087" cy="675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30" name="Rectangle 78"/>
            <p:cNvSpPr>
              <a:spLocks noChangeArrowheads="1"/>
            </p:cNvSpPr>
            <p:nvPr/>
          </p:nvSpPr>
          <p:spPr bwMode="auto">
            <a:xfrm>
              <a:off x="3950" y="3555"/>
              <a:ext cx="84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latin typeface="Arial" charset="0"/>
                  <a:cs typeface="+mn-cs"/>
                </a:rPr>
                <a:t>Sequential</a:t>
              </a:r>
            </a:p>
            <a:p>
              <a:pPr>
                <a:lnSpc>
                  <a:spcPct val="90000"/>
                </a:lnSpc>
                <a:defRPr/>
              </a:pPr>
              <a:endParaRPr lang="en-US" sz="1800" b="1">
                <a:latin typeface="Arial" charset="0"/>
                <a:cs typeface="+mn-cs"/>
              </a:endParaRPr>
            </a:p>
          </p:txBody>
        </p:sp>
        <p:sp>
          <p:nvSpPr>
            <p:cNvPr id="100431" name="Freeform 79"/>
            <p:cNvSpPr>
              <a:spLocks/>
            </p:cNvSpPr>
            <p:nvPr/>
          </p:nvSpPr>
          <p:spPr bwMode="auto">
            <a:xfrm>
              <a:off x="3568" y="3533"/>
              <a:ext cx="276" cy="272"/>
            </a:xfrm>
            <a:custGeom>
              <a:avLst/>
              <a:gdLst>
                <a:gd name="T0" fmla="*/ 0 w 297"/>
                <a:gd name="T1" fmla="*/ 0 h 259"/>
                <a:gd name="T2" fmla="*/ 296 w 297"/>
                <a:gd name="T3" fmla="*/ 129 h 259"/>
                <a:gd name="T4" fmla="*/ 13 w 297"/>
                <a:gd name="T5" fmla="*/ 258 h 259"/>
                <a:gd name="T6" fmla="*/ 6 w 297"/>
                <a:gd name="T7" fmla="*/ 129 h 259"/>
                <a:gd name="T8" fmla="*/ 0 w 297"/>
                <a:gd name="T9" fmla="*/ 69 h 259"/>
                <a:gd name="T10" fmla="*/ 0 w 297"/>
                <a:gd name="T11" fmla="*/ 29 h 259"/>
                <a:gd name="T12" fmla="*/ 0 w 297"/>
                <a:gd name="T13" fmla="*/ 5 h 259"/>
                <a:gd name="T14" fmla="*/ 0 w 297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59">
                  <a:moveTo>
                    <a:pt x="0" y="0"/>
                  </a:moveTo>
                  <a:lnTo>
                    <a:pt x="296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32" name="Freeform 80"/>
            <p:cNvSpPr>
              <a:spLocks/>
            </p:cNvSpPr>
            <p:nvPr/>
          </p:nvSpPr>
          <p:spPr bwMode="auto">
            <a:xfrm>
              <a:off x="3515" y="3542"/>
              <a:ext cx="96" cy="273"/>
            </a:xfrm>
            <a:custGeom>
              <a:avLst/>
              <a:gdLst>
                <a:gd name="T0" fmla="*/ 0 w 104"/>
                <a:gd name="T1" fmla="*/ 132 h 261"/>
                <a:gd name="T2" fmla="*/ 0 w 104"/>
                <a:gd name="T3" fmla="*/ 121 h 261"/>
                <a:gd name="T4" fmla="*/ 0 w 104"/>
                <a:gd name="T5" fmla="*/ 96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2 h 261"/>
                <a:gd name="T12" fmla="*/ 21 w 104"/>
                <a:gd name="T13" fmla="*/ 29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29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1 h 261"/>
                <a:gd name="T36" fmla="*/ 103 w 104"/>
                <a:gd name="T37" fmla="*/ 96 h 261"/>
                <a:gd name="T38" fmla="*/ 103 w 104"/>
                <a:gd name="T39" fmla="*/ 121 h 261"/>
                <a:gd name="T40" fmla="*/ 103 w 104"/>
                <a:gd name="T41" fmla="*/ 132 h 261"/>
                <a:gd name="T42" fmla="*/ 103 w 104"/>
                <a:gd name="T43" fmla="*/ 156 h 261"/>
                <a:gd name="T44" fmla="*/ 95 w 104"/>
                <a:gd name="T45" fmla="*/ 206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7 h 261"/>
                <a:gd name="T70" fmla="*/ 7 w 104"/>
                <a:gd name="T71" fmla="*/ 198 h 261"/>
                <a:gd name="T72" fmla="*/ 0 w 104"/>
                <a:gd name="T73" fmla="*/ 169 h 261"/>
                <a:gd name="T74" fmla="*/ 0 w 104"/>
                <a:gd name="T75" fmla="*/ 145 h 261"/>
                <a:gd name="T76" fmla="*/ 0 w 104"/>
                <a:gd name="T77" fmla="*/ 13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2"/>
                  </a:moveTo>
                  <a:lnTo>
                    <a:pt x="0" y="121"/>
                  </a:lnTo>
                  <a:lnTo>
                    <a:pt x="0" y="96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2"/>
                  </a:lnTo>
                  <a:lnTo>
                    <a:pt x="21" y="29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29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1"/>
                  </a:lnTo>
                  <a:lnTo>
                    <a:pt x="103" y="96"/>
                  </a:lnTo>
                  <a:lnTo>
                    <a:pt x="103" y="121"/>
                  </a:lnTo>
                  <a:lnTo>
                    <a:pt x="103" y="132"/>
                  </a:lnTo>
                  <a:lnTo>
                    <a:pt x="103" y="156"/>
                  </a:lnTo>
                  <a:lnTo>
                    <a:pt x="95" y="206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7"/>
                  </a:lnTo>
                  <a:lnTo>
                    <a:pt x="7" y="198"/>
                  </a:lnTo>
                  <a:lnTo>
                    <a:pt x="0" y="169"/>
                  </a:lnTo>
                  <a:lnTo>
                    <a:pt x="0" y="145"/>
                  </a:lnTo>
                  <a:lnTo>
                    <a:pt x="0" y="132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33" name="Rectangle 81"/>
            <p:cNvSpPr>
              <a:spLocks noChangeArrowheads="1"/>
            </p:cNvSpPr>
            <p:nvPr/>
          </p:nvSpPr>
          <p:spPr bwMode="auto">
            <a:xfrm>
              <a:off x="3134" y="3605"/>
              <a:ext cx="442" cy="144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34" name="Oval 82"/>
            <p:cNvSpPr>
              <a:spLocks noChangeArrowheads="1"/>
            </p:cNvSpPr>
            <p:nvPr/>
          </p:nvSpPr>
          <p:spPr bwMode="auto">
            <a:xfrm>
              <a:off x="2227" y="3336"/>
              <a:ext cx="1089" cy="675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35" name="Rectangle 83"/>
            <p:cNvSpPr>
              <a:spLocks noChangeArrowheads="1"/>
            </p:cNvSpPr>
            <p:nvPr/>
          </p:nvSpPr>
          <p:spPr bwMode="auto">
            <a:xfrm>
              <a:off x="2370" y="3555"/>
              <a:ext cx="84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latin typeface="Arial" charset="0"/>
                  <a:cs typeface="+mn-cs"/>
                </a:rPr>
                <a:t>Sequential</a:t>
              </a:r>
            </a:p>
            <a:p>
              <a:pPr>
                <a:lnSpc>
                  <a:spcPct val="90000"/>
                </a:lnSpc>
                <a:defRPr/>
              </a:pPr>
              <a:endParaRPr lang="en-US" sz="1800" b="1">
                <a:latin typeface="Arial" charset="0"/>
                <a:cs typeface="+mn-cs"/>
              </a:endParaRPr>
            </a:p>
          </p:txBody>
        </p:sp>
        <p:sp>
          <p:nvSpPr>
            <p:cNvPr id="100436" name="Freeform 84"/>
            <p:cNvSpPr>
              <a:spLocks/>
            </p:cNvSpPr>
            <p:nvPr/>
          </p:nvSpPr>
          <p:spPr bwMode="auto">
            <a:xfrm>
              <a:off x="1989" y="3533"/>
              <a:ext cx="275" cy="272"/>
            </a:xfrm>
            <a:custGeom>
              <a:avLst/>
              <a:gdLst>
                <a:gd name="T0" fmla="*/ 0 w 295"/>
                <a:gd name="T1" fmla="*/ 0 h 259"/>
                <a:gd name="T2" fmla="*/ 294 w 295"/>
                <a:gd name="T3" fmla="*/ 129 h 259"/>
                <a:gd name="T4" fmla="*/ 13 w 295"/>
                <a:gd name="T5" fmla="*/ 258 h 259"/>
                <a:gd name="T6" fmla="*/ 6 w 295"/>
                <a:gd name="T7" fmla="*/ 129 h 259"/>
                <a:gd name="T8" fmla="*/ 0 w 295"/>
                <a:gd name="T9" fmla="*/ 69 h 259"/>
                <a:gd name="T10" fmla="*/ 0 w 295"/>
                <a:gd name="T11" fmla="*/ 29 h 259"/>
                <a:gd name="T12" fmla="*/ 0 w 295"/>
                <a:gd name="T13" fmla="*/ 5 h 259"/>
                <a:gd name="T14" fmla="*/ 0 w 295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259">
                  <a:moveTo>
                    <a:pt x="0" y="0"/>
                  </a:moveTo>
                  <a:lnTo>
                    <a:pt x="294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37" name="Freeform 85"/>
            <p:cNvSpPr>
              <a:spLocks/>
            </p:cNvSpPr>
            <p:nvPr/>
          </p:nvSpPr>
          <p:spPr bwMode="auto">
            <a:xfrm>
              <a:off x="1935" y="3542"/>
              <a:ext cx="97" cy="273"/>
            </a:xfrm>
            <a:custGeom>
              <a:avLst/>
              <a:gdLst>
                <a:gd name="T0" fmla="*/ 0 w 104"/>
                <a:gd name="T1" fmla="*/ 132 h 261"/>
                <a:gd name="T2" fmla="*/ 0 w 104"/>
                <a:gd name="T3" fmla="*/ 121 h 261"/>
                <a:gd name="T4" fmla="*/ 0 w 104"/>
                <a:gd name="T5" fmla="*/ 96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2 h 261"/>
                <a:gd name="T12" fmla="*/ 21 w 104"/>
                <a:gd name="T13" fmla="*/ 29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29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1 h 261"/>
                <a:gd name="T36" fmla="*/ 103 w 104"/>
                <a:gd name="T37" fmla="*/ 96 h 261"/>
                <a:gd name="T38" fmla="*/ 103 w 104"/>
                <a:gd name="T39" fmla="*/ 121 h 261"/>
                <a:gd name="T40" fmla="*/ 103 w 104"/>
                <a:gd name="T41" fmla="*/ 132 h 261"/>
                <a:gd name="T42" fmla="*/ 103 w 104"/>
                <a:gd name="T43" fmla="*/ 156 h 261"/>
                <a:gd name="T44" fmla="*/ 95 w 104"/>
                <a:gd name="T45" fmla="*/ 206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7 h 261"/>
                <a:gd name="T70" fmla="*/ 7 w 104"/>
                <a:gd name="T71" fmla="*/ 198 h 261"/>
                <a:gd name="T72" fmla="*/ 0 w 104"/>
                <a:gd name="T73" fmla="*/ 169 h 261"/>
                <a:gd name="T74" fmla="*/ 0 w 104"/>
                <a:gd name="T75" fmla="*/ 145 h 261"/>
                <a:gd name="T76" fmla="*/ 0 w 104"/>
                <a:gd name="T77" fmla="*/ 13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2"/>
                  </a:moveTo>
                  <a:lnTo>
                    <a:pt x="0" y="121"/>
                  </a:lnTo>
                  <a:lnTo>
                    <a:pt x="0" y="96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2"/>
                  </a:lnTo>
                  <a:lnTo>
                    <a:pt x="21" y="29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29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1"/>
                  </a:lnTo>
                  <a:lnTo>
                    <a:pt x="103" y="96"/>
                  </a:lnTo>
                  <a:lnTo>
                    <a:pt x="103" y="121"/>
                  </a:lnTo>
                  <a:lnTo>
                    <a:pt x="103" y="132"/>
                  </a:lnTo>
                  <a:lnTo>
                    <a:pt x="103" y="156"/>
                  </a:lnTo>
                  <a:lnTo>
                    <a:pt x="95" y="206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7"/>
                  </a:lnTo>
                  <a:lnTo>
                    <a:pt x="7" y="198"/>
                  </a:lnTo>
                  <a:lnTo>
                    <a:pt x="0" y="169"/>
                  </a:lnTo>
                  <a:lnTo>
                    <a:pt x="0" y="145"/>
                  </a:lnTo>
                  <a:lnTo>
                    <a:pt x="0" y="132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38" name="Rectangle 86"/>
            <p:cNvSpPr>
              <a:spLocks noChangeArrowheads="1"/>
            </p:cNvSpPr>
            <p:nvPr/>
          </p:nvSpPr>
          <p:spPr bwMode="auto">
            <a:xfrm>
              <a:off x="1554" y="3605"/>
              <a:ext cx="442" cy="144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39" name="Freeform 87"/>
            <p:cNvSpPr>
              <a:spLocks/>
            </p:cNvSpPr>
            <p:nvPr/>
          </p:nvSpPr>
          <p:spPr bwMode="auto">
            <a:xfrm>
              <a:off x="1515" y="3605"/>
              <a:ext cx="78" cy="154"/>
            </a:xfrm>
            <a:custGeom>
              <a:avLst/>
              <a:gdLst>
                <a:gd name="T0" fmla="*/ 0 w 84"/>
                <a:gd name="T1" fmla="*/ 73 h 147"/>
                <a:gd name="T2" fmla="*/ 0 w 84"/>
                <a:gd name="T3" fmla="*/ 61 h 147"/>
                <a:gd name="T4" fmla="*/ 7 w 84"/>
                <a:gd name="T5" fmla="*/ 29 h 147"/>
                <a:gd name="T6" fmla="*/ 7 w 84"/>
                <a:gd name="T7" fmla="*/ 23 h 147"/>
                <a:gd name="T8" fmla="*/ 14 w 84"/>
                <a:gd name="T9" fmla="*/ 18 h 147"/>
                <a:gd name="T10" fmla="*/ 20 w 84"/>
                <a:gd name="T11" fmla="*/ 5 h 147"/>
                <a:gd name="T12" fmla="*/ 34 w 84"/>
                <a:gd name="T13" fmla="*/ 0 h 147"/>
                <a:gd name="T14" fmla="*/ 42 w 84"/>
                <a:gd name="T15" fmla="*/ 0 h 147"/>
                <a:gd name="T16" fmla="*/ 56 w 84"/>
                <a:gd name="T17" fmla="*/ 5 h 147"/>
                <a:gd name="T18" fmla="*/ 62 w 84"/>
                <a:gd name="T19" fmla="*/ 12 h 147"/>
                <a:gd name="T20" fmla="*/ 70 w 84"/>
                <a:gd name="T21" fmla="*/ 18 h 147"/>
                <a:gd name="T22" fmla="*/ 70 w 84"/>
                <a:gd name="T23" fmla="*/ 23 h 147"/>
                <a:gd name="T24" fmla="*/ 76 w 84"/>
                <a:gd name="T25" fmla="*/ 37 h 147"/>
                <a:gd name="T26" fmla="*/ 83 w 84"/>
                <a:gd name="T27" fmla="*/ 61 h 147"/>
                <a:gd name="T28" fmla="*/ 83 w 84"/>
                <a:gd name="T29" fmla="*/ 73 h 147"/>
                <a:gd name="T30" fmla="*/ 83 w 84"/>
                <a:gd name="T31" fmla="*/ 90 h 147"/>
                <a:gd name="T32" fmla="*/ 76 w 84"/>
                <a:gd name="T33" fmla="*/ 115 h 147"/>
                <a:gd name="T34" fmla="*/ 70 w 84"/>
                <a:gd name="T35" fmla="*/ 126 h 147"/>
                <a:gd name="T36" fmla="*/ 62 w 84"/>
                <a:gd name="T37" fmla="*/ 132 h 147"/>
                <a:gd name="T38" fmla="*/ 48 w 84"/>
                <a:gd name="T39" fmla="*/ 146 h 147"/>
                <a:gd name="T40" fmla="*/ 42 w 84"/>
                <a:gd name="T41" fmla="*/ 146 h 147"/>
                <a:gd name="T42" fmla="*/ 34 w 84"/>
                <a:gd name="T43" fmla="*/ 146 h 147"/>
                <a:gd name="T44" fmla="*/ 26 w 84"/>
                <a:gd name="T45" fmla="*/ 146 h 147"/>
                <a:gd name="T46" fmla="*/ 20 w 84"/>
                <a:gd name="T47" fmla="*/ 139 h 147"/>
                <a:gd name="T48" fmla="*/ 14 w 84"/>
                <a:gd name="T49" fmla="*/ 126 h 147"/>
                <a:gd name="T50" fmla="*/ 7 w 84"/>
                <a:gd name="T51" fmla="*/ 115 h 147"/>
                <a:gd name="T52" fmla="*/ 0 w 84"/>
                <a:gd name="T53" fmla="*/ 90 h 147"/>
                <a:gd name="T54" fmla="*/ 0 w 84"/>
                <a:gd name="T5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" h="147">
                  <a:moveTo>
                    <a:pt x="0" y="73"/>
                  </a:moveTo>
                  <a:lnTo>
                    <a:pt x="0" y="61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14" y="18"/>
                  </a:lnTo>
                  <a:lnTo>
                    <a:pt x="20" y="5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56" y="5"/>
                  </a:lnTo>
                  <a:lnTo>
                    <a:pt x="62" y="12"/>
                  </a:lnTo>
                  <a:lnTo>
                    <a:pt x="70" y="18"/>
                  </a:lnTo>
                  <a:lnTo>
                    <a:pt x="70" y="23"/>
                  </a:lnTo>
                  <a:lnTo>
                    <a:pt x="76" y="37"/>
                  </a:lnTo>
                  <a:lnTo>
                    <a:pt x="83" y="61"/>
                  </a:lnTo>
                  <a:lnTo>
                    <a:pt x="83" y="73"/>
                  </a:lnTo>
                  <a:lnTo>
                    <a:pt x="83" y="90"/>
                  </a:lnTo>
                  <a:lnTo>
                    <a:pt x="76" y="115"/>
                  </a:lnTo>
                  <a:lnTo>
                    <a:pt x="70" y="126"/>
                  </a:lnTo>
                  <a:lnTo>
                    <a:pt x="62" y="132"/>
                  </a:lnTo>
                  <a:lnTo>
                    <a:pt x="48" y="146"/>
                  </a:lnTo>
                  <a:lnTo>
                    <a:pt x="42" y="146"/>
                  </a:lnTo>
                  <a:lnTo>
                    <a:pt x="34" y="146"/>
                  </a:lnTo>
                  <a:lnTo>
                    <a:pt x="26" y="146"/>
                  </a:lnTo>
                  <a:lnTo>
                    <a:pt x="20" y="139"/>
                  </a:lnTo>
                  <a:lnTo>
                    <a:pt x="14" y="126"/>
                  </a:lnTo>
                  <a:lnTo>
                    <a:pt x="7" y="115"/>
                  </a:lnTo>
                  <a:lnTo>
                    <a:pt x="0" y="90"/>
                  </a:lnTo>
                  <a:lnTo>
                    <a:pt x="0" y="7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40" name="Freeform 88"/>
            <p:cNvSpPr>
              <a:spLocks/>
            </p:cNvSpPr>
            <p:nvPr/>
          </p:nvSpPr>
          <p:spPr bwMode="auto">
            <a:xfrm>
              <a:off x="5252" y="3626"/>
              <a:ext cx="276" cy="271"/>
            </a:xfrm>
            <a:custGeom>
              <a:avLst/>
              <a:gdLst>
                <a:gd name="T0" fmla="*/ 0 w 297"/>
                <a:gd name="T1" fmla="*/ 0 h 259"/>
                <a:gd name="T2" fmla="*/ 296 w 297"/>
                <a:gd name="T3" fmla="*/ 129 h 259"/>
                <a:gd name="T4" fmla="*/ 13 w 297"/>
                <a:gd name="T5" fmla="*/ 258 h 259"/>
                <a:gd name="T6" fmla="*/ 6 w 297"/>
                <a:gd name="T7" fmla="*/ 129 h 259"/>
                <a:gd name="T8" fmla="*/ 0 w 297"/>
                <a:gd name="T9" fmla="*/ 69 h 259"/>
                <a:gd name="T10" fmla="*/ 0 w 297"/>
                <a:gd name="T11" fmla="*/ 28 h 259"/>
                <a:gd name="T12" fmla="*/ 0 w 297"/>
                <a:gd name="T13" fmla="*/ 5 h 259"/>
                <a:gd name="T14" fmla="*/ 0 w 297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59">
                  <a:moveTo>
                    <a:pt x="0" y="0"/>
                  </a:moveTo>
                  <a:lnTo>
                    <a:pt x="296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8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41" name="Freeform 89"/>
            <p:cNvSpPr>
              <a:spLocks/>
            </p:cNvSpPr>
            <p:nvPr/>
          </p:nvSpPr>
          <p:spPr bwMode="auto">
            <a:xfrm>
              <a:off x="5199" y="3634"/>
              <a:ext cx="97" cy="273"/>
            </a:xfrm>
            <a:custGeom>
              <a:avLst/>
              <a:gdLst>
                <a:gd name="T0" fmla="*/ 0 w 104"/>
                <a:gd name="T1" fmla="*/ 133 h 261"/>
                <a:gd name="T2" fmla="*/ 0 w 104"/>
                <a:gd name="T3" fmla="*/ 120 h 261"/>
                <a:gd name="T4" fmla="*/ 0 w 104"/>
                <a:gd name="T5" fmla="*/ 97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1 h 261"/>
                <a:gd name="T12" fmla="*/ 21 w 104"/>
                <a:gd name="T13" fmla="*/ 30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30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2 h 261"/>
                <a:gd name="T36" fmla="*/ 103 w 104"/>
                <a:gd name="T37" fmla="*/ 97 h 261"/>
                <a:gd name="T38" fmla="*/ 103 w 104"/>
                <a:gd name="T39" fmla="*/ 120 h 261"/>
                <a:gd name="T40" fmla="*/ 103 w 104"/>
                <a:gd name="T41" fmla="*/ 133 h 261"/>
                <a:gd name="T42" fmla="*/ 103 w 104"/>
                <a:gd name="T43" fmla="*/ 157 h 261"/>
                <a:gd name="T44" fmla="*/ 95 w 104"/>
                <a:gd name="T45" fmla="*/ 205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8 h 261"/>
                <a:gd name="T70" fmla="*/ 7 w 104"/>
                <a:gd name="T71" fmla="*/ 199 h 261"/>
                <a:gd name="T72" fmla="*/ 0 w 104"/>
                <a:gd name="T73" fmla="*/ 168 h 261"/>
                <a:gd name="T74" fmla="*/ 0 w 104"/>
                <a:gd name="T75" fmla="*/ 144 h 261"/>
                <a:gd name="T76" fmla="*/ 0 w 104"/>
                <a:gd name="T77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3"/>
                  </a:moveTo>
                  <a:lnTo>
                    <a:pt x="0" y="120"/>
                  </a:lnTo>
                  <a:lnTo>
                    <a:pt x="0" y="97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1"/>
                  </a:lnTo>
                  <a:lnTo>
                    <a:pt x="21" y="30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30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2"/>
                  </a:lnTo>
                  <a:lnTo>
                    <a:pt x="103" y="97"/>
                  </a:lnTo>
                  <a:lnTo>
                    <a:pt x="103" y="120"/>
                  </a:lnTo>
                  <a:lnTo>
                    <a:pt x="103" y="133"/>
                  </a:lnTo>
                  <a:lnTo>
                    <a:pt x="103" y="157"/>
                  </a:lnTo>
                  <a:lnTo>
                    <a:pt x="95" y="205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8"/>
                  </a:lnTo>
                  <a:lnTo>
                    <a:pt x="7" y="199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0" y="1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42" name="Rectangle 90"/>
            <p:cNvSpPr>
              <a:spLocks noChangeArrowheads="1"/>
            </p:cNvSpPr>
            <p:nvPr/>
          </p:nvSpPr>
          <p:spPr bwMode="auto">
            <a:xfrm>
              <a:off x="4818" y="3697"/>
              <a:ext cx="442" cy="145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43" name="Freeform 91"/>
            <p:cNvSpPr>
              <a:spLocks/>
            </p:cNvSpPr>
            <p:nvPr/>
          </p:nvSpPr>
          <p:spPr bwMode="auto">
            <a:xfrm>
              <a:off x="4779" y="3697"/>
              <a:ext cx="77" cy="153"/>
            </a:xfrm>
            <a:custGeom>
              <a:avLst/>
              <a:gdLst>
                <a:gd name="T0" fmla="*/ 0 w 83"/>
                <a:gd name="T1" fmla="*/ 73 h 147"/>
                <a:gd name="T2" fmla="*/ 0 w 83"/>
                <a:gd name="T3" fmla="*/ 61 h 147"/>
                <a:gd name="T4" fmla="*/ 6 w 83"/>
                <a:gd name="T5" fmla="*/ 29 h 147"/>
                <a:gd name="T6" fmla="*/ 6 w 83"/>
                <a:gd name="T7" fmla="*/ 23 h 147"/>
                <a:gd name="T8" fmla="*/ 14 w 83"/>
                <a:gd name="T9" fmla="*/ 18 h 147"/>
                <a:gd name="T10" fmla="*/ 20 w 83"/>
                <a:gd name="T11" fmla="*/ 5 h 147"/>
                <a:gd name="T12" fmla="*/ 34 w 83"/>
                <a:gd name="T13" fmla="*/ 0 h 147"/>
                <a:gd name="T14" fmla="*/ 41 w 83"/>
                <a:gd name="T15" fmla="*/ 0 h 147"/>
                <a:gd name="T16" fmla="*/ 55 w 83"/>
                <a:gd name="T17" fmla="*/ 5 h 147"/>
                <a:gd name="T18" fmla="*/ 61 w 83"/>
                <a:gd name="T19" fmla="*/ 12 h 147"/>
                <a:gd name="T20" fmla="*/ 69 w 83"/>
                <a:gd name="T21" fmla="*/ 18 h 147"/>
                <a:gd name="T22" fmla="*/ 69 w 83"/>
                <a:gd name="T23" fmla="*/ 23 h 147"/>
                <a:gd name="T24" fmla="*/ 75 w 83"/>
                <a:gd name="T25" fmla="*/ 37 h 147"/>
                <a:gd name="T26" fmla="*/ 82 w 83"/>
                <a:gd name="T27" fmla="*/ 61 h 147"/>
                <a:gd name="T28" fmla="*/ 82 w 83"/>
                <a:gd name="T29" fmla="*/ 73 h 147"/>
                <a:gd name="T30" fmla="*/ 82 w 83"/>
                <a:gd name="T31" fmla="*/ 90 h 147"/>
                <a:gd name="T32" fmla="*/ 75 w 83"/>
                <a:gd name="T33" fmla="*/ 115 h 147"/>
                <a:gd name="T34" fmla="*/ 69 w 83"/>
                <a:gd name="T35" fmla="*/ 126 h 147"/>
                <a:gd name="T36" fmla="*/ 61 w 83"/>
                <a:gd name="T37" fmla="*/ 132 h 147"/>
                <a:gd name="T38" fmla="*/ 47 w 83"/>
                <a:gd name="T39" fmla="*/ 146 h 147"/>
                <a:gd name="T40" fmla="*/ 41 w 83"/>
                <a:gd name="T41" fmla="*/ 146 h 147"/>
                <a:gd name="T42" fmla="*/ 34 w 83"/>
                <a:gd name="T43" fmla="*/ 146 h 147"/>
                <a:gd name="T44" fmla="*/ 26 w 83"/>
                <a:gd name="T45" fmla="*/ 146 h 147"/>
                <a:gd name="T46" fmla="*/ 20 w 83"/>
                <a:gd name="T47" fmla="*/ 139 h 147"/>
                <a:gd name="T48" fmla="*/ 14 w 83"/>
                <a:gd name="T49" fmla="*/ 126 h 147"/>
                <a:gd name="T50" fmla="*/ 6 w 83"/>
                <a:gd name="T51" fmla="*/ 115 h 147"/>
                <a:gd name="T52" fmla="*/ 0 w 83"/>
                <a:gd name="T53" fmla="*/ 90 h 147"/>
                <a:gd name="T54" fmla="*/ 0 w 83"/>
                <a:gd name="T5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47">
                  <a:moveTo>
                    <a:pt x="0" y="73"/>
                  </a:moveTo>
                  <a:lnTo>
                    <a:pt x="0" y="61"/>
                  </a:lnTo>
                  <a:lnTo>
                    <a:pt x="6" y="29"/>
                  </a:lnTo>
                  <a:lnTo>
                    <a:pt x="6" y="23"/>
                  </a:lnTo>
                  <a:lnTo>
                    <a:pt x="14" y="18"/>
                  </a:lnTo>
                  <a:lnTo>
                    <a:pt x="20" y="5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5" y="5"/>
                  </a:lnTo>
                  <a:lnTo>
                    <a:pt x="61" y="12"/>
                  </a:lnTo>
                  <a:lnTo>
                    <a:pt x="69" y="18"/>
                  </a:lnTo>
                  <a:lnTo>
                    <a:pt x="69" y="23"/>
                  </a:lnTo>
                  <a:lnTo>
                    <a:pt x="75" y="37"/>
                  </a:lnTo>
                  <a:lnTo>
                    <a:pt x="82" y="61"/>
                  </a:lnTo>
                  <a:lnTo>
                    <a:pt x="82" y="73"/>
                  </a:lnTo>
                  <a:lnTo>
                    <a:pt x="82" y="90"/>
                  </a:lnTo>
                  <a:lnTo>
                    <a:pt x="75" y="115"/>
                  </a:lnTo>
                  <a:lnTo>
                    <a:pt x="69" y="126"/>
                  </a:lnTo>
                  <a:lnTo>
                    <a:pt x="61" y="132"/>
                  </a:lnTo>
                  <a:lnTo>
                    <a:pt x="47" y="146"/>
                  </a:lnTo>
                  <a:lnTo>
                    <a:pt x="41" y="146"/>
                  </a:lnTo>
                  <a:lnTo>
                    <a:pt x="34" y="146"/>
                  </a:lnTo>
                  <a:lnTo>
                    <a:pt x="26" y="146"/>
                  </a:lnTo>
                  <a:lnTo>
                    <a:pt x="20" y="139"/>
                  </a:lnTo>
                  <a:lnTo>
                    <a:pt x="14" y="126"/>
                  </a:lnTo>
                  <a:lnTo>
                    <a:pt x="6" y="115"/>
                  </a:lnTo>
                  <a:lnTo>
                    <a:pt x="0" y="90"/>
                  </a:lnTo>
                  <a:lnTo>
                    <a:pt x="0" y="7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44" name="Oval 92"/>
            <p:cNvSpPr>
              <a:spLocks noChangeArrowheads="1"/>
            </p:cNvSpPr>
            <p:nvPr/>
          </p:nvSpPr>
          <p:spPr bwMode="auto">
            <a:xfrm>
              <a:off x="3896" y="3437"/>
              <a:ext cx="1089" cy="675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45" name="Rectangle 93"/>
            <p:cNvSpPr>
              <a:spLocks noChangeArrowheads="1"/>
            </p:cNvSpPr>
            <p:nvPr/>
          </p:nvSpPr>
          <p:spPr bwMode="auto">
            <a:xfrm>
              <a:off x="4254" y="3489"/>
              <a:ext cx="4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Any </a:t>
              </a:r>
            </a:p>
          </p:txBody>
        </p:sp>
        <p:sp>
          <p:nvSpPr>
            <p:cNvPr id="100446" name="Rectangle 94"/>
            <p:cNvSpPr>
              <a:spLocks noChangeArrowheads="1"/>
            </p:cNvSpPr>
            <p:nvPr/>
          </p:nvSpPr>
          <p:spPr bwMode="auto">
            <a:xfrm>
              <a:off x="4039" y="3656"/>
              <a:ext cx="84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Sequential</a:t>
              </a:r>
            </a:p>
            <a:p>
              <a:pPr>
                <a:lnSpc>
                  <a:spcPct val="90000"/>
                </a:lnSpc>
                <a:defRPr/>
              </a:pPr>
              <a:endParaRPr lang="en-US" sz="1800" b="1">
                <a:solidFill>
                  <a:srgbClr val="FFFFFF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0447" name="Rectangle 95"/>
            <p:cNvSpPr>
              <a:spLocks noChangeArrowheads="1"/>
            </p:cNvSpPr>
            <p:nvPr/>
          </p:nvSpPr>
          <p:spPr bwMode="auto">
            <a:xfrm>
              <a:off x="4061" y="3839"/>
              <a:ext cx="7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 Program</a:t>
              </a:r>
            </a:p>
          </p:txBody>
        </p:sp>
        <p:sp>
          <p:nvSpPr>
            <p:cNvPr id="100448" name="Freeform 96"/>
            <p:cNvSpPr>
              <a:spLocks/>
            </p:cNvSpPr>
            <p:nvPr/>
          </p:nvSpPr>
          <p:spPr bwMode="auto">
            <a:xfrm>
              <a:off x="3658" y="3634"/>
              <a:ext cx="275" cy="272"/>
            </a:xfrm>
            <a:custGeom>
              <a:avLst/>
              <a:gdLst>
                <a:gd name="T0" fmla="*/ 0 w 295"/>
                <a:gd name="T1" fmla="*/ 0 h 259"/>
                <a:gd name="T2" fmla="*/ 294 w 295"/>
                <a:gd name="T3" fmla="*/ 129 h 259"/>
                <a:gd name="T4" fmla="*/ 13 w 295"/>
                <a:gd name="T5" fmla="*/ 258 h 259"/>
                <a:gd name="T6" fmla="*/ 6 w 295"/>
                <a:gd name="T7" fmla="*/ 129 h 259"/>
                <a:gd name="T8" fmla="*/ 0 w 295"/>
                <a:gd name="T9" fmla="*/ 69 h 259"/>
                <a:gd name="T10" fmla="*/ 0 w 295"/>
                <a:gd name="T11" fmla="*/ 29 h 259"/>
                <a:gd name="T12" fmla="*/ 0 w 295"/>
                <a:gd name="T13" fmla="*/ 5 h 259"/>
                <a:gd name="T14" fmla="*/ 0 w 295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259">
                  <a:moveTo>
                    <a:pt x="0" y="0"/>
                  </a:moveTo>
                  <a:lnTo>
                    <a:pt x="294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49" name="Freeform 97"/>
            <p:cNvSpPr>
              <a:spLocks/>
            </p:cNvSpPr>
            <p:nvPr/>
          </p:nvSpPr>
          <p:spPr bwMode="auto">
            <a:xfrm>
              <a:off x="3605" y="3642"/>
              <a:ext cx="96" cy="274"/>
            </a:xfrm>
            <a:custGeom>
              <a:avLst/>
              <a:gdLst>
                <a:gd name="T0" fmla="*/ 0 w 103"/>
                <a:gd name="T1" fmla="*/ 133 h 261"/>
                <a:gd name="T2" fmla="*/ 0 w 103"/>
                <a:gd name="T3" fmla="*/ 120 h 261"/>
                <a:gd name="T4" fmla="*/ 0 w 103"/>
                <a:gd name="T5" fmla="*/ 97 h 261"/>
                <a:gd name="T6" fmla="*/ 6 w 103"/>
                <a:gd name="T7" fmla="*/ 65 h 261"/>
                <a:gd name="T8" fmla="*/ 13 w 103"/>
                <a:gd name="T9" fmla="*/ 47 h 261"/>
                <a:gd name="T10" fmla="*/ 13 w 103"/>
                <a:gd name="T11" fmla="*/ 41 h 261"/>
                <a:gd name="T12" fmla="*/ 20 w 103"/>
                <a:gd name="T13" fmla="*/ 30 h 261"/>
                <a:gd name="T14" fmla="*/ 26 w 103"/>
                <a:gd name="T15" fmla="*/ 12 h 261"/>
                <a:gd name="T16" fmla="*/ 33 w 103"/>
                <a:gd name="T17" fmla="*/ 0 h 261"/>
                <a:gd name="T18" fmla="*/ 40 w 103"/>
                <a:gd name="T19" fmla="*/ 0 h 261"/>
                <a:gd name="T20" fmla="*/ 47 w 103"/>
                <a:gd name="T21" fmla="*/ 0 h 261"/>
                <a:gd name="T22" fmla="*/ 54 w 103"/>
                <a:gd name="T23" fmla="*/ 0 h 261"/>
                <a:gd name="T24" fmla="*/ 68 w 103"/>
                <a:gd name="T25" fmla="*/ 5 h 261"/>
                <a:gd name="T26" fmla="*/ 68 w 103"/>
                <a:gd name="T27" fmla="*/ 12 h 261"/>
                <a:gd name="T28" fmla="*/ 82 w 103"/>
                <a:gd name="T29" fmla="*/ 30 h 261"/>
                <a:gd name="T30" fmla="*/ 82 w 103"/>
                <a:gd name="T31" fmla="*/ 36 h 261"/>
                <a:gd name="T32" fmla="*/ 88 w 103"/>
                <a:gd name="T33" fmla="*/ 47 h 261"/>
                <a:gd name="T34" fmla="*/ 95 w 103"/>
                <a:gd name="T35" fmla="*/ 72 h 261"/>
                <a:gd name="T36" fmla="*/ 102 w 103"/>
                <a:gd name="T37" fmla="*/ 97 h 261"/>
                <a:gd name="T38" fmla="*/ 102 w 103"/>
                <a:gd name="T39" fmla="*/ 120 h 261"/>
                <a:gd name="T40" fmla="*/ 102 w 103"/>
                <a:gd name="T41" fmla="*/ 133 h 261"/>
                <a:gd name="T42" fmla="*/ 102 w 103"/>
                <a:gd name="T43" fmla="*/ 157 h 261"/>
                <a:gd name="T44" fmla="*/ 95 w 103"/>
                <a:gd name="T45" fmla="*/ 205 h 261"/>
                <a:gd name="T46" fmla="*/ 88 w 103"/>
                <a:gd name="T47" fmla="*/ 223 h 261"/>
                <a:gd name="T48" fmla="*/ 88 w 103"/>
                <a:gd name="T49" fmla="*/ 230 h 261"/>
                <a:gd name="T50" fmla="*/ 75 w 103"/>
                <a:gd name="T51" fmla="*/ 247 h 261"/>
                <a:gd name="T52" fmla="*/ 68 w 103"/>
                <a:gd name="T53" fmla="*/ 260 h 261"/>
                <a:gd name="T54" fmla="*/ 61 w 103"/>
                <a:gd name="T55" fmla="*/ 260 h 261"/>
                <a:gd name="T56" fmla="*/ 54 w 103"/>
                <a:gd name="T57" fmla="*/ 260 h 261"/>
                <a:gd name="T58" fmla="*/ 47 w 103"/>
                <a:gd name="T59" fmla="*/ 260 h 261"/>
                <a:gd name="T60" fmla="*/ 33 w 103"/>
                <a:gd name="T61" fmla="*/ 254 h 261"/>
                <a:gd name="T62" fmla="*/ 26 w 103"/>
                <a:gd name="T63" fmla="*/ 247 h 261"/>
                <a:gd name="T64" fmla="*/ 20 w 103"/>
                <a:gd name="T65" fmla="*/ 236 h 261"/>
                <a:gd name="T66" fmla="*/ 13 w 103"/>
                <a:gd name="T67" fmla="*/ 223 h 261"/>
                <a:gd name="T68" fmla="*/ 13 w 103"/>
                <a:gd name="T69" fmla="*/ 218 h 261"/>
                <a:gd name="T70" fmla="*/ 6 w 103"/>
                <a:gd name="T71" fmla="*/ 199 h 261"/>
                <a:gd name="T72" fmla="*/ 0 w 103"/>
                <a:gd name="T73" fmla="*/ 168 h 261"/>
                <a:gd name="T74" fmla="*/ 0 w 103"/>
                <a:gd name="T75" fmla="*/ 144 h 261"/>
                <a:gd name="T76" fmla="*/ 0 w 103"/>
                <a:gd name="T77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" h="261">
                  <a:moveTo>
                    <a:pt x="0" y="133"/>
                  </a:moveTo>
                  <a:lnTo>
                    <a:pt x="0" y="120"/>
                  </a:lnTo>
                  <a:lnTo>
                    <a:pt x="0" y="97"/>
                  </a:lnTo>
                  <a:lnTo>
                    <a:pt x="6" y="65"/>
                  </a:lnTo>
                  <a:lnTo>
                    <a:pt x="13" y="47"/>
                  </a:lnTo>
                  <a:lnTo>
                    <a:pt x="13" y="41"/>
                  </a:lnTo>
                  <a:lnTo>
                    <a:pt x="20" y="30"/>
                  </a:lnTo>
                  <a:lnTo>
                    <a:pt x="26" y="12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30"/>
                  </a:lnTo>
                  <a:lnTo>
                    <a:pt x="82" y="36"/>
                  </a:lnTo>
                  <a:lnTo>
                    <a:pt x="88" y="47"/>
                  </a:lnTo>
                  <a:lnTo>
                    <a:pt x="95" y="72"/>
                  </a:lnTo>
                  <a:lnTo>
                    <a:pt x="102" y="97"/>
                  </a:lnTo>
                  <a:lnTo>
                    <a:pt x="102" y="120"/>
                  </a:lnTo>
                  <a:lnTo>
                    <a:pt x="102" y="133"/>
                  </a:lnTo>
                  <a:lnTo>
                    <a:pt x="102" y="157"/>
                  </a:lnTo>
                  <a:lnTo>
                    <a:pt x="95" y="205"/>
                  </a:lnTo>
                  <a:lnTo>
                    <a:pt x="88" y="223"/>
                  </a:lnTo>
                  <a:lnTo>
                    <a:pt x="88" y="230"/>
                  </a:lnTo>
                  <a:lnTo>
                    <a:pt x="75" y="247"/>
                  </a:lnTo>
                  <a:lnTo>
                    <a:pt x="68" y="260"/>
                  </a:lnTo>
                  <a:lnTo>
                    <a:pt x="61" y="260"/>
                  </a:lnTo>
                  <a:lnTo>
                    <a:pt x="54" y="260"/>
                  </a:lnTo>
                  <a:lnTo>
                    <a:pt x="47" y="260"/>
                  </a:lnTo>
                  <a:lnTo>
                    <a:pt x="33" y="254"/>
                  </a:lnTo>
                  <a:lnTo>
                    <a:pt x="26" y="247"/>
                  </a:lnTo>
                  <a:lnTo>
                    <a:pt x="20" y="236"/>
                  </a:lnTo>
                  <a:lnTo>
                    <a:pt x="13" y="223"/>
                  </a:lnTo>
                  <a:lnTo>
                    <a:pt x="13" y="218"/>
                  </a:lnTo>
                  <a:lnTo>
                    <a:pt x="6" y="199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0" y="1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50" name="Rectangle 98"/>
            <p:cNvSpPr>
              <a:spLocks noChangeArrowheads="1"/>
            </p:cNvSpPr>
            <p:nvPr/>
          </p:nvSpPr>
          <p:spPr bwMode="auto">
            <a:xfrm>
              <a:off x="3224" y="3705"/>
              <a:ext cx="441" cy="145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51" name="Freeform 99"/>
            <p:cNvSpPr>
              <a:spLocks/>
            </p:cNvSpPr>
            <p:nvPr/>
          </p:nvSpPr>
          <p:spPr bwMode="auto">
            <a:xfrm>
              <a:off x="3184" y="3705"/>
              <a:ext cx="78" cy="153"/>
            </a:xfrm>
            <a:custGeom>
              <a:avLst/>
              <a:gdLst>
                <a:gd name="T0" fmla="*/ 0 w 84"/>
                <a:gd name="T1" fmla="*/ 73 h 147"/>
                <a:gd name="T2" fmla="*/ 0 w 84"/>
                <a:gd name="T3" fmla="*/ 61 h 147"/>
                <a:gd name="T4" fmla="*/ 7 w 84"/>
                <a:gd name="T5" fmla="*/ 29 h 147"/>
                <a:gd name="T6" fmla="*/ 7 w 84"/>
                <a:gd name="T7" fmla="*/ 23 h 147"/>
                <a:gd name="T8" fmla="*/ 14 w 84"/>
                <a:gd name="T9" fmla="*/ 18 h 147"/>
                <a:gd name="T10" fmla="*/ 20 w 84"/>
                <a:gd name="T11" fmla="*/ 5 h 147"/>
                <a:gd name="T12" fmla="*/ 34 w 84"/>
                <a:gd name="T13" fmla="*/ 0 h 147"/>
                <a:gd name="T14" fmla="*/ 42 w 84"/>
                <a:gd name="T15" fmla="*/ 0 h 147"/>
                <a:gd name="T16" fmla="*/ 56 w 84"/>
                <a:gd name="T17" fmla="*/ 5 h 147"/>
                <a:gd name="T18" fmla="*/ 62 w 84"/>
                <a:gd name="T19" fmla="*/ 12 h 147"/>
                <a:gd name="T20" fmla="*/ 70 w 84"/>
                <a:gd name="T21" fmla="*/ 18 h 147"/>
                <a:gd name="T22" fmla="*/ 70 w 84"/>
                <a:gd name="T23" fmla="*/ 23 h 147"/>
                <a:gd name="T24" fmla="*/ 76 w 84"/>
                <a:gd name="T25" fmla="*/ 37 h 147"/>
                <a:gd name="T26" fmla="*/ 83 w 84"/>
                <a:gd name="T27" fmla="*/ 61 h 147"/>
                <a:gd name="T28" fmla="*/ 83 w 84"/>
                <a:gd name="T29" fmla="*/ 73 h 147"/>
                <a:gd name="T30" fmla="*/ 83 w 84"/>
                <a:gd name="T31" fmla="*/ 90 h 147"/>
                <a:gd name="T32" fmla="*/ 76 w 84"/>
                <a:gd name="T33" fmla="*/ 115 h 147"/>
                <a:gd name="T34" fmla="*/ 70 w 84"/>
                <a:gd name="T35" fmla="*/ 126 h 147"/>
                <a:gd name="T36" fmla="*/ 62 w 84"/>
                <a:gd name="T37" fmla="*/ 132 h 147"/>
                <a:gd name="T38" fmla="*/ 48 w 84"/>
                <a:gd name="T39" fmla="*/ 146 h 147"/>
                <a:gd name="T40" fmla="*/ 42 w 84"/>
                <a:gd name="T41" fmla="*/ 146 h 147"/>
                <a:gd name="T42" fmla="*/ 34 w 84"/>
                <a:gd name="T43" fmla="*/ 146 h 147"/>
                <a:gd name="T44" fmla="*/ 26 w 84"/>
                <a:gd name="T45" fmla="*/ 146 h 147"/>
                <a:gd name="T46" fmla="*/ 20 w 84"/>
                <a:gd name="T47" fmla="*/ 139 h 147"/>
                <a:gd name="T48" fmla="*/ 14 w 84"/>
                <a:gd name="T49" fmla="*/ 126 h 147"/>
                <a:gd name="T50" fmla="*/ 7 w 84"/>
                <a:gd name="T51" fmla="*/ 115 h 147"/>
                <a:gd name="T52" fmla="*/ 0 w 84"/>
                <a:gd name="T53" fmla="*/ 90 h 147"/>
                <a:gd name="T54" fmla="*/ 0 w 84"/>
                <a:gd name="T5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" h="147">
                  <a:moveTo>
                    <a:pt x="0" y="73"/>
                  </a:moveTo>
                  <a:lnTo>
                    <a:pt x="0" y="61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14" y="18"/>
                  </a:lnTo>
                  <a:lnTo>
                    <a:pt x="20" y="5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56" y="5"/>
                  </a:lnTo>
                  <a:lnTo>
                    <a:pt x="62" y="12"/>
                  </a:lnTo>
                  <a:lnTo>
                    <a:pt x="70" y="18"/>
                  </a:lnTo>
                  <a:lnTo>
                    <a:pt x="70" y="23"/>
                  </a:lnTo>
                  <a:lnTo>
                    <a:pt x="76" y="37"/>
                  </a:lnTo>
                  <a:lnTo>
                    <a:pt x="83" y="61"/>
                  </a:lnTo>
                  <a:lnTo>
                    <a:pt x="83" y="73"/>
                  </a:lnTo>
                  <a:lnTo>
                    <a:pt x="83" y="90"/>
                  </a:lnTo>
                  <a:lnTo>
                    <a:pt x="76" y="115"/>
                  </a:lnTo>
                  <a:lnTo>
                    <a:pt x="70" y="126"/>
                  </a:lnTo>
                  <a:lnTo>
                    <a:pt x="62" y="132"/>
                  </a:lnTo>
                  <a:lnTo>
                    <a:pt x="48" y="146"/>
                  </a:lnTo>
                  <a:lnTo>
                    <a:pt x="42" y="146"/>
                  </a:lnTo>
                  <a:lnTo>
                    <a:pt x="34" y="146"/>
                  </a:lnTo>
                  <a:lnTo>
                    <a:pt x="26" y="146"/>
                  </a:lnTo>
                  <a:lnTo>
                    <a:pt x="20" y="139"/>
                  </a:lnTo>
                  <a:lnTo>
                    <a:pt x="14" y="126"/>
                  </a:lnTo>
                  <a:lnTo>
                    <a:pt x="7" y="115"/>
                  </a:lnTo>
                  <a:lnTo>
                    <a:pt x="0" y="90"/>
                  </a:lnTo>
                  <a:lnTo>
                    <a:pt x="0" y="7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52" name="Oval 100"/>
            <p:cNvSpPr>
              <a:spLocks noChangeArrowheads="1"/>
            </p:cNvSpPr>
            <p:nvPr/>
          </p:nvSpPr>
          <p:spPr bwMode="auto">
            <a:xfrm>
              <a:off x="2318" y="3437"/>
              <a:ext cx="1088" cy="675"/>
            </a:xfrm>
            <a:prstGeom prst="ellipse">
              <a:avLst/>
            </a:prstGeom>
            <a:gradFill rotWithShape="0">
              <a:gsLst>
                <a:gs pos="0">
                  <a:srgbClr val="FC0E04"/>
                </a:gs>
                <a:gs pos="100000">
                  <a:srgbClr val="FC0E04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53" name="Rectangle 101"/>
            <p:cNvSpPr>
              <a:spLocks noChangeArrowheads="1"/>
            </p:cNvSpPr>
            <p:nvPr/>
          </p:nvSpPr>
          <p:spPr bwMode="auto">
            <a:xfrm>
              <a:off x="2674" y="3489"/>
              <a:ext cx="4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Any </a:t>
              </a:r>
            </a:p>
          </p:txBody>
        </p:sp>
        <p:sp>
          <p:nvSpPr>
            <p:cNvPr id="100454" name="Rectangle 102"/>
            <p:cNvSpPr>
              <a:spLocks noChangeArrowheads="1"/>
            </p:cNvSpPr>
            <p:nvPr/>
          </p:nvSpPr>
          <p:spPr bwMode="auto">
            <a:xfrm>
              <a:off x="2460" y="3656"/>
              <a:ext cx="84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Sequential</a:t>
              </a:r>
            </a:p>
            <a:p>
              <a:pPr>
                <a:lnSpc>
                  <a:spcPct val="90000"/>
                </a:lnSpc>
                <a:defRPr/>
              </a:pPr>
              <a:endParaRPr lang="en-US" sz="1800" b="1">
                <a:solidFill>
                  <a:srgbClr val="FFFFFF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0455" name="Rectangle 103"/>
            <p:cNvSpPr>
              <a:spLocks noChangeArrowheads="1"/>
            </p:cNvSpPr>
            <p:nvPr/>
          </p:nvSpPr>
          <p:spPr bwMode="auto">
            <a:xfrm>
              <a:off x="2481" y="3839"/>
              <a:ext cx="7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800" b="1">
                  <a:solidFill>
                    <a:srgbClr val="FFFFFF"/>
                  </a:solidFill>
                  <a:latin typeface="Arial" charset="0"/>
                  <a:cs typeface="+mn-cs"/>
                </a:rPr>
                <a:t> Program</a:t>
              </a:r>
            </a:p>
          </p:txBody>
        </p:sp>
        <p:sp>
          <p:nvSpPr>
            <p:cNvPr id="100456" name="Freeform 104"/>
            <p:cNvSpPr>
              <a:spLocks/>
            </p:cNvSpPr>
            <p:nvPr/>
          </p:nvSpPr>
          <p:spPr bwMode="auto">
            <a:xfrm>
              <a:off x="2078" y="3634"/>
              <a:ext cx="276" cy="272"/>
            </a:xfrm>
            <a:custGeom>
              <a:avLst/>
              <a:gdLst>
                <a:gd name="T0" fmla="*/ 0 w 296"/>
                <a:gd name="T1" fmla="*/ 0 h 259"/>
                <a:gd name="T2" fmla="*/ 295 w 296"/>
                <a:gd name="T3" fmla="*/ 129 h 259"/>
                <a:gd name="T4" fmla="*/ 13 w 296"/>
                <a:gd name="T5" fmla="*/ 258 h 259"/>
                <a:gd name="T6" fmla="*/ 6 w 296"/>
                <a:gd name="T7" fmla="*/ 129 h 259"/>
                <a:gd name="T8" fmla="*/ 0 w 296"/>
                <a:gd name="T9" fmla="*/ 69 h 259"/>
                <a:gd name="T10" fmla="*/ 0 w 296"/>
                <a:gd name="T11" fmla="*/ 29 h 259"/>
                <a:gd name="T12" fmla="*/ 0 w 296"/>
                <a:gd name="T13" fmla="*/ 5 h 259"/>
                <a:gd name="T14" fmla="*/ 0 w 296"/>
                <a:gd name="T15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59">
                  <a:moveTo>
                    <a:pt x="0" y="0"/>
                  </a:moveTo>
                  <a:lnTo>
                    <a:pt x="295" y="129"/>
                  </a:lnTo>
                  <a:lnTo>
                    <a:pt x="13" y="258"/>
                  </a:lnTo>
                  <a:lnTo>
                    <a:pt x="6" y="129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57" name="Freeform 105"/>
            <p:cNvSpPr>
              <a:spLocks/>
            </p:cNvSpPr>
            <p:nvPr/>
          </p:nvSpPr>
          <p:spPr bwMode="auto">
            <a:xfrm>
              <a:off x="2025" y="3642"/>
              <a:ext cx="97" cy="274"/>
            </a:xfrm>
            <a:custGeom>
              <a:avLst/>
              <a:gdLst>
                <a:gd name="T0" fmla="*/ 0 w 104"/>
                <a:gd name="T1" fmla="*/ 133 h 261"/>
                <a:gd name="T2" fmla="*/ 0 w 104"/>
                <a:gd name="T3" fmla="*/ 120 h 261"/>
                <a:gd name="T4" fmla="*/ 0 w 104"/>
                <a:gd name="T5" fmla="*/ 97 h 261"/>
                <a:gd name="T6" fmla="*/ 7 w 104"/>
                <a:gd name="T7" fmla="*/ 65 h 261"/>
                <a:gd name="T8" fmla="*/ 13 w 104"/>
                <a:gd name="T9" fmla="*/ 47 h 261"/>
                <a:gd name="T10" fmla="*/ 13 w 104"/>
                <a:gd name="T11" fmla="*/ 41 h 261"/>
                <a:gd name="T12" fmla="*/ 21 w 104"/>
                <a:gd name="T13" fmla="*/ 30 h 261"/>
                <a:gd name="T14" fmla="*/ 26 w 104"/>
                <a:gd name="T15" fmla="*/ 12 h 261"/>
                <a:gd name="T16" fmla="*/ 34 w 104"/>
                <a:gd name="T17" fmla="*/ 0 h 261"/>
                <a:gd name="T18" fmla="*/ 40 w 104"/>
                <a:gd name="T19" fmla="*/ 0 h 261"/>
                <a:gd name="T20" fmla="*/ 48 w 104"/>
                <a:gd name="T21" fmla="*/ 0 h 261"/>
                <a:gd name="T22" fmla="*/ 54 w 104"/>
                <a:gd name="T23" fmla="*/ 0 h 261"/>
                <a:gd name="T24" fmla="*/ 68 w 104"/>
                <a:gd name="T25" fmla="*/ 5 h 261"/>
                <a:gd name="T26" fmla="*/ 68 w 104"/>
                <a:gd name="T27" fmla="*/ 12 h 261"/>
                <a:gd name="T28" fmla="*/ 82 w 104"/>
                <a:gd name="T29" fmla="*/ 30 h 261"/>
                <a:gd name="T30" fmla="*/ 82 w 104"/>
                <a:gd name="T31" fmla="*/ 36 h 261"/>
                <a:gd name="T32" fmla="*/ 89 w 104"/>
                <a:gd name="T33" fmla="*/ 47 h 261"/>
                <a:gd name="T34" fmla="*/ 95 w 104"/>
                <a:gd name="T35" fmla="*/ 72 h 261"/>
                <a:gd name="T36" fmla="*/ 103 w 104"/>
                <a:gd name="T37" fmla="*/ 97 h 261"/>
                <a:gd name="T38" fmla="*/ 103 w 104"/>
                <a:gd name="T39" fmla="*/ 120 h 261"/>
                <a:gd name="T40" fmla="*/ 103 w 104"/>
                <a:gd name="T41" fmla="*/ 133 h 261"/>
                <a:gd name="T42" fmla="*/ 103 w 104"/>
                <a:gd name="T43" fmla="*/ 157 h 261"/>
                <a:gd name="T44" fmla="*/ 95 w 104"/>
                <a:gd name="T45" fmla="*/ 205 h 261"/>
                <a:gd name="T46" fmla="*/ 89 w 104"/>
                <a:gd name="T47" fmla="*/ 223 h 261"/>
                <a:gd name="T48" fmla="*/ 89 w 104"/>
                <a:gd name="T49" fmla="*/ 230 h 261"/>
                <a:gd name="T50" fmla="*/ 76 w 104"/>
                <a:gd name="T51" fmla="*/ 247 h 261"/>
                <a:gd name="T52" fmla="*/ 68 w 104"/>
                <a:gd name="T53" fmla="*/ 260 h 261"/>
                <a:gd name="T54" fmla="*/ 62 w 104"/>
                <a:gd name="T55" fmla="*/ 260 h 261"/>
                <a:gd name="T56" fmla="*/ 54 w 104"/>
                <a:gd name="T57" fmla="*/ 260 h 261"/>
                <a:gd name="T58" fmla="*/ 48 w 104"/>
                <a:gd name="T59" fmla="*/ 260 h 261"/>
                <a:gd name="T60" fmla="*/ 34 w 104"/>
                <a:gd name="T61" fmla="*/ 254 h 261"/>
                <a:gd name="T62" fmla="*/ 26 w 104"/>
                <a:gd name="T63" fmla="*/ 247 h 261"/>
                <a:gd name="T64" fmla="*/ 21 w 104"/>
                <a:gd name="T65" fmla="*/ 236 h 261"/>
                <a:gd name="T66" fmla="*/ 13 w 104"/>
                <a:gd name="T67" fmla="*/ 223 h 261"/>
                <a:gd name="T68" fmla="*/ 13 w 104"/>
                <a:gd name="T69" fmla="*/ 218 h 261"/>
                <a:gd name="T70" fmla="*/ 7 w 104"/>
                <a:gd name="T71" fmla="*/ 199 h 261"/>
                <a:gd name="T72" fmla="*/ 0 w 104"/>
                <a:gd name="T73" fmla="*/ 168 h 261"/>
                <a:gd name="T74" fmla="*/ 0 w 104"/>
                <a:gd name="T75" fmla="*/ 144 h 261"/>
                <a:gd name="T76" fmla="*/ 0 w 104"/>
                <a:gd name="T77" fmla="*/ 1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261">
                  <a:moveTo>
                    <a:pt x="0" y="133"/>
                  </a:moveTo>
                  <a:lnTo>
                    <a:pt x="0" y="120"/>
                  </a:lnTo>
                  <a:lnTo>
                    <a:pt x="0" y="97"/>
                  </a:lnTo>
                  <a:lnTo>
                    <a:pt x="7" y="65"/>
                  </a:lnTo>
                  <a:lnTo>
                    <a:pt x="13" y="47"/>
                  </a:lnTo>
                  <a:lnTo>
                    <a:pt x="13" y="41"/>
                  </a:lnTo>
                  <a:lnTo>
                    <a:pt x="21" y="30"/>
                  </a:lnTo>
                  <a:lnTo>
                    <a:pt x="26" y="12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8" y="5"/>
                  </a:lnTo>
                  <a:lnTo>
                    <a:pt x="68" y="12"/>
                  </a:lnTo>
                  <a:lnTo>
                    <a:pt x="82" y="30"/>
                  </a:lnTo>
                  <a:lnTo>
                    <a:pt x="82" y="36"/>
                  </a:lnTo>
                  <a:lnTo>
                    <a:pt x="89" y="47"/>
                  </a:lnTo>
                  <a:lnTo>
                    <a:pt x="95" y="72"/>
                  </a:lnTo>
                  <a:lnTo>
                    <a:pt x="103" y="97"/>
                  </a:lnTo>
                  <a:lnTo>
                    <a:pt x="103" y="120"/>
                  </a:lnTo>
                  <a:lnTo>
                    <a:pt x="103" y="133"/>
                  </a:lnTo>
                  <a:lnTo>
                    <a:pt x="103" y="157"/>
                  </a:lnTo>
                  <a:lnTo>
                    <a:pt x="95" y="205"/>
                  </a:lnTo>
                  <a:lnTo>
                    <a:pt x="89" y="223"/>
                  </a:lnTo>
                  <a:lnTo>
                    <a:pt x="89" y="230"/>
                  </a:lnTo>
                  <a:lnTo>
                    <a:pt x="76" y="247"/>
                  </a:lnTo>
                  <a:lnTo>
                    <a:pt x="68" y="260"/>
                  </a:lnTo>
                  <a:lnTo>
                    <a:pt x="62" y="260"/>
                  </a:lnTo>
                  <a:lnTo>
                    <a:pt x="54" y="260"/>
                  </a:lnTo>
                  <a:lnTo>
                    <a:pt x="48" y="260"/>
                  </a:lnTo>
                  <a:lnTo>
                    <a:pt x="34" y="254"/>
                  </a:lnTo>
                  <a:lnTo>
                    <a:pt x="26" y="247"/>
                  </a:lnTo>
                  <a:lnTo>
                    <a:pt x="21" y="236"/>
                  </a:lnTo>
                  <a:lnTo>
                    <a:pt x="13" y="223"/>
                  </a:lnTo>
                  <a:lnTo>
                    <a:pt x="13" y="218"/>
                  </a:lnTo>
                  <a:lnTo>
                    <a:pt x="7" y="199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0" y="13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58" name="Rectangle 106"/>
            <p:cNvSpPr>
              <a:spLocks noChangeArrowheads="1"/>
            </p:cNvSpPr>
            <p:nvPr/>
          </p:nvSpPr>
          <p:spPr bwMode="auto">
            <a:xfrm>
              <a:off x="1644" y="3705"/>
              <a:ext cx="441" cy="145"/>
            </a:xfrm>
            <a:prstGeom prst="rect">
              <a:avLst/>
            </a:pr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0459" name="Freeform 107"/>
            <p:cNvSpPr>
              <a:spLocks/>
            </p:cNvSpPr>
            <p:nvPr/>
          </p:nvSpPr>
          <p:spPr bwMode="auto">
            <a:xfrm>
              <a:off x="1605" y="3705"/>
              <a:ext cx="77" cy="153"/>
            </a:xfrm>
            <a:custGeom>
              <a:avLst/>
              <a:gdLst>
                <a:gd name="T0" fmla="*/ 0 w 82"/>
                <a:gd name="T1" fmla="*/ 73 h 147"/>
                <a:gd name="T2" fmla="*/ 0 w 82"/>
                <a:gd name="T3" fmla="*/ 61 h 147"/>
                <a:gd name="T4" fmla="*/ 6 w 82"/>
                <a:gd name="T5" fmla="*/ 29 h 147"/>
                <a:gd name="T6" fmla="*/ 6 w 82"/>
                <a:gd name="T7" fmla="*/ 23 h 147"/>
                <a:gd name="T8" fmla="*/ 13 w 82"/>
                <a:gd name="T9" fmla="*/ 18 h 147"/>
                <a:gd name="T10" fmla="*/ 20 w 82"/>
                <a:gd name="T11" fmla="*/ 5 h 147"/>
                <a:gd name="T12" fmla="*/ 34 w 82"/>
                <a:gd name="T13" fmla="*/ 0 h 147"/>
                <a:gd name="T14" fmla="*/ 40 w 82"/>
                <a:gd name="T15" fmla="*/ 0 h 147"/>
                <a:gd name="T16" fmla="*/ 54 w 82"/>
                <a:gd name="T17" fmla="*/ 5 h 147"/>
                <a:gd name="T18" fmla="*/ 60 w 82"/>
                <a:gd name="T19" fmla="*/ 12 h 147"/>
                <a:gd name="T20" fmla="*/ 68 w 82"/>
                <a:gd name="T21" fmla="*/ 18 h 147"/>
                <a:gd name="T22" fmla="*/ 68 w 82"/>
                <a:gd name="T23" fmla="*/ 23 h 147"/>
                <a:gd name="T24" fmla="*/ 74 w 82"/>
                <a:gd name="T25" fmla="*/ 37 h 147"/>
                <a:gd name="T26" fmla="*/ 81 w 82"/>
                <a:gd name="T27" fmla="*/ 61 h 147"/>
                <a:gd name="T28" fmla="*/ 81 w 82"/>
                <a:gd name="T29" fmla="*/ 73 h 147"/>
                <a:gd name="T30" fmla="*/ 81 w 82"/>
                <a:gd name="T31" fmla="*/ 90 h 147"/>
                <a:gd name="T32" fmla="*/ 74 w 82"/>
                <a:gd name="T33" fmla="*/ 115 h 147"/>
                <a:gd name="T34" fmla="*/ 68 w 82"/>
                <a:gd name="T35" fmla="*/ 126 h 147"/>
                <a:gd name="T36" fmla="*/ 60 w 82"/>
                <a:gd name="T37" fmla="*/ 132 h 147"/>
                <a:gd name="T38" fmla="*/ 46 w 82"/>
                <a:gd name="T39" fmla="*/ 146 h 147"/>
                <a:gd name="T40" fmla="*/ 40 w 82"/>
                <a:gd name="T41" fmla="*/ 146 h 147"/>
                <a:gd name="T42" fmla="*/ 34 w 82"/>
                <a:gd name="T43" fmla="*/ 146 h 147"/>
                <a:gd name="T44" fmla="*/ 26 w 82"/>
                <a:gd name="T45" fmla="*/ 146 h 147"/>
                <a:gd name="T46" fmla="*/ 20 w 82"/>
                <a:gd name="T47" fmla="*/ 139 h 147"/>
                <a:gd name="T48" fmla="*/ 13 w 82"/>
                <a:gd name="T49" fmla="*/ 126 h 147"/>
                <a:gd name="T50" fmla="*/ 6 w 82"/>
                <a:gd name="T51" fmla="*/ 115 h 147"/>
                <a:gd name="T52" fmla="*/ 0 w 82"/>
                <a:gd name="T53" fmla="*/ 90 h 147"/>
                <a:gd name="T54" fmla="*/ 0 w 82"/>
                <a:gd name="T5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147">
                  <a:moveTo>
                    <a:pt x="0" y="73"/>
                  </a:moveTo>
                  <a:lnTo>
                    <a:pt x="0" y="61"/>
                  </a:lnTo>
                  <a:lnTo>
                    <a:pt x="6" y="29"/>
                  </a:lnTo>
                  <a:lnTo>
                    <a:pt x="6" y="23"/>
                  </a:lnTo>
                  <a:lnTo>
                    <a:pt x="13" y="18"/>
                  </a:lnTo>
                  <a:lnTo>
                    <a:pt x="20" y="5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54" y="5"/>
                  </a:lnTo>
                  <a:lnTo>
                    <a:pt x="60" y="12"/>
                  </a:lnTo>
                  <a:lnTo>
                    <a:pt x="68" y="18"/>
                  </a:lnTo>
                  <a:lnTo>
                    <a:pt x="68" y="23"/>
                  </a:lnTo>
                  <a:lnTo>
                    <a:pt x="74" y="37"/>
                  </a:lnTo>
                  <a:lnTo>
                    <a:pt x="81" y="61"/>
                  </a:lnTo>
                  <a:lnTo>
                    <a:pt x="81" y="73"/>
                  </a:lnTo>
                  <a:lnTo>
                    <a:pt x="81" y="90"/>
                  </a:lnTo>
                  <a:lnTo>
                    <a:pt x="74" y="115"/>
                  </a:lnTo>
                  <a:lnTo>
                    <a:pt x="68" y="126"/>
                  </a:lnTo>
                  <a:lnTo>
                    <a:pt x="60" y="132"/>
                  </a:lnTo>
                  <a:lnTo>
                    <a:pt x="46" y="146"/>
                  </a:lnTo>
                  <a:lnTo>
                    <a:pt x="40" y="146"/>
                  </a:lnTo>
                  <a:lnTo>
                    <a:pt x="34" y="146"/>
                  </a:lnTo>
                  <a:lnTo>
                    <a:pt x="26" y="146"/>
                  </a:lnTo>
                  <a:lnTo>
                    <a:pt x="20" y="139"/>
                  </a:lnTo>
                  <a:lnTo>
                    <a:pt x="13" y="126"/>
                  </a:lnTo>
                  <a:lnTo>
                    <a:pt x="6" y="115"/>
                  </a:lnTo>
                  <a:lnTo>
                    <a:pt x="0" y="90"/>
                  </a:lnTo>
                  <a:lnTo>
                    <a:pt x="0" y="73"/>
                  </a:lnTo>
                </a:path>
              </a:pathLst>
            </a:custGeom>
            <a:gradFill rotWithShape="0">
              <a:gsLst>
                <a:gs pos="0">
                  <a:srgbClr val="FF0000">
                    <a:gamma/>
                    <a:tint val="60000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tint val="60000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60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1743"/>
            <a:ext cx="8229600" cy="913312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Speedup &amp; </a:t>
            </a:r>
            <a:r>
              <a:rPr lang="en-US" sz="3800" dirty="0" err="1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Scaleup</a:t>
            </a:r>
            <a:r>
              <a:rPr lang="en-US" sz="3800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3800" dirty="0" smtClean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barriers</a:t>
            </a:r>
            <a:endParaRPr lang="en-US" sz="3800" dirty="0">
              <a:solidFill>
                <a:srgbClr val="00009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634"/>
            <a:ext cx="8229600" cy="50112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Startup: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time to start a parallel operation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e.g.: creating processes, opening files, …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Interference: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slowdown for access shared resources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e.g.: hotspots, </a:t>
            </a:r>
            <a:r>
              <a:rPr lang="en-US" sz="2600" dirty="0" smtClean="0">
                <a:latin typeface="Times New Roman"/>
                <a:cs typeface="Times New Roman"/>
              </a:rPr>
              <a:t>logs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communication </a:t>
            </a:r>
            <a:r>
              <a:rPr lang="en-US" sz="2600" dirty="0">
                <a:latin typeface="Times New Roman"/>
                <a:cs typeface="Times New Roman"/>
              </a:rPr>
              <a:t>cost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more I/O access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Skew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dirty="0">
                <a:latin typeface="Times New Roman"/>
                <a:cs typeface="Times New Roman"/>
              </a:rPr>
              <a:t>i</a:t>
            </a:r>
            <a:r>
              <a:rPr lang="en-US" sz="2600" dirty="0" smtClean="0">
                <a:latin typeface="Times New Roman"/>
                <a:cs typeface="Times New Roman"/>
              </a:rPr>
              <a:t>f tuples </a:t>
            </a:r>
            <a:r>
              <a:rPr lang="en-US" sz="2600" dirty="0">
                <a:latin typeface="Times New Roman"/>
                <a:cs typeface="Times New Roman"/>
              </a:rPr>
              <a:t>are not uniformly distributed, some processors may have to do a lot more </a:t>
            </a:r>
            <a:r>
              <a:rPr lang="en-US" sz="2600" dirty="0" smtClean="0">
                <a:latin typeface="Times New Roman"/>
                <a:cs typeface="Times New Roman"/>
              </a:rPr>
              <a:t>work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service time = slowest parallel step of the job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optimize partitioning, #workers, </a:t>
            </a:r>
            <a:r>
              <a:rPr lang="en-US" sz="2600" dirty="0" smtClean="0">
                <a:latin typeface="Times New Roman"/>
                <a:cs typeface="Times New Roman"/>
              </a:rPr>
              <a:t>…</a:t>
            </a:r>
            <a:endParaRPr lang="en-US" sz="2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75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Speedup</a:t>
            </a:r>
          </a:p>
        </p:txBody>
      </p:sp>
      <p:pic>
        <p:nvPicPr>
          <p:cNvPr id="7373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79663"/>
            <a:ext cx="30099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3732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2449513"/>
            <a:ext cx="2527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3733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5" y="2436813"/>
            <a:ext cx="30734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95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ea typeface="ＭＳ Ｐゴシック" charset="0"/>
                <a:cs typeface="Times New Roman"/>
              </a:rPr>
              <a:t>Parallel Architectures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Shared memory</a:t>
            </a:r>
          </a:p>
          <a:p>
            <a:pPr>
              <a:defRPr/>
            </a:pPr>
            <a:endParaRPr lang="en-US" sz="26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Shared disks</a:t>
            </a:r>
          </a:p>
          <a:p>
            <a:pPr>
              <a:defRPr/>
            </a:pPr>
            <a:endParaRPr lang="en-US" sz="26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Shared nothing</a:t>
            </a:r>
          </a:p>
          <a:p>
            <a:pPr>
              <a:defRPr/>
            </a:pPr>
            <a:endParaRPr lang="en-US" sz="26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600" dirty="0" smtClean="0">
                <a:latin typeface="Times New Roman"/>
                <a:cs typeface="Times New Roman"/>
              </a:rPr>
              <a:t>?? Pros and cons?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software development (programming)?</a:t>
            </a:r>
          </a:p>
          <a:p>
            <a:pPr lvl="1">
              <a:defRPr/>
            </a:pPr>
            <a:r>
              <a:rPr lang="en-US" sz="2200" dirty="0" smtClean="0">
                <a:latin typeface="Times New Roman"/>
                <a:cs typeface="Times New Roman"/>
              </a:rPr>
              <a:t>hardware development (system scalability)?</a:t>
            </a:r>
          </a:p>
        </p:txBody>
      </p:sp>
      <p:pic>
        <p:nvPicPr>
          <p:cNvPr id="6656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3165475"/>
            <a:ext cx="2173287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656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4914900"/>
            <a:ext cx="2173287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656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1416050"/>
            <a:ext cx="2174875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43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152775" y="6226175"/>
            <a:ext cx="28384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532568" y="279400"/>
            <a:ext cx="6613675" cy="72840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l">
              <a:defRPr/>
            </a:pP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Architecture</a:t>
            </a:r>
            <a:r>
              <a:rPr lang="en-US" sz="4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: </a:t>
            </a:r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comparison</a:t>
            </a:r>
            <a:endParaRPr lang="en-US" dirty="0" smtClean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45908" y="1198563"/>
            <a:ext cx="1686359" cy="3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Shared Memory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014032" y="1198563"/>
            <a:ext cx="1320724" cy="3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Shared Disk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923981" y="1198563"/>
            <a:ext cx="1641275" cy="3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Shared Nothing</a:t>
            </a:r>
          </a:p>
        </p:txBody>
      </p:sp>
      <p:pic>
        <p:nvPicPr>
          <p:cNvPr id="70664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39913"/>
            <a:ext cx="2209800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65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1839913"/>
            <a:ext cx="2209800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66" name="Picture 1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839913"/>
            <a:ext cx="2211388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531813" y="3454400"/>
            <a:ext cx="1963741" cy="84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Easy to program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Difficult to build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Difficult to </a:t>
            </a:r>
            <a:r>
              <a:rPr lang="en-US" dirty="0" err="1">
                <a:latin typeface="Times New Roman"/>
                <a:cs typeface="Times New Roman"/>
              </a:rPr>
              <a:t>scaleup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6529388" y="3492500"/>
            <a:ext cx="1724831" cy="84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Hard to program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Easy to build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Times New Roman"/>
                <a:cs typeface="Times New Roman"/>
              </a:rPr>
              <a:t>Easy to </a:t>
            </a:r>
            <a:r>
              <a:rPr lang="en-US" dirty="0" err="1">
                <a:latin typeface="Times New Roman"/>
                <a:cs typeface="Times New Roman"/>
              </a:rPr>
              <a:t>scaleup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2238375" y="6118225"/>
            <a:ext cx="41671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82613" y="5221288"/>
            <a:ext cx="6204047" cy="59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Tahoma" charset="0"/>
                <a:cs typeface="+mn-cs"/>
              </a:rPr>
              <a:t>Winner will be hybrid of shared memory &amp; shared nothing?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dirty="0">
                <a:latin typeface="Tahoma" charset="0"/>
                <a:cs typeface="+mn-cs"/>
              </a:rPr>
              <a:t> e.g.: distributed shared memory </a:t>
            </a:r>
            <a:r>
              <a:rPr lang="en-US" dirty="0" smtClean="0">
                <a:latin typeface="Tahoma" charset="0"/>
                <a:cs typeface="+mn-cs"/>
              </a:rPr>
              <a:t>(Encore, Spark)</a:t>
            </a:r>
            <a:endParaRPr lang="en-US" dirty="0">
              <a:latin typeface="Tahoma" charset="0"/>
              <a:cs typeface="+mn-cs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712954" y="4533228"/>
            <a:ext cx="1399159" cy="3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 smtClean="0">
                <a:latin typeface="Times New Roman"/>
                <a:cs typeface="Times New Roman"/>
              </a:rPr>
              <a:t>Oracle RAC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889456" y="4515503"/>
            <a:ext cx="3073144" cy="3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 smtClean="0">
                <a:latin typeface="Times New Roman"/>
                <a:cs typeface="Times New Roman"/>
              </a:rPr>
              <a:t>Teradata, Tandem, </a:t>
            </a:r>
            <a:r>
              <a:rPr lang="en-US" i="1" dirty="0" err="1" smtClean="0">
                <a:latin typeface="Times New Roman"/>
                <a:cs typeface="Times New Roman"/>
              </a:rPr>
              <a:t>Greenplum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4715198"/>
      </p:ext>
    </p:extLst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(Horizontal) data partitioning 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Relation R split into P chunks R0, ..., RP-1, stored at the P </a:t>
            </a:r>
            <a:r>
              <a:rPr lang="en-US" sz="2400" dirty="0" smtClean="0">
                <a:latin typeface="Times New Roman"/>
                <a:cs typeface="Times New Roman"/>
              </a:rPr>
              <a:t>nodes.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Round robin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tuple </a:t>
            </a:r>
            <a:r>
              <a:rPr lang="en-US" sz="2400" dirty="0" err="1" smtClean="0">
                <a:latin typeface="Times New Roman"/>
                <a:cs typeface="Times New Roman"/>
              </a:rPr>
              <a:t>ti</a:t>
            </a:r>
            <a:r>
              <a:rPr lang="en-US" sz="2400" dirty="0" smtClean="0">
                <a:latin typeface="Times New Roman"/>
                <a:cs typeface="Times New Roman"/>
              </a:rPr>
              <a:t> to chunk (</a:t>
            </a:r>
            <a:r>
              <a:rPr lang="en-US" sz="2400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mod P)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Hash based on attribute A  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Tuple t to chunk h(</a:t>
            </a:r>
            <a:r>
              <a:rPr lang="en-US" sz="2400" dirty="0" err="1" smtClean="0">
                <a:latin typeface="Times New Roman"/>
                <a:cs typeface="Times New Roman"/>
              </a:rPr>
              <a:t>t.A</a:t>
            </a:r>
            <a:r>
              <a:rPr lang="en-US" sz="2400" dirty="0" smtClean="0">
                <a:latin typeface="Times New Roman"/>
                <a:cs typeface="Times New Roman"/>
              </a:rPr>
              <a:t>) mod P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Range based </a:t>
            </a:r>
            <a:r>
              <a:rPr lang="en-US" sz="2400" dirty="0">
                <a:latin typeface="Times New Roman"/>
                <a:cs typeface="Times New Roman"/>
              </a:rPr>
              <a:t>on attribute A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Tuple t to chunk </a:t>
            </a:r>
            <a:r>
              <a:rPr lang="en-US" sz="2400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if vi-1 &lt; </a:t>
            </a:r>
            <a:r>
              <a:rPr lang="en-US" sz="2400" dirty="0" err="1" smtClean="0">
                <a:latin typeface="Times New Roman"/>
                <a:cs typeface="Times New Roman"/>
              </a:rPr>
              <a:t>t.A</a:t>
            </a:r>
            <a:r>
              <a:rPr lang="en-US" sz="2400" dirty="0" smtClean="0">
                <a:latin typeface="Times New Roman"/>
                <a:cs typeface="Times New Roman"/>
              </a:rPr>
              <a:t> &lt; </a:t>
            </a:r>
            <a:r>
              <a:rPr lang="en-US" sz="2400" dirty="0" smtClean="0">
                <a:latin typeface="Times New Roman"/>
                <a:cs typeface="Times New Roman"/>
              </a:rPr>
              <a:t>vi</a:t>
            </a:r>
          </a:p>
          <a:p>
            <a:pPr lvl="1"/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Over different architectures?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Why not vertical?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Load balancing? directed query?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76" y="4183696"/>
            <a:ext cx="170850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57" y="2764050"/>
            <a:ext cx="1614507" cy="120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27" y="1461740"/>
            <a:ext cx="1831406" cy="118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5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7103</TotalTime>
  <Words>1915</Words>
  <Application>Microsoft Macintosh PowerPoint</Application>
  <PresentationFormat>On-screen Show (4:3)</PresentationFormat>
  <Paragraphs>420</Paragraphs>
  <Slides>31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CS 540  Database Management Systems</vt:lpstr>
      <vt:lpstr>Parallel vs. Distributed DB</vt:lpstr>
      <vt:lpstr>Parallel data processing: performance metrics</vt:lpstr>
      <vt:lpstr>Natural parallelism: relations in and out</vt:lpstr>
      <vt:lpstr>Speedup &amp; Scaleup barriers</vt:lpstr>
      <vt:lpstr>Speedup</vt:lpstr>
      <vt:lpstr>Parallel Architectures</vt:lpstr>
      <vt:lpstr>Architecture: comparison</vt:lpstr>
      <vt:lpstr>(Horizontal) data partitioning </vt:lpstr>
      <vt:lpstr>Horizontal Data Partitioning </vt:lpstr>
      <vt:lpstr>Query execution</vt:lpstr>
      <vt:lpstr>Control Messages</vt:lpstr>
      <vt:lpstr>Selection</vt:lpstr>
      <vt:lpstr>Hash-join: centralized</vt:lpstr>
      <vt:lpstr>Parallel Hybrid Hash-Join</vt:lpstr>
      <vt:lpstr>Aggregate operations</vt:lpstr>
      <vt:lpstr>Performance Results</vt:lpstr>
      <vt:lpstr>Other research issues Missing</vt:lpstr>
      <vt:lpstr>Cluster</vt:lpstr>
      <vt:lpstr>Distributed File System (DFS)</vt:lpstr>
      <vt:lpstr>Parallel data processing in cluster</vt:lpstr>
      <vt:lpstr>Map/reduce</vt:lpstr>
      <vt:lpstr>Example</vt:lpstr>
      <vt:lpstr>Example: word count</vt:lpstr>
      <vt:lpstr>Inside M/R framework</vt:lpstr>
      <vt:lpstr>Fault tolerance</vt:lpstr>
      <vt:lpstr>Optimizing M/R jobs is hard!</vt:lpstr>
      <vt:lpstr>Discussion</vt:lpstr>
      <vt:lpstr>Parallel RDBMS / declarative languages over M/R</vt:lpstr>
      <vt:lpstr>What you should know</vt:lpstr>
      <vt:lpstr>Carry away messages</vt:lpstr>
    </vt:vector>
  </TitlesOfParts>
  <Company>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Arash</cp:lastModifiedBy>
  <cp:revision>1108</cp:revision>
  <dcterms:created xsi:type="dcterms:W3CDTF">2013-01-08T05:44:03Z</dcterms:created>
  <dcterms:modified xsi:type="dcterms:W3CDTF">2015-02-12T23:18:49Z</dcterms:modified>
</cp:coreProperties>
</file>