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49" r:id="rId3"/>
    <p:sldId id="470" r:id="rId4"/>
    <p:sldId id="443" r:id="rId5"/>
    <p:sldId id="450" r:id="rId6"/>
    <p:sldId id="444" r:id="rId7"/>
    <p:sldId id="457" r:id="rId8"/>
    <p:sldId id="446" r:id="rId9"/>
    <p:sldId id="454" r:id="rId10"/>
    <p:sldId id="447" r:id="rId11"/>
    <p:sldId id="448" r:id="rId12"/>
    <p:sldId id="458" r:id="rId13"/>
    <p:sldId id="455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1" r:id="rId26"/>
    <p:sldId id="472" r:id="rId27"/>
    <p:sldId id="473" r:id="rId28"/>
    <p:sldId id="474" r:id="rId29"/>
    <p:sldId id="47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6" autoAdjust="0"/>
    <p:restoredTop sz="88983" autoAdjust="0"/>
  </p:normalViewPr>
  <p:slideViewPr>
    <p:cSldViewPr snapToGrid="0" snapToObjects="1">
      <p:cViewPr>
        <p:scale>
          <a:sx n="80" d="100"/>
          <a:sy n="8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24A9F-7E78-FF42-9B1D-21A93C59B034}" type="slidenum">
              <a:rPr lang="en-US"/>
              <a:pPr/>
              <a:t>11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24A9F-7E78-FF42-9B1D-21A93C59B034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13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30D25-ECB4-2C49-8A19-296EFDE6A276}" type="slidenum">
              <a:rPr lang="en-US"/>
              <a:pPr/>
              <a:t>14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16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18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637E0-D86A-CE48-BDFC-4D8763F94510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If A</a:t>
            </a:r>
            <a:r>
              <a:rPr lang="en-US" baseline="0" dirty="0" smtClean="0"/>
              <a:t> (B) shuts down; read/write r</a:t>
            </a:r>
            <a:r>
              <a:rPr lang="en-US" dirty="0" smtClean="0"/>
              <a:t>equest</a:t>
            </a:r>
            <a:r>
              <a:rPr lang="en-US" baseline="0" dirty="0" smtClean="0"/>
              <a:t> to R2 (R3) will not be successfully answered. 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EF35E-9BFB-BC49-8D58-54AA56EFEED7}" type="slidenum">
              <a:rPr lang="en-US"/>
              <a:pPr/>
              <a:t>29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DADA-BB2E-6E4A-AC66-C8B8602E5D1F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DADA-BB2E-6E4A-AC66-C8B8602E5D1F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80152-3A5A-C741-A8B7-3F4628DEBBB2}" type="slidenum">
              <a:rPr lang="en-US"/>
              <a:pPr/>
              <a:t>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80152-3A5A-C741-A8B7-3F4628DEBBB2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1A801-FC12-4C4E-A06E-2CABCDBE98FC}" type="slidenum">
              <a:rPr lang="en-US"/>
              <a:pPr/>
              <a:t>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1A801-FC12-4C4E-A06E-2CABCDBE98FC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30D25-ECB4-2C49-8A19-296EFDE6A276}" type="slidenum">
              <a:rPr lang="en-US"/>
              <a:pPr/>
              <a:t>10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</a:t>
            </a:r>
            <a:r>
              <a:rPr lang="en-US" dirty="0" smtClean="0">
                <a:latin typeface="Times New Roman"/>
                <a:cs typeface="Times New Roman"/>
              </a:rPr>
              <a:t>540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Lecture </a:t>
            </a:r>
            <a:r>
              <a:rPr lang="en-US" dirty="0" smtClean="0">
                <a:latin typeface="Times New Roman"/>
                <a:cs typeface="Times New Roman"/>
              </a:rPr>
              <a:t>12: </a:t>
            </a:r>
            <a:r>
              <a:rPr lang="en-US" dirty="0" err="1" smtClean="0">
                <a:latin typeface="Times New Roman"/>
                <a:cs typeface="Times New Roman"/>
              </a:rPr>
              <a:t>NoSQL</a:t>
            </a:r>
            <a:r>
              <a:rPr lang="en-US" dirty="0" smtClean="0">
                <a:latin typeface="Times New Roman"/>
                <a:cs typeface="Times New Roman"/>
              </a:rPr>
              <a:t> &amp; </a:t>
            </a:r>
            <a:r>
              <a:rPr lang="en-US" dirty="0" err="1" smtClean="0">
                <a:latin typeface="Times New Roman"/>
                <a:cs typeface="Times New Roman"/>
              </a:rPr>
              <a:t>NewSQL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Comments on 2PC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43024"/>
            <a:ext cx="8458200" cy="507047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Two rounds of communication:  first,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voting;</a:t>
            </a:r>
            <a:r>
              <a:rPr lang="en-US" dirty="0">
                <a:latin typeface="Times New Roman"/>
                <a:cs typeface="Times New Roman"/>
              </a:rPr>
              <a:t> then,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termination.</a:t>
            </a:r>
            <a:r>
              <a:rPr lang="en-US" dirty="0">
                <a:latin typeface="Times New Roman"/>
                <a:cs typeface="Times New Roman"/>
              </a:rPr>
              <a:t>  Both initiated by coordinator.</a:t>
            </a:r>
          </a:p>
          <a:p>
            <a:r>
              <a:rPr lang="en-US" dirty="0">
                <a:latin typeface="Times New Roman"/>
                <a:cs typeface="Times New Roman"/>
              </a:rPr>
              <a:t>Any </a:t>
            </a:r>
            <a:r>
              <a:rPr lang="en-US" dirty="0" smtClean="0">
                <a:latin typeface="Times New Roman"/>
                <a:cs typeface="Times New Roman"/>
              </a:rPr>
              <a:t>node can </a:t>
            </a:r>
            <a:r>
              <a:rPr lang="en-US" dirty="0">
                <a:latin typeface="Times New Roman"/>
                <a:cs typeface="Times New Roman"/>
              </a:rPr>
              <a:t>decide to abort an </a:t>
            </a:r>
            <a:r>
              <a:rPr lang="en-US" dirty="0" err="1">
                <a:latin typeface="Times New Roman"/>
                <a:cs typeface="Times New Roman"/>
              </a:rPr>
              <a:t>Xact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Every </a:t>
            </a:r>
            <a:r>
              <a:rPr lang="en-US" dirty="0" err="1">
                <a:latin typeface="Times New Roman"/>
                <a:cs typeface="Times New Roman"/>
              </a:rPr>
              <a:t>msg</a:t>
            </a:r>
            <a:r>
              <a:rPr lang="en-US" dirty="0">
                <a:latin typeface="Times New Roman"/>
                <a:cs typeface="Times New Roman"/>
              </a:rPr>
              <a:t> reflects a decision by the sender; to ensure that this decision survives failures, it is first recorded in the local log.</a:t>
            </a:r>
          </a:p>
          <a:p>
            <a:r>
              <a:rPr lang="en-US" dirty="0">
                <a:latin typeface="Times New Roman"/>
                <a:cs typeface="Times New Roman"/>
              </a:rPr>
              <a:t>All commit protocol log recs for an </a:t>
            </a:r>
            <a:r>
              <a:rPr lang="en-US" dirty="0" err="1">
                <a:latin typeface="Times New Roman"/>
                <a:cs typeface="Times New Roman"/>
              </a:rPr>
              <a:t>Xact</a:t>
            </a:r>
            <a:r>
              <a:rPr lang="en-US" dirty="0">
                <a:latin typeface="Times New Roman"/>
                <a:cs typeface="Times New Roman"/>
              </a:rPr>
              <a:t> contain </a:t>
            </a:r>
            <a:r>
              <a:rPr lang="en-US" dirty="0" err="1">
                <a:latin typeface="Times New Roman"/>
                <a:cs typeface="Times New Roman"/>
              </a:rPr>
              <a:t>Xactid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 err="1">
                <a:latin typeface="Times New Roman"/>
                <a:cs typeface="Times New Roman"/>
              </a:rPr>
              <a:t>Coordinatorid</a:t>
            </a:r>
            <a:r>
              <a:rPr lang="en-US" dirty="0">
                <a:latin typeface="Times New Roman"/>
                <a:cs typeface="Times New Roman"/>
              </a:rPr>
              <a:t>.  The coordinator</a:t>
            </a:r>
            <a:r>
              <a:rPr lang="ja-JP" altLang="en-US" dirty="0">
                <a:latin typeface="Times New Roman"/>
                <a:cs typeface="Times New Roman"/>
              </a:rPr>
              <a:t>’</a:t>
            </a:r>
            <a:r>
              <a:rPr lang="en-US" dirty="0">
                <a:latin typeface="Times New Roman"/>
                <a:cs typeface="Times New Roman"/>
              </a:rPr>
              <a:t>s abort/commit record also includes ids of all subordinates.</a:t>
            </a:r>
          </a:p>
        </p:txBody>
      </p:sp>
    </p:spTree>
    <p:extLst>
      <p:ext uri="{BB962C8B-B14F-4D97-AF65-F5344CB8AC3E}">
        <p14:creationId xmlns:p14="http://schemas.microsoft.com/office/powerpoint/2010/main" val="81385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Restart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after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failure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at a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node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399"/>
            <a:ext cx="8839200" cy="4911725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If we have a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commit </a:t>
            </a:r>
            <a:r>
              <a:rPr lang="en-US" dirty="0">
                <a:latin typeface="Times New Roman"/>
                <a:cs typeface="Times New Roman"/>
              </a:rPr>
              <a:t>or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abort</a:t>
            </a:r>
            <a:r>
              <a:rPr lang="en-US" dirty="0">
                <a:latin typeface="Times New Roman"/>
                <a:cs typeface="Times New Roman"/>
              </a:rPr>
              <a:t> log rec for </a:t>
            </a:r>
            <a:r>
              <a:rPr lang="en-US" dirty="0" err="1">
                <a:latin typeface="Times New Roman"/>
                <a:cs typeface="Times New Roman"/>
              </a:rPr>
              <a:t>Xact</a:t>
            </a:r>
            <a:r>
              <a:rPr lang="en-US" dirty="0">
                <a:latin typeface="Times New Roman"/>
                <a:cs typeface="Times New Roman"/>
              </a:rPr>
              <a:t> T, but not an end rec, must redo/undo T.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If this </a:t>
            </a:r>
            <a:r>
              <a:rPr lang="en-US" dirty="0" smtClean="0">
                <a:latin typeface="Times New Roman"/>
                <a:cs typeface="Times New Roman"/>
              </a:rPr>
              <a:t>node is </a:t>
            </a:r>
            <a:r>
              <a:rPr lang="en-US" dirty="0">
                <a:latin typeface="Times New Roman"/>
                <a:cs typeface="Times New Roman"/>
              </a:rPr>
              <a:t>the coordinator for T, keep sending </a:t>
            </a:r>
            <a:r>
              <a:rPr lang="en-US" b="1" dirty="0">
                <a:solidFill>
                  <a:srgbClr val="4F36D0"/>
                </a:solidFill>
                <a:latin typeface="Times New Roman"/>
                <a:cs typeface="Times New Roman"/>
              </a:rPr>
              <a:t>commit/abort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msgs</a:t>
            </a:r>
            <a:r>
              <a:rPr lang="en-US" dirty="0">
                <a:latin typeface="Times New Roman"/>
                <a:cs typeface="Times New Roman"/>
              </a:rPr>
              <a:t> to subs until </a:t>
            </a:r>
            <a:r>
              <a:rPr lang="en-US" b="1" dirty="0" err="1">
                <a:solidFill>
                  <a:srgbClr val="4F36D0"/>
                </a:solidFill>
                <a:latin typeface="Times New Roman"/>
                <a:cs typeface="Times New Roman"/>
              </a:rPr>
              <a:t>acks</a:t>
            </a:r>
            <a:r>
              <a:rPr lang="en-US" dirty="0">
                <a:latin typeface="Times New Roman"/>
                <a:cs typeface="Times New Roman"/>
              </a:rPr>
              <a:t> received.</a:t>
            </a:r>
          </a:p>
          <a:p>
            <a:r>
              <a:rPr lang="en-US" dirty="0">
                <a:latin typeface="Times New Roman"/>
                <a:cs typeface="Times New Roman"/>
              </a:rPr>
              <a:t>If we have a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prepare</a:t>
            </a:r>
            <a:r>
              <a:rPr lang="en-US" dirty="0">
                <a:latin typeface="Times New Roman"/>
                <a:cs typeface="Times New Roman"/>
              </a:rPr>
              <a:t> log rec for </a:t>
            </a:r>
            <a:r>
              <a:rPr lang="en-US" dirty="0" err="1">
                <a:latin typeface="Times New Roman"/>
                <a:cs typeface="Times New Roman"/>
              </a:rPr>
              <a:t>Xact</a:t>
            </a:r>
            <a:r>
              <a:rPr lang="en-US" dirty="0">
                <a:latin typeface="Times New Roman"/>
                <a:cs typeface="Times New Roman"/>
              </a:rPr>
              <a:t> T, but not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commit/abort,</a:t>
            </a:r>
            <a:r>
              <a:rPr lang="en-US" dirty="0">
                <a:latin typeface="Times New Roman"/>
                <a:cs typeface="Times New Roman"/>
              </a:rPr>
              <a:t> this </a:t>
            </a:r>
            <a:r>
              <a:rPr lang="en-US" dirty="0" smtClean="0">
                <a:latin typeface="Times New Roman"/>
                <a:cs typeface="Times New Roman"/>
              </a:rPr>
              <a:t>node is </a:t>
            </a:r>
            <a:r>
              <a:rPr lang="en-US" dirty="0">
                <a:latin typeface="Times New Roman"/>
                <a:cs typeface="Times New Roman"/>
              </a:rPr>
              <a:t>a subordinate for T.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Repeatedly contact the coordinator to find status of T, then write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commit/abort</a:t>
            </a:r>
            <a:r>
              <a:rPr lang="en-US" dirty="0">
                <a:latin typeface="Times New Roman"/>
                <a:cs typeface="Times New Roman"/>
              </a:rPr>
              <a:t> log rec; redo/undo T; and write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end</a:t>
            </a:r>
            <a:r>
              <a:rPr lang="en-US" dirty="0">
                <a:latin typeface="Times New Roman"/>
                <a:cs typeface="Times New Roman"/>
              </a:rPr>
              <a:t> log rec.</a:t>
            </a:r>
          </a:p>
          <a:p>
            <a:r>
              <a:rPr lang="en-US" dirty="0">
                <a:latin typeface="Times New Roman"/>
                <a:cs typeface="Times New Roman"/>
              </a:rPr>
              <a:t>If we don</a:t>
            </a:r>
            <a:r>
              <a:rPr lang="ja-JP" altLang="en-US" dirty="0">
                <a:latin typeface="Times New Roman"/>
                <a:cs typeface="Times New Roman"/>
              </a:rPr>
              <a:t>’</a:t>
            </a:r>
            <a:r>
              <a:rPr lang="en-US" dirty="0">
                <a:latin typeface="Times New Roman"/>
                <a:cs typeface="Times New Roman"/>
              </a:rPr>
              <a:t>t have even a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prepare </a:t>
            </a:r>
            <a:r>
              <a:rPr lang="en-US" dirty="0">
                <a:latin typeface="Times New Roman"/>
                <a:cs typeface="Times New Roman"/>
              </a:rPr>
              <a:t>log rec for T, unilaterally abort and undo T.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This site may be coordinator!  If so, subs may send </a:t>
            </a:r>
            <a:r>
              <a:rPr lang="en-US" dirty="0" err="1">
                <a:latin typeface="Times New Roman"/>
                <a:cs typeface="Times New Roman"/>
              </a:rPr>
              <a:t>msgs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2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2PC: discussion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399"/>
            <a:ext cx="8839200" cy="4911725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Guarantees </a:t>
            </a:r>
            <a:r>
              <a:rPr lang="en-US" dirty="0">
                <a:latin typeface="Times New Roman"/>
                <a:cs typeface="Times New Roman"/>
              </a:rPr>
              <a:t>ACID properties, but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expensive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Communication overhead =&gt; I/O access.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Relies on central coordinator: both performance bottleneck, and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single-point-of-failure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Other nodes depend on the coordinator, so if it slows down, 2PC will be slow.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Solution: </a:t>
            </a:r>
            <a:r>
              <a:rPr lang="en-US" dirty="0" err="1" smtClean="0">
                <a:latin typeface="Times New Roman"/>
                <a:cs typeface="Times New Roman"/>
              </a:rPr>
              <a:t>Paxos</a:t>
            </a:r>
            <a:r>
              <a:rPr lang="en-US" dirty="0" smtClean="0">
                <a:latin typeface="Times New Roman"/>
                <a:cs typeface="Times New Roman"/>
              </a:rPr>
              <a:t> a distributed protocol.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complex, not discussed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278192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Eventual consistency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“It </a:t>
            </a:r>
            <a:r>
              <a:rPr lang="en-US" dirty="0">
                <a:latin typeface="Times New Roman"/>
                <a:cs typeface="Times New Roman"/>
              </a:rPr>
              <a:t>guarantees that, if no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additional updates</a:t>
            </a:r>
            <a:r>
              <a:rPr lang="en-US" dirty="0" smtClean="0">
                <a:latin typeface="Times New Roman"/>
                <a:cs typeface="Times New Roman"/>
              </a:rPr>
              <a:t> are </a:t>
            </a:r>
            <a:r>
              <a:rPr lang="en-US" dirty="0">
                <a:latin typeface="Times New Roman"/>
                <a:cs typeface="Times New Roman"/>
              </a:rPr>
              <a:t>made to a given data item, all reads to that item will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eventually return the same value.</a:t>
            </a:r>
            <a:r>
              <a:rPr lang="en-US" dirty="0" smtClean="0">
                <a:latin typeface="Times New Roman"/>
                <a:cs typeface="Times New Roman"/>
              </a:rPr>
              <a:t>” </a:t>
            </a:r>
          </a:p>
          <a:p>
            <a:pPr marL="0" lvl="1" indent="0">
              <a:buNone/>
            </a:pPr>
            <a:endParaRPr lang="en-US" sz="1100" dirty="0" smtClean="0"/>
          </a:p>
          <a:p>
            <a:pPr marL="0" lvl="1" indent="0">
              <a:buNone/>
            </a:pPr>
            <a:r>
              <a:rPr lang="en-US" sz="1600" dirty="0" smtClean="0"/>
              <a:t>Peter </a:t>
            </a:r>
            <a:r>
              <a:rPr lang="en-US" sz="1600" dirty="0" err="1"/>
              <a:t>Bailis</a:t>
            </a:r>
            <a:r>
              <a:rPr lang="en-US" sz="1600" dirty="0"/>
              <a:t> et. al., Eventual Consistency Today: Limitations, Extensions, and Beyond, ACM Queue 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The copies are not synch over periods of times, but they will eventually have the same value:  they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will converge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There are several methods to implement eventual consistency; we discuss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vector clocks in Amazon Dynamo: </a:t>
            </a:r>
            <a:r>
              <a:rPr lang="en-US" sz="2600" dirty="0" smtClean="0"/>
              <a:t>http</a:t>
            </a:r>
            <a:r>
              <a:rPr lang="en-US" sz="2600" dirty="0"/>
              <a:t>://</a:t>
            </a:r>
            <a:r>
              <a:rPr lang="en-US" sz="2600" dirty="0" err="1"/>
              <a:t>aws.amazon.com</a:t>
            </a:r>
            <a:r>
              <a:rPr lang="en-US" sz="2600" dirty="0"/>
              <a:t>/</a:t>
            </a:r>
            <a:r>
              <a:rPr lang="en-US" sz="2600" dirty="0" err="1"/>
              <a:t>dynamodb</a:t>
            </a:r>
            <a:r>
              <a:rPr lang="en-US" sz="2600" dirty="0"/>
              <a:t>/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13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979488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4" y="1063626"/>
            <a:ext cx="4840286" cy="5635624"/>
          </a:xfrm>
          <a:noFill/>
          <a:ln/>
        </p:spPr>
        <p:txBody>
          <a:bodyPr>
            <a:normAutofit fontScale="47500" lnSpcReduction="20000"/>
          </a:bodyPr>
          <a:lstStyle/>
          <a:p>
            <a:r>
              <a:rPr lang="en-US" sz="4400" dirty="0" smtClean="0">
                <a:latin typeface="Times New Roman"/>
                <a:cs typeface="Times New Roman"/>
              </a:rPr>
              <a:t>Each data item X </a:t>
            </a:r>
            <a:r>
              <a:rPr lang="en-US" sz="4400" dirty="0">
                <a:latin typeface="Times New Roman"/>
                <a:cs typeface="Times New Roman"/>
              </a:rPr>
              <a:t>has </a:t>
            </a:r>
            <a:r>
              <a:rPr lang="en-US" sz="4400" dirty="0" smtClean="0">
                <a:latin typeface="Times New Roman"/>
                <a:cs typeface="Times New Roman"/>
              </a:rPr>
              <a:t>a set of        </a:t>
            </a:r>
            <a:r>
              <a:rPr lang="en-US" sz="44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[server, timestamp]</a:t>
            </a:r>
            <a:r>
              <a:rPr lang="en-US" sz="4400" dirty="0" smtClean="0">
                <a:latin typeface="Times New Roman"/>
                <a:cs typeface="Times New Roman"/>
              </a:rPr>
              <a:t> </a:t>
            </a:r>
            <a:r>
              <a:rPr lang="en-US" sz="4400" dirty="0">
                <a:latin typeface="Times New Roman"/>
                <a:cs typeface="Times New Roman"/>
              </a:rPr>
              <a:t>pairs </a:t>
            </a:r>
            <a:endParaRPr lang="en-US" sz="4400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X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([s1,t1], [s2,t2],...</a:t>
            </a:r>
            <a:r>
              <a:rPr lang="en-US" sz="4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57150" indent="0">
              <a:buNone/>
            </a:pPr>
            <a:endParaRPr lang="en-US" sz="3500" b="1" dirty="0" smtClean="0">
              <a:latin typeface="Times New Roman"/>
              <a:cs typeface="Times New Roman"/>
            </a:endParaRPr>
          </a:p>
          <a:p>
            <a:pPr marL="57150" indent="0">
              <a:buNone/>
            </a:pPr>
            <a:r>
              <a:rPr lang="en-US" sz="3500" b="1" dirty="0" smtClean="0">
                <a:latin typeface="Times New Roman"/>
                <a:cs typeface="Times New Roman"/>
              </a:rPr>
              <a:t>Example: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A </a:t>
            </a:r>
            <a:r>
              <a:rPr lang="en-US" sz="4400" dirty="0">
                <a:latin typeface="Times New Roman"/>
                <a:cs typeface="Times New Roman"/>
              </a:rPr>
              <a:t>client writes D1 at server SX: </a:t>
            </a:r>
            <a:endParaRPr lang="en-US" sz="4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latin typeface="Times New Roman"/>
                <a:cs typeface="Times New Roman"/>
              </a:rPr>
              <a:t>     </a:t>
            </a:r>
            <a:r>
              <a:rPr lang="en-US" sz="4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D1 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([SX,1]) 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Another </a:t>
            </a:r>
            <a:r>
              <a:rPr lang="en-US" sz="4400" dirty="0">
                <a:latin typeface="Times New Roman"/>
                <a:cs typeface="Times New Roman"/>
              </a:rPr>
              <a:t>client reads D1, writes back D2; also handled by server SX: </a:t>
            </a:r>
            <a:endParaRPr lang="en-US" sz="4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latin typeface="Times New Roman"/>
                <a:cs typeface="Times New Roman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D2 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([SX,2]) (D1 garbage collected)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Another </a:t>
            </a:r>
            <a:r>
              <a:rPr lang="en-US" sz="4400" dirty="0">
                <a:latin typeface="Times New Roman"/>
                <a:cs typeface="Times New Roman"/>
              </a:rPr>
              <a:t>client reads D2, writes back D3; handled by server SY: 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/>
                <a:cs typeface="Times New Roman"/>
              </a:rPr>
              <a:t>      </a:t>
            </a:r>
            <a:r>
              <a:rPr lang="en-US" sz="4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D3 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([SX,2], [SY,1]) 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Another </a:t>
            </a:r>
            <a:r>
              <a:rPr lang="en-US" sz="4400" dirty="0">
                <a:latin typeface="Times New Roman"/>
                <a:cs typeface="Times New Roman"/>
              </a:rPr>
              <a:t>client reads D2, writes back D4; handled by server SZ: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D4 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([SX,2], [SZ,1]) 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Another </a:t>
            </a:r>
            <a:r>
              <a:rPr lang="en-US" sz="4400" dirty="0">
                <a:latin typeface="Times New Roman"/>
                <a:cs typeface="Times New Roman"/>
              </a:rPr>
              <a:t>client reads D3, D4</a:t>
            </a:r>
            <a:r>
              <a:rPr lang="en-US" sz="4400" dirty="0" smtClean="0">
                <a:latin typeface="Times New Roman"/>
                <a:cs typeface="Times New Roman"/>
              </a:rPr>
              <a:t>: 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 CONFLICT </a:t>
            </a:r>
            <a:r>
              <a:rPr lang="en-US" sz="4400" dirty="0">
                <a:solidFill>
                  <a:srgbClr val="FF0000"/>
                </a:solidFill>
                <a:latin typeface="Times New Roman"/>
                <a:cs typeface="Times New Roman"/>
              </a:rPr>
              <a:t>! 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 </a:t>
            </a: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73" y="1174750"/>
            <a:ext cx="4174978" cy="4921250"/>
          </a:xfrm>
          <a:prstGeom prst="rect">
            <a:avLst/>
          </a:prstGeom>
        </p:spPr>
      </p:pic>
      <p:sp>
        <p:nvSpPr>
          <p:cNvPr id="6" name="Arc 28"/>
          <p:cNvSpPr>
            <a:spLocks/>
          </p:cNvSpPr>
          <p:nvPr/>
        </p:nvSpPr>
        <p:spPr bwMode="auto">
          <a:xfrm>
            <a:off x="3270250" y="4746625"/>
            <a:ext cx="2301875" cy="1111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FF00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rc 28"/>
          <p:cNvSpPr>
            <a:spLocks/>
          </p:cNvSpPr>
          <p:nvPr/>
        </p:nvSpPr>
        <p:spPr bwMode="auto">
          <a:xfrm>
            <a:off x="3952876" y="4571999"/>
            <a:ext cx="3333750" cy="12858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80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interpretation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dirty="0" smtClean="0">
                <a:latin typeface="Times New Roman"/>
                <a:cs typeface="Times New Roman"/>
              </a:rPr>
              <a:t>vector clock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D[(S1,v1),(S2,v2),...]</a:t>
            </a:r>
            <a:r>
              <a:rPr lang="en-US" dirty="0">
                <a:latin typeface="Times New Roman"/>
                <a:cs typeface="Times New Roman"/>
              </a:rPr>
              <a:t> means a value that represents version v1 for S1, version v2 for S2, etc.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If </a:t>
            </a:r>
            <a:r>
              <a:rPr lang="en-US" dirty="0">
                <a:latin typeface="Times New Roman"/>
                <a:cs typeface="Times New Roman"/>
              </a:rPr>
              <a:t>server Si updates D, </a:t>
            </a:r>
            <a:r>
              <a:rPr lang="en-US" dirty="0" smtClean="0">
                <a:latin typeface="Times New Roman"/>
                <a:cs typeface="Times New Roman"/>
              </a:rPr>
              <a:t>then: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dirty="0">
                <a:latin typeface="Times New Roman"/>
                <a:cs typeface="Times New Roman"/>
              </a:rPr>
              <a:t>must increment vi, if (Si, vi) exists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Otherwise</a:t>
            </a:r>
            <a:r>
              <a:rPr lang="en-US" dirty="0">
                <a:latin typeface="Times New Roman"/>
                <a:cs typeface="Times New Roman"/>
              </a:rPr>
              <a:t>, it must create a new entry (Si,1)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22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conflicts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data item D </a:t>
            </a:r>
            <a:r>
              <a:rPr lang="en-US" i="1" dirty="0">
                <a:latin typeface="Times New Roman"/>
                <a:cs typeface="Times New Roman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an ancestor </a:t>
            </a:r>
            <a:r>
              <a:rPr lang="en-US" dirty="0">
                <a:latin typeface="Times New Roman"/>
                <a:cs typeface="Times New Roman"/>
              </a:rPr>
              <a:t>of D’ if for all (</a:t>
            </a:r>
            <a:r>
              <a:rPr lang="en-US" dirty="0" err="1">
                <a:latin typeface="Times New Roman"/>
                <a:cs typeface="Times New Roman"/>
              </a:rPr>
              <a:t>S,v</a:t>
            </a:r>
            <a:r>
              <a:rPr lang="en-US" dirty="0">
                <a:latin typeface="Times New Roman"/>
                <a:cs typeface="Times New Roman"/>
              </a:rPr>
              <a:t>)∈D there exists (</a:t>
            </a:r>
            <a:r>
              <a:rPr lang="en-US" dirty="0" err="1">
                <a:latin typeface="Times New Roman"/>
                <a:cs typeface="Times New Roman"/>
              </a:rPr>
              <a:t>S,v</a:t>
            </a:r>
            <a:r>
              <a:rPr lang="en-US" dirty="0">
                <a:latin typeface="Times New Roman"/>
                <a:cs typeface="Times New Roman"/>
              </a:rPr>
              <a:t>’)∈D’ </a:t>
            </a:r>
            <a:r>
              <a:rPr lang="en-US" dirty="0" err="1">
                <a:latin typeface="Times New Roman"/>
                <a:cs typeface="Times New Roman"/>
              </a:rPr>
              <a:t>s.t.</a:t>
            </a:r>
            <a:r>
              <a:rPr lang="en-US" dirty="0">
                <a:latin typeface="Times New Roman"/>
                <a:cs typeface="Times New Roman"/>
              </a:rPr>
              <a:t> v ≤ v’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they are on the same branch; there is not conflict.</a:t>
            </a: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Otherwise</a:t>
            </a:r>
            <a:r>
              <a:rPr lang="en-US" dirty="0">
                <a:latin typeface="Times New Roman"/>
                <a:cs typeface="Times New Roman"/>
              </a:rPr>
              <a:t>, D and D’ are on parallel branches, and it means that they have a conflict that needs to be </a:t>
            </a:r>
            <a:r>
              <a:rPr lang="en-US" b="1" dirty="0">
                <a:latin typeface="Times New Roman"/>
                <a:cs typeface="Times New Roman"/>
              </a:rPr>
              <a:t>reconciled </a:t>
            </a:r>
            <a:r>
              <a:rPr lang="en-US" b="1" dirty="0" smtClean="0">
                <a:latin typeface="Times New Roman"/>
                <a:cs typeface="Times New Roman"/>
              </a:rPr>
              <a:t>semantically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79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conflict 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49937"/>
              </p:ext>
            </p:extLst>
          </p:nvPr>
        </p:nvGraphicFramePr>
        <p:xfrm>
          <a:off x="1079499" y="1397000"/>
          <a:ext cx="6905625" cy="128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75"/>
                <a:gridCol w="2301875"/>
                <a:gridCol w="2301875"/>
              </a:tblGrid>
              <a:tr h="47170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Conflict?</a:t>
                      </a:r>
                      <a:endParaRPr lang="en-US" sz="2200" dirty="0"/>
                    </a:p>
                  </a:txBody>
                  <a:tcPr/>
                </a:tc>
              </a:tr>
              <a:tr h="81417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([SX,3],[SY,6])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2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conflict 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13723"/>
              </p:ext>
            </p:extLst>
          </p:nvPr>
        </p:nvGraphicFramePr>
        <p:xfrm>
          <a:off x="1158876" y="1396997"/>
          <a:ext cx="7016748" cy="215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16"/>
                <a:gridCol w="2338916"/>
                <a:gridCol w="2338916"/>
              </a:tblGrid>
              <a:tr h="79242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Conflict?</a:t>
                      </a:r>
                      <a:endParaRPr lang="en-US" sz="2200" dirty="0"/>
                    </a:p>
                  </a:txBody>
                  <a:tcPr/>
                </a:tc>
              </a:tr>
              <a:tr h="574154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([SX,3],[SY,6])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([SX,3],[SZ,2])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/>
                </a:tc>
              </a:tr>
              <a:tr h="7924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([SX,5])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2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conflict 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63017"/>
              </p:ext>
            </p:extLst>
          </p:nvPr>
        </p:nvGraphicFramePr>
        <p:xfrm>
          <a:off x="1158876" y="1396997"/>
          <a:ext cx="7016748" cy="289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16"/>
                <a:gridCol w="2820458"/>
                <a:gridCol w="1857374"/>
              </a:tblGrid>
              <a:tr h="7399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Conflict?</a:t>
                      </a:r>
                      <a:endParaRPr lang="en-US" sz="2200" dirty="0"/>
                    </a:p>
                  </a:txBody>
                  <a:tcPr/>
                </a:tc>
              </a:tr>
              <a:tr h="65701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([SX,3],[SY,6])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([SX,3],[SZ,2])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([SX,5])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4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Motivation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Web 2.0 applications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thousands or millions of users.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users perform both reads and updates.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How to scale DBMS?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Vertical scaling: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moving the application to larger </a:t>
            </a:r>
            <a:r>
              <a:rPr lang="en-US" dirty="0" smtClean="0">
                <a:latin typeface="Times New Roman"/>
                <a:cs typeface="Times New Roman"/>
              </a:rPr>
              <a:t>computers: multiple cores and/or CPUs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limited and expensive!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Horizontal scaling: </a:t>
            </a:r>
            <a:r>
              <a:rPr lang="en-US" dirty="0" smtClean="0">
                <a:latin typeface="Times New Roman"/>
                <a:cs typeface="Times New Roman"/>
              </a:rPr>
              <a:t>distribute the data and workload over many servers (nodes)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conflict 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02469"/>
              </p:ext>
            </p:extLst>
          </p:nvPr>
        </p:nvGraphicFramePr>
        <p:xfrm>
          <a:off x="1158876" y="1396997"/>
          <a:ext cx="7016748" cy="366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16"/>
                <a:gridCol w="2709333"/>
                <a:gridCol w="1968499"/>
              </a:tblGrid>
              <a:tr h="7399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Conflict?</a:t>
                      </a:r>
                      <a:endParaRPr lang="en-US" sz="2200" dirty="0"/>
                    </a:p>
                  </a:txBody>
                  <a:tcPr/>
                </a:tc>
              </a:tr>
              <a:tr h="65701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([SX,3],[SY,6])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([SX,3],[SZ,2])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([SX,5])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([SX,3],[SY,10])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conflict 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3303"/>
              </p:ext>
            </p:extLst>
          </p:nvPr>
        </p:nvGraphicFramePr>
        <p:xfrm>
          <a:off x="1158876" y="1412872"/>
          <a:ext cx="7016748" cy="442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16"/>
                <a:gridCol w="3137958"/>
                <a:gridCol w="1539874"/>
              </a:tblGrid>
              <a:tr h="7399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Conflict?</a:t>
                      </a:r>
                      <a:endParaRPr lang="en-US" sz="2200" dirty="0"/>
                    </a:p>
                  </a:txBody>
                  <a:tcPr/>
                </a:tc>
              </a:tr>
              <a:tr h="65701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([SX,3],[SY,6])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([SX,3],[SZ,2])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([SX,5])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([SX,3],[SY,10])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([SX,3],[SY,10])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([SX,3],[SY,20],[SZ,2])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conflict 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054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81418"/>
              </p:ext>
            </p:extLst>
          </p:nvPr>
        </p:nvGraphicFramePr>
        <p:xfrm>
          <a:off x="1158876" y="1396997"/>
          <a:ext cx="7016748" cy="442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16"/>
                <a:gridCol w="3074458"/>
                <a:gridCol w="1603374"/>
              </a:tblGrid>
              <a:tr h="7399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item 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Conflict?</a:t>
                      </a:r>
                      <a:endParaRPr lang="en-US" sz="2200" dirty="0"/>
                    </a:p>
                  </a:txBody>
                  <a:tcPr/>
                </a:tc>
              </a:tr>
              <a:tr h="65701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([SX,3],[SY,6])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([SX,3],[SZ,2])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([SX,5])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([SX,3],[SY,6]) </a:t>
                      </a: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([SX,3],[SY,10])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([SX,3],[SY,6],[SZ,2])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/>
                </a:tc>
              </a:tr>
              <a:tr h="7399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([SX,3],[SY,10])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([SX,3],[SY,20],[SZ,2]) </a:t>
                      </a:r>
                      <a:endParaRPr lang="en-US" sz="22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clock: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reconciling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conflicts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27685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Client sends the read request to </a:t>
            </a:r>
            <a:r>
              <a:rPr lang="en-US" dirty="0" smtClean="0">
                <a:solidFill>
                  <a:srgbClr val="9D0000"/>
                </a:solidFill>
                <a:latin typeface="Times New Roman"/>
                <a:cs typeface="Times New Roman"/>
              </a:rPr>
              <a:t>coordinator</a:t>
            </a:r>
          </a:p>
          <a:p>
            <a:r>
              <a:rPr lang="en-US" dirty="0" smtClean="0">
                <a:solidFill>
                  <a:srgbClr val="9D0000"/>
                </a:solidFill>
                <a:latin typeface="Times New Roman"/>
                <a:cs typeface="Times New Roman"/>
              </a:rPr>
              <a:t>Coordinator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sends read request to all </a:t>
            </a:r>
            <a:r>
              <a:rPr lang="en-US" dirty="0" smtClean="0">
                <a:solidFill>
                  <a:srgbClr val="9D0000"/>
                </a:solidFill>
                <a:latin typeface="Times New Roman"/>
                <a:cs typeface="Times New Roman"/>
              </a:rPr>
              <a:t>N replicas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If it gets R &lt; N responses, returns the data item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This method is called </a:t>
            </a:r>
            <a:r>
              <a:rPr lang="en-US" dirty="0" smtClean="0">
                <a:solidFill>
                  <a:srgbClr val="9D0000"/>
                </a:solidFill>
                <a:latin typeface="Times New Roman"/>
                <a:cs typeface="Times New Roman"/>
              </a:rPr>
              <a:t>sloppy quorum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If there is a conflict, informs the developer and returns all vector clocks.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Developer has to take care of the conflict!!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Example: updating a shopping card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Mark deletion </a:t>
            </a:r>
            <a:r>
              <a:rPr lang="en-US" dirty="0">
                <a:latin typeface="Times New Roman"/>
                <a:cs typeface="Times New Roman"/>
              </a:rPr>
              <a:t>with a </a:t>
            </a:r>
            <a:r>
              <a:rPr lang="en-US" dirty="0" smtClean="0">
                <a:latin typeface="Times New Roman"/>
                <a:cs typeface="Times New Roman"/>
              </a:rPr>
              <a:t>flag; merge insertions and deletions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Deletion in one branch and addition in the other one?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Developer may not know what happens earlier.</a:t>
            </a:r>
          </a:p>
          <a:p>
            <a:pPr lvl="2"/>
            <a:r>
              <a:rPr lang="en-US" sz="2600" dirty="0" smtClean="0">
                <a:latin typeface="Times New Roman"/>
                <a:cs typeface="Times New Roman"/>
              </a:rPr>
              <a:t>Business logic decision =&gt; Amazon likes to keep the item in the shopping card!!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964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 clocks: discussion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27685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It does not have the communication overheads and waiting time of 2PC and ACID</a:t>
            </a:r>
          </a:p>
          <a:p>
            <a:pPr lvl="1"/>
            <a:r>
              <a:rPr lang="en-US" dirty="0" smtClean="0">
                <a:solidFill>
                  <a:srgbClr val="9D0000"/>
                </a:solidFill>
                <a:latin typeface="Times New Roman"/>
                <a:cs typeface="Times New Roman"/>
              </a:rPr>
              <a:t>Better running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Developers have to resolve the conflicts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It may be hard for complex applications</a:t>
            </a:r>
          </a:p>
          <a:p>
            <a:pPr lvl="1"/>
            <a:r>
              <a:rPr lang="en-US" dirty="0" smtClean="0">
                <a:solidFill>
                  <a:srgbClr val="9D0000"/>
                </a:solidFill>
                <a:latin typeface="Times New Roman"/>
                <a:cs typeface="Times New Roman"/>
              </a:rPr>
              <a:t>Dynamo argument: </a:t>
            </a:r>
            <a:r>
              <a:rPr lang="en-US" dirty="0" smtClean="0">
                <a:latin typeface="Times New Roman"/>
                <a:cs typeface="Times New Roman"/>
              </a:rPr>
              <a:t>conflicts rarely happened in our applications of interest;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Their experiments is not exhaustive;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There is not (yet) a final answer on choosing between ACID and eventual consistency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Know what you gain and what you sacrifice; make the decision based on your application(s).  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10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CAP Theorem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27685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About the </a:t>
            </a:r>
            <a:r>
              <a:rPr lang="en-US" dirty="0" smtClean="0">
                <a:latin typeface="Times New Roman"/>
                <a:cs typeface="Times New Roman"/>
              </a:rPr>
              <a:t>properties of data distributed systems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Published by Eric Brewer in 1999 - 2000</a:t>
            </a:r>
          </a:p>
          <a:p>
            <a:r>
              <a:rPr lang="en-US" b="1" dirty="0" smtClean="0">
                <a:solidFill>
                  <a:srgbClr val="A40000"/>
                </a:solidFill>
                <a:latin typeface="Times New Roman"/>
                <a:cs typeface="Times New Roman"/>
              </a:rPr>
              <a:t>C</a:t>
            </a:r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onsistency:</a:t>
            </a:r>
            <a:r>
              <a:rPr lang="en-US" dirty="0" smtClean="0">
                <a:latin typeface="Times New Roman"/>
                <a:cs typeface="Times New Roman"/>
              </a:rPr>
              <a:t> all replicas should have the same value.</a:t>
            </a:r>
          </a:p>
          <a:p>
            <a:r>
              <a:rPr lang="en-US" b="1" dirty="0" smtClean="0">
                <a:solidFill>
                  <a:srgbClr val="A40000"/>
                </a:solidFill>
                <a:latin typeface="Times New Roman"/>
                <a:cs typeface="Times New Roman"/>
              </a:rPr>
              <a:t>A</a:t>
            </a:r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vailability:</a:t>
            </a:r>
            <a:r>
              <a:rPr lang="en-US" dirty="0" smtClean="0">
                <a:latin typeface="Times New Roman"/>
                <a:cs typeface="Times New Roman"/>
              </a:rPr>
              <a:t> all read/write operations should return successfully</a:t>
            </a:r>
          </a:p>
          <a:p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Tolerance to </a:t>
            </a:r>
            <a:r>
              <a:rPr lang="en-US" b="1" dirty="0" smtClean="0">
                <a:solidFill>
                  <a:srgbClr val="A40000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artitions: </a:t>
            </a:r>
            <a:r>
              <a:rPr lang="en-US" dirty="0" smtClean="0">
                <a:latin typeface="Times New Roman"/>
                <a:cs typeface="Times New Roman"/>
              </a:rPr>
              <a:t>system should tolerate network partitions.</a:t>
            </a:r>
          </a:p>
          <a:p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“CAP Theorem”: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distributed data system can have 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only two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of the aforementioned properties.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not really a theorem; the concepts are not formalized.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A40000"/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09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931862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CAP Theorem illustration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4" y="3413125"/>
            <a:ext cx="8432801" cy="307975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Both nodes available, no network partition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Update A.R1 =&gt; 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inconsistency; </a:t>
            </a:r>
            <a:r>
              <a:rPr lang="en-US" dirty="0" smtClean="0">
                <a:latin typeface="Times New Roman"/>
                <a:cs typeface="Times New Roman"/>
              </a:rPr>
              <a:t>sacrificing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 consistency: C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</a:p>
          <a:p>
            <a:r>
              <a:rPr lang="en-US" sz="3000" dirty="0" smtClean="0">
                <a:latin typeface="Times New Roman"/>
                <a:cs typeface="Times New Roman"/>
              </a:rPr>
              <a:t>To make it consistent =&gt; one node shuts down</a:t>
            </a:r>
            <a:r>
              <a:rPr lang="en-US" sz="3000" dirty="0">
                <a:latin typeface="Times New Roman"/>
                <a:cs typeface="Times New Roman"/>
              </a:rPr>
              <a:t>; sacrificing</a:t>
            </a:r>
            <a:r>
              <a:rPr lang="en-US" sz="30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availability: A</a:t>
            </a:r>
            <a:endParaRPr lang="en-US" sz="3000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To make it </a:t>
            </a:r>
            <a:r>
              <a:rPr lang="en-US" dirty="0" smtClean="0">
                <a:latin typeface="Times New Roman"/>
                <a:cs typeface="Times New Roman"/>
              </a:rPr>
              <a:t>consistent =&gt; nodes communicate; sacrificing 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tolerance to partition:  P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A40000"/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Oval 29"/>
          <p:cNvSpPr>
            <a:spLocks noChangeArrowheads="1"/>
          </p:cNvSpPr>
          <p:nvPr/>
        </p:nvSpPr>
        <p:spPr bwMode="auto">
          <a:xfrm>
            <a:off x="5041900" y="1546225"/>
            <a:ext cx="2882900" cy="1587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41363" y="1587500"/>
            <a:ext cx="28829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5422900" y="2095500"/>
            <a:ext cx="749300" cy="520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5553075" y="21653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R1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1120775" y="2105025"/>
            <a:ext cx="749300" cy="520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250950" y="2159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R1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2263775" y="2105025"/>
            <a:ext cx="749300" cy="520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2393950" y="2159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6489700" y="2095500"/>
            <a:ext cx="749300" cy="520700"/>
          </a:xfrm>
          <a:prstGeom prst="rect">
            <a:avLst/>
          </a:prstGeom>
          <a:solidFill>
            <a:srgbClr val="EBF9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6619875" y="216535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R3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43334" y="1260477"/>
            <a:ext cx="9425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 smtClean="0"/>
              <a:t>node </a:t>
            </a:r>
            <a:r>
              <a:rPr lang="en-US" sz="2000" b="1" dirty="0"/>
              <a:t>A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734334" y="1260477"/>
            <a:ext cx="9425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 smtClean="0"/>
              <a:t>node </a:t>
            </a:r>
            <a:r>
              <a:rPr lang="en-US" sz="2000" b="1" dirty="0" smtClean="0"/>
              <a:t>B</a:t>
            </a:r>
            <a:endParaRPr lang="en-US" sz="2000" b="1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3624263" y="2359024"/>
            <a:ext cx="1417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CAP Theorem: examples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27685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Having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consistency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availability</a:t>
            </a:r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; no tolerance to partition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single machine DBMS</a:t>
            </a:r>
          </a:p>
          <a:p>
            <a:r>
              <a:rPr lang="en-US" dirty="0">
                <a:latin typeface="Times New Roman"/>
                <a:cs typeface="Times New Roman"/>
              </a:rPr>
              <a:t>Having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consistency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tolerance to partition</a:t>
            </a:r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; </a:t>
            </a:r>
            <a:r>
              <a:rPr lang="en-US" dirty="0">
                <a:solidFill>
                  <a:srgbClr val="A40000"/>
                </a:solidFill>
                <a:latin typeface="Times New Roman"/>
                <a:cs typeface="Times New Roman"/>
              </a:rPr>
              <a:t>no </a:t>
            </a:r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availability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majority protocol in distributed DBMS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makes minority partitions unavailable </a:t>
            </a:r>
          </a:p>
          <a:p>
            <a:r>
              <a:rPr lang="en-US" dirty="0">
                <a:latin typeface="Times New Roman"/>
                <a:cs typeface="Times New Roman"/>
              </a:rPr>
              <a:t>Having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availability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tolerance to partition</a:t>
            </a:r>
            <a:r>
              <a:rPr lang="en-US" dirty="0">
                <a:solidFill>
                  <a:srgbClr val="A40000"/>
                </a:solidFill>
                <a:latin typeface="Times New Roman"/>
                <a:cs typeface="Times New Roman"/>
              </a:rPr>
              <a:t>; no </a:t>
            </a:r>
            <a:r>
              <a:rPr lang="en-US" dirty="0" smtClean="0">
                <a:solidFill>
                  <a:srgbClr val="A40000"/>
                </a:solidFill>
                <a:latin typeface="Times New Roman"/>
                <a:cs typeface="Times New Roman"/>
              </a:rPr>
              <a:t>consistency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DNS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A40000"/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585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J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ustification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for </a:t>
            </a:r>
            <a:r>
              <a:rPr lang="en-US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NoSQL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 based on CAP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27685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Distributed data systems cannot forfeit 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tolerance to partition (P)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Must choose between 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consistency ( C)</a:t>
            </a:r>
            <a:r>
              <a:rPr lang="en-US" dirty="0" smtClean="0">
                <a:latin typeface="Times New Roman"/>
                <a:cs typeface="Times New Roman"/>
              </a:rPr>
              <a:t> and  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availability </a:t>
            </a:r>
            <a:r>
              <a:rPr lang="en-US" dirty="0">
                <a:solidFill>
                  <a:srgbClr val="800000"/>
                </a:solidFill>
                <a:latin typeface="Times New Roman"/>
                <a:cs typeface="Times New Roman"/>
              </a:rPr>
              <a:t>( </a:t>
            </a:r>
            <a:r>
              <a:rPr lang="en-US" dirty="0" smtClean="0">
                <a:solidFill>
                  <a:srgbClr val="800000"/>
                </a:solidFill>
                <a:latin typeface="Times New Roman"/>
                <a:cs typeface="Times New Roman"/>
              </a:rPr>
              <a:t>A)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Availability is more important for the business!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keeps customers buying stuff!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should sacrifice </a:t>
            </a:r>
            <a:r>
              <a:rPr lang="en-US" dirty="0">
                <a:solidFill>
                  <a:srgbClr val="800000"/>
                </a:solidFill>
                <a:latin typeface="Times New Roman"/>
                <a:cs typeface="Times New Roman"/>
              </a:rPr>
              <a:t>consistency 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A40000"/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24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Criticism to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CAP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16025"/>
            <a:ext cx="8432800" cy="527685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Many including Brewer himself  in a 2012 paper at </a:t>
            </a:r>
            <a:r>
              <a:rPr lang="en-US" i="1" dirty="0" smtClean="0">
                <a:latin typeface="Times New Roman"/>
                <a:cs typeface="Times New Roman"/>
              </a:rPr>
              <a:t>Computer magazine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It is not really a “Theorem” as the concepts are not well defined.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 version was formalized and proved later but under more limited conditions.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, A, and P are not binary </a:t>
            </a:r>
            <a:endParaRPr lang="en-US" dirty="0" smtClean="0">
              <a:latin typeface="Times New Roman"/>
              <a:cs typeface="Times New Roman"/>
            </a:endParaRP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Availability over a period of time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Subsystems may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make their own individual choices 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715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DBMS over a cluster of servers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895600" cy="5334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Client-Server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4800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Collaborating-Server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968750" y="19113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51325" y="2011363"/>
            <a:ext cx="1157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178550" y="1911350"/>
            <a:ext cx="1663700" cy="596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461125" y="2011363"/>
            <a:ext cx="1157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435350" y="3282950"/>
            <a:ext cx="1739900" cy="596900"/>
          </a:xfrm>
          <a:prstGeom prst="rect">
            <a:avLst/>
          </a:prstGeom>
          <a:solidFill>
            <a:srgbClr val="BB772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717925" y="33829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340350" y="3282950"/>
            <a:ext cx="1739900" cy="596900"/>
          </a:xfrm>
          <a:prstGeom prst="rect">
            <a:avLst/>
          </a:prstGeom>
          <a:solidFill>
            <a:srgbClr val="BB772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622925" y="33829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245350" y="3282950"/>
            <a:ext cx="1739900" cy="596900"/>
          </a:xfrm>
          <a:prstGeom prst="rect">
            <a:avLst/>
          </a:prstGeom>
          <a:solidFill>
            <a:srgbClr val="BB772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7527925" y="33829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46325" y="1325563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sz="2000" b="1">
                <a:solidFill>
                  <a:schemeClr val="accent2"/>
                </a:solidFill>
              </a:rPr>
              <a:t>QUERY</a:t>
            </a:r>
          </a:p>
        </p:txBody>
      </p:sp>
      <p:sp>
        <p:nvSpPr>
          <p:cNvPr id="12304" name="Arc 16"/>
          <p:cNvSpPr>
            <a:spLocks/>
          </p:cNvSpPr>
          <p:nvPr/>
        </p:nvSpPr>
        <p:spPr bwMode="auto">
          <a:xfrm>
            <a:off x="3733800" y="1530350"/>
            <a:ext cx="990600" cy="300038"/>
          </a:xfrm>
          <a:custGeom>
            <a:avLst/>
            <a:gdLst>
              <a:gd name="G0" fmla="+- 0 0 0"/>
              <a:gd name="G1" fmla="+- 21256 0 0"/>
              <a:gd name="G2" fmla="+- 21600 0 0"/>
              <a:gd name="T0" fmla="*/ 3841 w 21600"/>
              <a:gd name="T1" fmla="*/ 0 h 21256"/>
              <a:gd name="T2" fmla="*/ 21600 w 21600"/>
              <a:gd name="T3" fmla="*/ 21256 h 21256"/>
              <a:gd name="T4" fmla="*/ 0 w 21600"/>
              <a:gd name="T5" fmla="*/ 21256 h 2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256" fill="none" extrusionOk="0">
                <a:moveTo>
                  <a:pt x="3840" y="0"/>
                </a:moveTo>
                <a:cubicBezTo>
                  <a:pt x="14122" y="1858"/>
                  <a:pt x="21600" y="10808"/>
                  <a:pt x="21600" y="21256"/>
                </a:cubicBezTo>
              </a:path>
              <a:path w="21600" h="21256" stroke="0" extrusionOk="0">
                <a:moveTo>
                  <a:pt x="3840" y="0"/>
                </a:moveTo>
                <a:cubicBezTo>
                  <a:pt x="14122" y="1858"/>
                  <a:pt x="21600" y="10808"/>
                  <a:pt x="21600" y="21256"/>
                </a:cubicBezTo>
                <a:lnTo>
                  <a:pt x="0" y="21256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4114800" y="2514600"/>
            <a:ext cx="6858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5334000" y="2438400"/>
            <a:ext cx="2286000" cy="7620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197350" y="5035550"/>
            <a:ext cx="1739900" cy="596900"/>
          </a:xfrm>
          <a:prstGeom prst="rect">
            <a:avLst/>
          </a:prstGeom>
          <a:solidFill>
            <a:srgbClr val="BB772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479925" y="51355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7169150" y="4425950"/>
            <a:ext cx="1739900" cy="596900"/>
          </a:xfrm>
          <a:prstGeom prst="rect">
            <a:avLst/>
          </a:prstGeom>
          <a:solidFill>
            <a:srgbClr val="BB772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451725" y="45259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7169150" y="5797550"/>
            <a:ext cx="1739900" cy="596900"/>
          </a:xfrm>
          <a:prstGeom prst="rect">
            <a:avLst/>
          </a:prstGeom>
          <a:solidFill>
            <a:srgbClr val="BB772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7451725" y="58975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267200" y="6126163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/>
            <a:r>
              <a:rPr lang="en-US" sz="2000" b="1">
                <a:solidFill>
                  <a:schemeClr val="accent2"/>
                </a:solidFill>
              </a:rPr>
              <a:t>QUERY</a:t>
            </a: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6019800" y="4724400"/>
            <a:ext cx="11430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019800" y="5334000"/>
            <a:ext cx="10668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36525" y="2117725"/>
            <a:ext cx="2366032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Client ships query </a:t>
            </a:r>
          </a:p>
          <a:p>
            <a:r>
              <a:rPr lang="en-US" dirty="0">
                <a:solidFill>
                  <a:schemeClr val="accent2"/>
                </a:solidFill>
              </a:rPr>
              <a:t>to single site.  All query</a:t>
            </a:r>
          </a:p>
          <a:p>
            <a:r>
              <a:rPr lang="en-US" dirty="0">
                <a:solidFill>
                  <a:schemeClr val="accent2"/>
                </a:solidFill>
              </a:rPr>
              <a:t>processing at server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17" name="Arc 29"/>
          <p:cNvSpPr>
            <a:spLocks/>
          </p:cNvSpPr>
          <p:nvPr/>
        </p:nvSpPr>
        <p:spPr bwMode="auto">
          <a:xfrm>
            <a:off x="4422775" y="5791200"/>
            <a:ext cx="228600" cy="5334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136525" y="5318125"/>
            <a:ext cx="244873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Query can span multiple</a:t>
            </a:r>
          </a:p>
          <a:p>
            <a:r>
              <a:rPr lang="en-US" dirty="0">
                <a:latin typeface="Times New Roman"/>
                <a:cs typeface="Times New Roman"/>
              </a:rPr>
              <a:t>sites.  </a:t>
            </a: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429000" y="41910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27463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Data partitioning to </a:t>
            </a:r>
            <a:br>
              <a:rPr lang="en-US" sz="3000" dirty="0" smtClean="0">
                <a:solidFill>
                  <a:srgbClr val="000090"/>
                </a:solidFill>
                <a:latin typeface="Times New Roman"/>
                <a:cs typeface="Times New Roman"/>
              </a:rPr>
            </a:br>
            <a:r>
              <a:rPr lang="en-US" sz="3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improve performance</a:t>
            </a:r>
            <a:endParaRPr lang="en-US" sz="3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019800" cy="4724400"/>
          </a:xfrm>
          <a:noFill/>
          <a:ln/>
        </p:spPr>
        <p:txBody>
          <a:bodyPr>
            <a:normAutofit lnSpcReduction="10000"/>
          </a:bodyPr>
          <a:lstStyle/>
          <a:p>
            <a:endParaRPr lang="en-US" sz="3200" dirty="0" smtClean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r>
              <a:rPr lang="en-US" sz="32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Sharding:</a:t>
            </a:r>
            <a:r>
              <a:rPr lang="en-US" sz="3200" dirty="0" smtClean="0">
                <a:latin typeface="Times New Roman"/>
                <a:cs typeface="Times New Roman"/>
              </a:rPr>
              <a:t> horizontal partitioning by some key and store records on different nodes.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solidFill>
                  <a:srgbClr val="4F36D0"/>
                </a:solidFill>
                <a:latin typeface="Times New Roman"/>
                <a:cs typeface="Times New Roman"/>
              </a:rPr>
              <a:t>Vertical: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store sets of attributes (columns) on different nodes: Lossless</a:t>
            </a:r>
            <a:r>
              <a:rPr lang="en-US" sz="3200" dirty="0">
                <a:latin typeface="Times New Roman"/>
                <a:cs typeface="Times New Roman"/>
              </a:rPr>
              <a:t>-join; </a:t>
            </a:r>
            <a:r>
              <a:rPr lang="en-US" sz="3200" dirty="0" err="1">
                <a:latin typeface="Times New Roman"/>
                <a:cs typeface="Times New Roman"/>
              </a:rPr>
              <a:t>tids</a:t>
            </a:r>
            <a:r>
              <a:rPr lang="en-US" sz="3200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Each node handles a portion  read/write requests.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425950" y="615950"/>
            <a:ext cx="448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425950" y="996950"/>
            <a:ext cx="448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425950" y="1377950"/>
            <a:ext cx="448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425950" y="1758950"/>
            <a:ext cx="448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445000" y="1016000"/>
            <a:ext cx="4445000" cy="7112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638800" y="609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130800" y="635000"/>
            <a:ext cx="1397000" cy="1473200"/>
          </a:xfrm>
          <a:prstGeom prst="rect">
            <a:avLst/>
          </a:prstGeom>
          <a:noFill/>
          <a:ln w="50800">
            <a:solidFill>
              <a:srgbClr val="4F36D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553200" y="609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467600" y="609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5105400" y="609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419600" y="13716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905250" y="628650"/>
            <a:ext cx="495300" cy="14859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886200" y="99060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886200" y="137160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886200" y="1752600"/>
            <a:ext cx="533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3794125" y="182563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TID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946525" y="6397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t1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946525" y="10207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t2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946525" y="14017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t3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946525" y="170656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/>
              <a:t>t4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V="1">
            <a:off x="2047875" y="3841749"/>
            <a:ext cx="3200400" cy="3016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Arc 25"/>
          <p:cNvSpPr>
            <a:spLocks/>
          </p:cNvSpPr>
          <p:nvPr/>
        </p:nvSpPr>
        <p:spPr bwMode="auto">
          <a:xfrm>
            <a:off x="5248275" y="2197100"/>
            <a:ext cx="1292225" cy="1644650"/>
          </a:xfrm>
          <a:custGeom>
            <a:avLst/>
            <a:gdLst>
              <a:gd name="G0" fmla="+- 1260 0 0"/>
              <a:gd name="G1" fmla="+- 0 0 0"/>
              <a:gd name="G2" fmla="+- 21600 0 0"/>
              <a:gd name="T0" fmla="*/ 22860 w 22860"/>
              <a:gd name="T1" fmla="*/ 43 h 21600"/>
              <a:gd name="T2" fmla="*/ 0 w 22860"/>
              <a:gd name="T3" fmla="*/ 21563 h 21600"/>
              <a:gd name="T4" fmla="*/ 1260 w 2286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60" h="21600" fill="none" extrusionOk="0">
                <a:moveTo>
                  <a:pt x="22859" y="42"/>
                </a:moveTo>
                <a:cubicBezTo>
                  <a:pt x="22836" y="11955"/>
                  <a:pt x="13172" y="21599"/>
                  <a:pt x="1260" y="21599"/>
                </a:cubicBezTo>
                <a:cubicBezTo>
                  <a:pt x="839" y="21599"/>
                  <a:pt x="419" y="21587"/>
                  <a:pt x="-1" y="21563"/>
                </a:cubicBezTo>
              </a:path>
              <a:path w="22860" h="21600" stroke="0" extrusionOk="0">
                <a:moveTo>
                  <a:pt x="22859" y="42"/>
                </a:moveTo>
                <a:cubicBezTo>
                  <a:pt x="22836" y="11955"/>
                  <a:pt x="13172" y="21599"/>
                  <a:pt x="1260" y="21599"/>
                </a:cubicBezTo>
                <a:cubicBezTo>
                  <a:pt x="839" y="21599"/>
                  <a:pt x="419" y="21587"/>
                  <a:pt x="-1" y="21563"/>
                </a:cubicBezTo>
                <a:lnTo>
                  <a:pt x="126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V="1">
            <a:off x="2047875" y="2438398"/>
            <a:ext cx="1381125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3429000" y="2438400"/>
            <a:ext cx="3810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Arc 28"/>
          <p:cNvSpPr>
            <a:spLocks/>
          </p:cNvSpPr>
          <p:nvPr/>
        </p:nvSpPr>
        <p:spPr bwMode="auto">
          <a:xfrm>
            <a:off x="7162800" y="1752600"/>
            <a:ext cx="762000" cy="914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Replication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17650"/>
            <a:ext cx="6019800" cy="4724400"/>
          </a:xfrm>
          <a:noFill/>
          <a:ln/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z="3200" dirty="0" smtClean="0">
                <a:latin typeface="Times New Roman"/>
                <a:cs typeface="Times New Roman"/>
              </a:rPr>
              <a:t>ives </a:t>
            </a:r>
            <a:r>
              <a:rPr lang="en-US" sz="3200" dirty="0">
                <a:latin typeface="Times New Roman"/>
                <a:cs typeface="Times New Roman"/>
              </a:rPr>
              <a:t>increased </a:t>
            </a:r>
            <a:r>
              <a:rPr lang="en-US" sz="3200" dirty="0" smtClean="0">
                <a:latin typeface="Times New Roman"/>
                <a:cs typeface="Times New Roman"/>
              </a:rPr>
              <a:t>availability.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dirty="0" smtClean="0">
                <a:latin typeface="Times New Roman"/>
                <a:cs typeface="Times New Roman"/>
              </a:rPr>
              <a:t>aster query (</a:t>
            </a:r>
            <a:r>
              <a:rPr lang="en-US" dirty="0" smtClean="0">
                <a:latin typeface="Times New Roman"/>
                <a:cs typeface="Times New Roman"/>
              </a:rPr>
              <a:t>request) </a:t>
            </a:r>
            <a:r>
              <a:rPr lang="en-US" sz="2800" dirty="0" smtClean="0">
                <a:latin typeface="Times New Roman"/>
                <a:cs typeface="Times New Roman"/>
              </a:rPr>
              <a:t>evaluation.</a:t>
            </a:r>
          </a:p>
          <a:p>
            <a:pPr lvl="1"/>
            <a:r>
              <a:rPr lang="en-US" sz="2800" dirty="0" smtClean="0">
                <a:latin typeface="Times New Roman"/>
                <a:cs typeface="Times New Roman"/>
              </a:rPr>
              <a:t>each node has more information and does not need to communicate with others.</a:t>
            </a:r>
          </a:p>
          <a:p>
            <a:r>
              <a:rPr lang="en-US" sz="32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Synchronous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vs. </a:t>
            </a:r>
            <a:r>
              <a:rPr lang="en-US" sz="3200" dirty="0">
                <a:solidFill>
                  <a:schemeClr val="accent2"/>
                </a:solidFill>
                <a:latin typeface="Times New Roman"/>
                <a:cs typeface="Times New Roman"/>
              </a:rPr>
              <a:t>Asynchronous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Vary in how current copies are.</a:t>
            </a:r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>
            <a:off x="6102350" y="1870075"/>
            <a:ext cx="2882900" cy="1587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6103938" y="3619500"/>
            <a:ext cx="28829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6483350" y="2419350"/>
            <a:ext cx="749300" cy="520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6613525" y="24892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R1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6483350" y="4137025"/>
            <a:ext cx="749300" cy="520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6613525" y="4191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R1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7626350" y="4137025"/>
            <a:ext cx="749300" cy="520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7756525" y="4191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7550150" y="2419350"/>
            <a:ext cx="749300" cy="520700"/>
          </a:xfrm>
          <a:prstGeom prst="rect">
            <a:avLst/>
          </a:prstGeom>
          <a:solidFill>
            <a:srgbClr val="EBF9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7680325" y="24892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R3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7961313" y="1470026"/>
            <a:ext cx="9425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 smtClean="0"/>
              <a:t>node </a:t>
            </a:r>
            <a:r>
              <a:rPr lang="en-US" sz="2000" b="1" dirty="0"/>
              <a:t>A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8199439" y="3338513"/>
            <a:ext cx="102552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node B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3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Replication: consistency of copies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17638"/>
            <a:ext cx="7991475" cy="4678362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Synchronous: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All copies of a modified </a:t>
            </a:r>
            <a:r>
              <a:rPr lang="en-US" dirty="0" smtClean="0">
                <a:latin typeface="Times New Roman"/>
                <a:cs typeface="Times New Roman"/>
              </a:rPr>
              <a:t>data item must </a:t>
            </a:r>
            <a:r>
              <a:rPr lang="en-US" dirty="0">
                <a:latin typeface="Times New Roman"/>
                <a:cs typeface="Times New Roman"/>
              </a:rPr>
              <a:t>be updated </a:t>
            </a:r>
            <a:r>
              <a:rPr lang="en-US" dirty="0" smtClean="0">
                <a:latin typeface="Times New Roman"/>
                <a:cs typeface="Times New Roman"/>
              </a:rPr>
              <a:t>before the modifying </a:t>
            </a:r>
            <a:r>
              <a:rPr lang="en-US" dirty="0" err="1" smtClean="0">
                <a:latin typeface="Times New Roman"/>
                <a:cs typeface="Times New Roman"/>
              </a:rPr>
              <a:t>Xact</a:t>
            </a:r>
            <a:r>
              <a:rPr lang="en-US" dirty="0" smtClean="0">
                <a:latin typeface="Times New Roman"/>
                <a:cs typeface="Times New Roman"/>
              </a:rPr>
              <a:t> commits.  </a:t>
            </a:r>
          </a:p>
          <a:p>
            <a:pPr lvl="1"/>
            <a:r>
              <a:rPr lang="en-US" dirty="0" err="1" smtClean="0">
                <a:latin typeface="Times New Roman"/>
                <a:cs typeface="Times New Roman"/>
              </a:rPr>
              <a:t>Xact</a:t>
            </a:r>
            <a:r>
              <a:rPr lang="en-US" dirty="0" smtClean="0">
                <a:latin typeface="Times New Roman"/>
                <a:cs typeface="Times New Roman"/>
              </a:rPr>
              <a:t> could be a single write operation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opies are consistent </a:t>
            </a:r>
          </a:p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Asynchronous:</a:t>
            </a:r>
            <a:r>
              <a:rPr lang="en-US" dirty="0" smtClean="0">
                <a:latin typeface="Times New Roman"/>
                <a:cs typeface="Times New Roman"/>
              </a:rPr>
              <a:t> Copies </a:t>
            </a:r>
            <a:r>
              <a:rPr lang="en-US" dirty="0">
                <a:latin typeface="Times New Roman"/>
                <a:cs typeface="Times New Roman"/>
              </a:rPr>
              <a:t>of a modified </a:t>
            </a:r>
            <a:r>
              <a:rPr lang="en-US" dirty="0" smtClean="0">
                <a:latin typeface="Times New Roman"/>
                <a:cs typeface="Times New Roman"/>
              </a:rPr>
              <a:t>data item </a:t>
            </a:r>
            <a:r>
              <a:rPr lang="en-US" dirty="0">
                <a:latin typeface="Times New Roman"/>
                <a:cs typeface="Times New Roman"/>
              </a:rPr>
              <a:t>are only periodically updated; different copies may get out of synch in the meantime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opies may be inconsistent over periods of time.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91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Consistency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17638"/>
            <a:ext cx="7991475" cy="4710112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Users and developers see the DBMS as coherent and consistent single-machine DBMS. 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Developers do not need to know how to write concurrent programs =&gt; easier to use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DBMS should support </a:t>
            </a:r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ACID transactions	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Multiple </a:t>
            </a:r>
            <a:r>
              <a:rPr lang="en-US" dirty="0" smtClean="0">
                <a:latin typeface="Times New Roman"/>
                <a:cs typeface="Times New Roman"/>
              </a:rPr>
              <a:t>nodes (servers) run </a:t>
            </a:r>
            <a:r>
              <a:rPr lang="en-US" dirty="0">
                <a:latin typeface="Times New Roman"/>
                <a:cs typeface="Times New Roman"/>
              </a:rPr>
              <a:t>parts of the same </a:t>
            </a:r>
            <a:r>
              <a:rPr lang="en-US" dirty="0" err="1" smtClean="0">
                <a:latin typeface="Times New Roman"/>
                <a:cs typeface="Times New Roman"/>
              </a:rPr>
              <a:t>Xact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latin typeface="Times New Roman"/>
                <a:cs typeface="Times New Roman"/>
              </a:rPr>
              <a:t>They all must commit, or none should commit </a:t>
            </a:r>
            <a:endParaRPr lang="en-US" dirty="0"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754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Xact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 commit over clusters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6482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Assumptions: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</a:t>
            </a:r>
            <a:r>
              <a:rPr lang="en-US" dirty="0" smtClean="0">
                <a:latin typeface="Times New Roman"/>
                <a:cs typeface="Times New Roman"/>
              </a:rPr>
              <a:t>node logs </a:t>
            </a:r>
            <a:r>
              <a:rPr lang="en-US" dirty="0">
                <a:latin typeface="Times New Roman"/>
                <a:cs typeface="Times New Roman"/>
              </a:rPr>
              <a:t>actions at that site, but there is no global log 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There </a:t>
            </a:r>
            <a:r>
              <a:rPr lang="en-US" dirty="0">
                <a:latin typeface="Times New Roman"/>
                <a:cs typeface="Times New Roman"/>
              </a:rPr>
              <a:t>is a special </a:t>
            </a:r>
            <a:r>
              <a:rPr lang="en-US" dirty="0" smtClean="0">
                <a:latin typeface="Times New Roman"/>
                <a:cs typeface="Times New Roman"/>
              </a:rPr>
              <a:t>node, </a:t>
            </a:r>
            <a:r>
              <a:rPr lang="en-US" dirty="0">
                <a:latin typeface="Times New Roman"/>
                <a:cs typeface="Times New Roman"/>
              </a:rPr>
              <a:t>called the </a:t>
            </a:r>
            <a:r>
              <a:rPr lang="en-US" b="1" dirty="0">
                <a:latin typeface="Times New Roman"/>
                <a:cs typeface="Times New Roman"/>
              </a:rPr>
              <a:t>coordinator</a:t>
            </a:r>
            <a:r>
              <a:rPr lang="en-US" dirty="0">
                <a:latin typeface="Times New Roman"/>
                <a:cs typeface="Times New Roman"/>
              </a:rPr>
              <a:t>, which </a:t>
            </a:r>
            <a:r>
              <a:rPr lang="en-US" dirty="0" smtClean="0">
                <a:latin typeface="Times New Roman"/>
                <a:cs typeface="Times New Roman"/>
              </a:rPr>
              <a:t>starts and coordinates the commit process.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Nodes communicate through sending messages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Algorithm??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098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763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Two-Phase Commit (2PC)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8875"/>
            <a:ext cx="8534400" cy="5318125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Node at </a:t>
            </a:r>
            <a:r>
              <a:rPr lang="en-US" dirty="0">
                <a:latin typeface="Times New Roman"/>
                <a:cs typeface="Times New Roman"/>
              </a:rPr>
              <a:t>which </a:t>
            </a:r>
            <a:r>
              <a:rPr lang="en-US" dirty="0" err="1">
                <a:latin typeface="Times New Roman"/>
                <a:cs typeface="Times New Roman"/>
              </a:rPr>
              <a:t>Xact</a:t>
            </a:r>
            <a:r>
              <a:rPr lang="en-US" dirty="0">
                <a:latin typeface="Times New Roman"/>
                <a:cs typeface="Times New Roman"/>
              </a:rPr>
              <a:t> originates is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coordinator;</a:t>
            </a:r>
            <a:r>
              <a:rPr lang="en-US" dirty="0">
                <a:latin typeface="Times New Roman"/>
                <a:cs typeface="Times New Roman"/>
              </a:rPr>
              <a:t> other </a:t>
            </a:r>
            <a:r>
              <a:rPr lang="en-US" dirty="0" smtClean="0">
                <a:latin typeface="Times New Roman"/>
                <a:cs typeface="Times New Roman"/>
              </a:rPr>
              <a:t>nodes at </a:t>
            </a:r>
            <a:r>
              <a:rPr lang="en-US" dirty="0">
                <a:latin typeface="Times New Roman"/>
                <a:cs typeface="Times New Roman"/>
              </a:rPr>
              <a:t>which it executes are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subordinates.</a:t>
            </a:r>
          </a:p>
          <a:p>
            <a:r>
              <a:rPr lang="en-US" dirty="0">
                <a:latin typeface="Times New Roman"/>
                <a:cs typeface="Times New Roman"/>
              </a:rPr>
              <a:t>When an </a:t>
            </a:r>
            <a:r>
              <a:rPr lang="en-US" dirty="0" err="1">
                <a:latin typeface="Times New Roman"/>
                <a:cs typeface="Times New Roman"/>
              </a:rPr>
              <a:t>Xact</a:t>
            </a:r>
            <a:r>
              <a:rPr lang="en-US" dirty="0">
                <a:latin typeface="Times New Roman"/>
                <a:cs typeface="Times New Roman"/>
              </a:rPr>
              <a:t> wants to commit:</a:t>
            </a:r>
          </a:p>
          <a:p>
            <a:pPr lvl="1">
              <a:buSzPct val="105000"/>
              <a:buFont typeface="ZapfDingbats" charset="0"/>
              <a:buChar char="¬"/>
            </a:pPr>
            <a:r>
              <a:rPr lang="en-US" dirty="0">
                <a:latin typeface="Times New Roman"/>
                <a:cs typeface="Times New Roman"/>
              </a:rPr>
              <a:t> Coordinator sends </a:t>
            </a:r>
            <a:r>
              <a:rPr lang="en-US" b="1" dirty="0">
                <a:solidFill>
                  <a:srgbClr val="4F36D0"/>
                </a:solidFill>
                <a:latin typeface="Times New Roman"/>
                <a:cs typeface="Times New Roman"/>
              </a:rPr>
              <a:t>prepare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msg</a:t>
            </a:r>
            <a:r>
              <a:rPr lang="en-US" dirty="0">
                <a:latin typeface="Times New Roman"/>
                <a:cs typeface="Times New Roman"/>
              </a:rPr>
              <a:t> to each subordinate.</a:t>
            </a:r>
          </a:p>
          <a:p>
            <a:pPr lvl="1">
              <a:buSzPct val="105000"/>
              <a:buFont typeface="ZapfDingbats" charset="0"/>
              <a:buChar char="­"/>
            </a:pPr>
            <a:r>
              <a:rPr lang="en-US" dirty="0">
                <a:latin typeface="Times New Roman"/>
                <a:cs typeface="Times New Roman"/>
              </a:rPr>
              <a:t> Subordinate force-writes an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abort</a:t>
            </a:r>
            <a:r>
              <a:rPr lang="en-US" dirty="0">
                <a:latin typeface="Times New Roman"/>
                <a:cs typeface="Times New Roman"/>
              </a:rPr>
              <a:t> or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prepare</a:t>
            </a:r>
            <a:r>
              <a:rPr lang="en-US" dirty="0">
                <a:latin typeface="Times New Roman"/>
                <a:cs typeface="Times New Roman"/>
              </a:rPr>
              <a:t> log record and then sends a </a:t>
            </a:r>
            <a:r>
              <a:rPr lang="en-US" b="1" dirty="0">
                <a:solidFill>
                  <a:srgbClr val="4F36D0"/>
                </a:solidFill>
                <a:latin typeface="Times New Roman"/>
                <a:cs typeface="Times New Roman"/>
              </a:rPr>
              <a:t>no</a:t>
            </a:r>
            <a:r>
              <a:rPr lang="en-US" dirty="0">
                <a:latin typeface="Times New Roman"/>
                <a:cs typeface="Times New Roman"/>
              </a:rPr>
              <a:t> or </a:t>
            </a:r>
            <a:r>
              <a:rPr lang="en-US" b="1" dirty="0">
                <a:solidFill>
                  <a:srgbClr val="4F36D0"/>
                </a:solidFill>
                <a:latin typeface="Times New Roman"/>
                <a:cs typeface="Times New Roman"/>
              </a:rPr>
              <a:t>yes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msg</a:t>
            </a:r>
            <a:r>
              <a:rPr lang="en-US" dirty="0">
                <a:latin typeface="Times New Roman"/>
                <a:cs typeface="Times New Roman"/>
              </a:rPr>
              <a:t> to coordinator.</a:t>
            </a:r>
          </a:p>
          <a:p>
            <a:pPr lvl="1">
              <a:buSzPct val="105000"/>
              <a:buFont typeface="ZapfDingbats" charset="0"/>
              <a:buChar char="®"/>
            </a:pPr>
            <a:r>
              <a:rPr lang="en-US" dirty="0">
                <a:latin typeface="Times New Roman"/>
                <a:cs typeface="Times New Roman"/>
              </a:rPr>
              <a:t> If coordinator gets unanimous yes votes, force-writes a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commit </a:t>
            </a:r>
            <a:r>
              <a:rPr lang="en-US" dirty="0">
                <a:latin typeface="Times New Roman"/>
                <a:cs typeface="Times New Roman"/>
              </a:rPr>
              <a:t>log record and sends </a:t>
            </a:r>
            <a:r>
              <a:rPr lang="en-US" b="1" dirty="0">
                <a:solidFill>
                  <a:srgbClr val="4F36D0"/>
                </a:solidFill>
                <a:latin typeface="Times New Roman"/>
                <a:cs typeface="Times New Roman"/>
              </a:rPr>
              <a:t>commit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msg</a:t>
            </a:r>
            <a:r>
              <a:rPr lang="en-US" dirty="0">
                <a:latin typeface="Times New Roman"/>
                <a:cs typeface="Times New Roman"/>
              </a:rPr>
              <a:t> to all subs.  Else, force-writes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abort </a:t>
            </a:r>
            <a:r>
              <a:rPr lang="en-US" dirty="0">
                <a:latin typeface="Times New Roman"/>
                <a:cs typeface="Times New Roman"/>
              </a:rPr>
              <a:t>log rec, and sends </a:t>
            </a:r>
            <a:r>
              <a:rPr lang="en-US" b="1" dirty="0">
                <a:solidFill>
                  <a:srgbClr val="4F36D0"/>
                </a:solidFill>
                <a:latin typeface="Times New Roman"/>
                <a:cs typeface="Times New Roman"/>
              </a:rPr>
              <a:t>abort</a:t>
            </a:r>
            <a:r>
              <a:rPr lang="en-US" dirty="0">
                <a:latin typeface="Times New Roman"/>
                <a:cs typeface="Times New Roman"/>
              </a:rPr>
              <a:t> msg.</a:t>
            </a:r>
          </a:p>
          <a:p>
            <a:pPr lvl="1">
              <a:buSzPct val="105000"/>
              <a:buFont typeface="ZapfDingbats" charset="0"/>
              <a:buChar char="¯"/>
            </a:pPr>
            <a:r>
              <a:rPr lang="en-US" dirty="0">
                <a:latin typeface="Times New Roman"/>
                <a:cs typeface="Times New Roman"/>
              </a:rPr>
              <a:t> Subordinates force-write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abort/commit</a:t>
            </a:r>
            <a:r>
              <a:rPr lang="en-US" dirty="0">
                <a:latin typeface="Times New Roman"/>
                <a:cs typeface="Times New Roman"/>
              </a:rPr>
              <a:t> log rec based on </a:t>
            </a:r>
            <a:r>
              <a:rPr lang="en-US" dirty="0" err="1">
                <a:latin typeface="Times New Roman"/>
                <a:cs typeface="Times New Roman"/>
              </a:rPr>
              <a:t>msg</a:t>
            </a:r>
            <a:r>
              <a:rPr lang="en-US" dirty="0">
                <a:latin typeface="Times New Roman"/>
                <a:cs typeface="Times New Roman"/>
              </a:rPr>
              <a:t> they get, then send </a:t>
            </a:r>
            <a:r>
              <a:rPr lang="en-US" b="1" dirty="0" err="1">
                <a:solidFill>
                  <a:srgbClr val="4F36D0"/>
                </a:solidFill>
                <a:latin typeface="Times New Roman"/>
                <a:cs typeface="Times New Roman"/>
              </a:rPr>
              <a:t>ack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msg</a:t>
            </a:r>
            <a:r>
              <a:rPr lang="en-US" dirty="0">
                <a:latin typeface="Times New Roman"/>
                <a:cs typeface="Times New Roman"/>
              </a:rPr>
              <a:t> to coordinator.</a:t>
            </a:r>
          </a:p>
          <a:p>
            <a:pPr lvl="1">
              <a:buSzPct val="105000"/>
              <a:buFont typeface="ZapfDingbats" charset="0"/>
              <a:buChar char="°"/>
            </a:pPr>
            <a:r>
              <a:rPr lang="en-US" dirty="0">
                <a:latin typeface="Times New Roman"/>
                <a:cs typeface="Times New Roman"/>
              </a:rPr>
              <a:t> Coordinator writes </a:t>
            </a:r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end</a:t>
            </a:r>
            <a:r>
              <a:rPr lang="en-US" dirty="0">
                <a:latin typeface="Times New Roman"/>
                <a:cs typeface="Times New Roman"/>
              </a:rPr>
              <a:t> log rec after getting all </a:t>
            </a:r>
            <a:r>
              <a:rPr lang="en-US" dirty="0" err="1">
                <a:latin typeface="Times New Roman"/>
                <a:cs typeface="Times New Roman"/>
              </a:rPr>
              <a:t>acks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79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11237</TotalTime>
  <Words>2333</Words>
  <Application>Microsoft Macintosh PowerPoint</Application>
  <PresentationFormat>On-screen Show (4:3)</PresentationFormat>
  <Paragraphs>299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 540  Database Management Systems</vt:lpstr>
      <vt:lpstr>Motivation</vt:lpstr>
      <vt:lpstr>DBMS over a cluster of servers</vt:lpstr>
      <vt:lpstr>Data partitioning to  improve performance</vt:lpstr>
      <vt:lpstr>Replication</vt:lpstr>
      <vt:lpstr>Replication: consistency of copies </vt:lpstr>
      <vt:lpstr>Consistency </vt:lpstr>
      <vt:lpstr>Xact commit over clusters</vt:lpstr>
      <vt:lpstr>Two-Phase Commit (2PC)</vt:lpstr>
      <vt:lpstr>Comments on 2PC</vt:lpstr>
      <vt:lpstr>Restart after a failure at a node</vt:lpstr>
      <vt:lpstr>2PC: discussion </vt:lpstr>
      <vt:lpstr>Eventual consistency</vt:lpstr>
      <vt:lpstr>Vector clocks</vt:lpstr>
      <vt:lpstr>Vector clock: interpretation</vt:lpstr>
      <vt:lpstr>Vector clock: conflicts</vt:lpstr>
      <vt:lpstr>Vector clock: conflict examples</vt:lpstr>
      <vt:lpstr>Vector clock: conflict examples</vt:lpstr>
      <vt:lpstr>Vector clock: conflict examples</vt:lpstr>
      <vt:lpstr>Vector clock: conflict examples</vt:lpstr>
      <vt:lpstr>Vector clock: conflict examples</vt:lpstr>
      <vt:lpstr>Vector clock: conflict examples</vt:lpstr>
      <vt:lpstr>Vector clock: reconciling conflicts</vt:lpstr>
      <vt:lpstr>Vector clocks: discussion</vt:lpstr>
      <vt:lpstr>CAP Theorem</vt:lpstr>
      <vt:lpstr>CAP Theorem illustration </vt:lpstr>
      <vt:lpstr>CAP Theorem: examples</vt:lpstr>
      <vt:lpstr>Justification for NoSQL based on CAP</vt:lpstr>
      <vt:lpstr>Criticism to CAP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1854</cp:revision>
  <dcterms:created xsi:type="dcterms:W3CDTF">2013-01-08T05:44:03Z</dcterms:created>
  <dcterms:modified xsi:type="dcterms:W3CDTF">2015-02-18T02:19:38Z</dcterms:modified>
</cp:coreProperties>
</file>